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theme/theme5.xml" ContentType="application/vnd.openxmlformats-officedocument.theme+xml"/>
  <Override PartName="/ppt/slideLayouts/slideLayout57.xml" ContentType="application/vnd.openxmlformats-officedocument.presentationml.slideLayout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93.xml" ContentType="application/vnd.openxmlformats-officedocument.presentationml.slideLayout+xml"/>
  <Override PartName="/ppt/diagrams/quickStyle2.xml" ContentType="application/vnd.openxmlformats-officedocument.drawingml.diagramStyl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8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Default Extension="fntdata" ContentType="application/x-fontdata"/>
  <Override PartName="/ppt/theme/themeOverride1.xml" ContentType="application/vnd.openxmlformats-officedocument.themeOverride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Masters/slideMaster15.xml" ContentType="application/vnd.openxmlformats-officedocument.presentationml.slideMaster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Masters/slideMaster8.xml" ContentType="application/vnd.openxmlformats-officedocument.presentationml.slideMaster+xml"/>
  <Override PartName="/ppt/slideMasters/slideMaster11.xml" ContentType="application/vnd.openxmlformats-officedocument.presentationml.slideMaster+xml"/>
  <Override PartName="/ppt/theme/theme14.xml" ContentType="application/vnd.openxmlformats-officedocument.theme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Default Extension="xlsx" ContentType="application/vnd.openxmlformats-officedocument.spreadsheetml.sheet"/>
  <Override PartName="/ppt/charts/chart3.xml" ContentType="application/vnd.openxmlformats-officedocument.drawingml.chart+xml"/>
  <Override PartName="/ppt/slideMasters/slideMaster4.xml" ContentType="application/vnd.openxmlformats-officedocument.presentationml.slideMaster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theme/theme6.xml" ContentType="application/vnd.openxmlformats-officedocument.theme+xml"/>
  <Override PartName="/ppt/slideLayouts/slideLayout69.xml" ContentType="application/vnd.openxmlformats-officedocument.presentationml.slideLayout+xml"/>
  <Override PartName="/ppt/slideLayouts/slideLayout87.xml" ContentType="application/vnd.openxmlformats-officedocument.presentationml.slideLayout+xml"/>
  <Override PartName="/ppt/theme/theme10.xml" ContentType="application/vnd.openxmlformats-officedocument.theme+xml"/>
  <Override PartName="/ppt/slideLayouts/slideLayout98.xml" ContentType="application/vnd.openxmlformats-officedocument.presentationml.slideLayou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76.xml" ContentType="application/vnd.openxmlformats-officedocument.presentationml.slideLayout+xml"/>
  <Default Extension="png" ContentType="image/png"/>
  <Override PartName="/ppt/diagrams/drawing3.xml" ContentType="application/vnd.ms-office.drawingml.diagramDrawing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slideLayouts/slideLayout18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94.xml" ContentType="application/vnd.openxmlformats-officedocument.presentationml.slideLayout+xml"/>
  <Override PartName="/ppt/diagrams/quickStyle3.xml" ContentType="application/vnd.openxmlformats-officedocument.drawingml.diagramStyl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90.xml" ContentType="application/vnd.openxmlformats-officedocument.presentationml.slideLayout+xml"/>
  <Default Extension="emf" ContentType="image/x-emf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slideLayouts/slideLayout14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103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21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Masters/slideMaster9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Layouts/slideLayout10.xml" ContentType="application/vnd.openxmlformats-officedocument.presentationml.slideLayout+xml"/>
  <Override PartName="/ppt/theme/theme15.xml" ContentType="application/vnd.openxmlformats-officedocument.theme+xml"/>
  <Override PartName="/ppt/diagrams/layout2.xml" ContentType="application/vnd.openxmlformats-officedocument.drawingml.diagramLayout+xml"/>
  <Default Extension="vml" ContentType="application/vnd.openxmlformats-officedocument.vmlDrawing"/>
  <Override PartName="/ppt/slideLayouts/slideLayout99.xml" ContentType="application/vnd.openxmlformats-officedocument.presentationml.slideLayout+xml"/>
  <Override PartName="/ppt/diagrams/data3.xml" ContentType="application/vnd.openxmlformats-officedocument.drawingml.diagramData+xml"/>
  <Override PartName="/ppt/slideMasters/slideMaster5.xml" ContentType="application/vnd.openxmlformats-officedocument.presentationml.slideMaster+xml"/>
  <Override PartName="/ppt/slideLayouts/slideLayout59.xml" ContentType="application/vnd.openxmlformats-officedocument.presentationml.slideLayout+xml"/>
  <Override PartName="/ppt/theme/theme7.xml" ContentType="application/vnd.openxmlformats-officedocument.theme+xml"/>
  <Override PartName="/ppt/slideLayouts/slideLayout88.xml" ContentType="application/vnd.openxmlformats-officedocument.presentationml.slideLayout+xml"/>
  <Override PartName="/ppt/theme/theme11.xml" ContentType="application/vnd.openxmlformats-officedocument.them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95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91.xml" ContentType="application/vnd.openxmlformats-officedocument.presentationml.slideLayout+xml"/>
  <Default Extension="xls" ContentType="application/vnd.ms-excel"/>
  <Default Extension="rels" ContentType="application/vnd.openxmlformats-package.relationships+xml"/>
  <Override PartName="/ppt/slides/slide23.xml" ContentType="application/vnd.openxmlformats-officedocument.presentationml.slide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s/slide12.xml" ContentType="application/vnd.openxmlformats-officedocument.presentationml.slide+xml"/>
  <Override PartName="/ppt/slideLayouts/slideLayout11.xml" ContentType="application/vnd.openxmlformats-officedocument.presentationml.slideLayout+xml"/>
  <Override PartName="/ppt/slideLayouts/slideLayout40.xml" ContentType="application/vnd.openxmlformats-officedocument.presentationml.slideLayout+xml"/>
  <Override PartName="/ppt/theme/theme16.xml" ContentType="application/vnd.openxmlformats-officedocument.theme+xml"/>
  <Override PartName="/ppt/slideMasters/slideMaster13.xml" ContentType="application/vnd.openxmlformats-officedocument.presentationml.slideMaster+xml"/>
  <Override PartName="/ppt/slideLayouts/slideLayout100.xml" ContentType="application/vnd.openxmlformats-officedocument.presentationml.slideLayout+xml"/>
  <Override PartName="/ppt/diagrams/layout3.xml" ContentType="application/vnd.openxmlformats-officedocument.drawingml.diagramLayout+xml"/>
  <Override PartName="/ppt/slideMasters/slideMaster6.xml" ContentType="application/vnd.openxmlformats-officedocument.presentationml.slideMaster+xml"/>
  <Override PartName="/ppt/theme/theme8.xml" ContentType="application/vnd.openxmlformats-officedocument.theme+xml"/>
  <Override PartName="/ppt/slideLayouts/slideLayout89.xml" ContentType="application/vnd.openxmlformats-officedocument.presentationml.slideLayout+xml"/>
  <Override PartName="/ppt/theme/theme12.xml" ContentType="application/vnd.openxmlformats-officedocument.theme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slideLayouts/slideLayout78.xml" ContentType="application/vnd.openxmlformats-officedocument.presentationml.slideLayout+xml"/>
  <Override PartName="/ppt/charts/chart1.xml" ContentType="application/vnd.openxmlformats-officedocument.drawingml.chart+xml"/>
  <Override PartName="/ppt/slideMasters/slideMaster2.xml" ContentType="application/vnd.openxmlformats-officedocument.presentationml.slideMaster+xml"/>
  <Override PartName="/ppt/theme/theme4.xml" ContentType="application/vnd.openxmlformats-officedocument.theme+xml"/>
  <Override PartName="/ppt/slideLayouts/slideLayout3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96.xml" ContentType="application/vnd.openxmlformats-officedocument.presentationml.slideLayout+xml"/>
  <Override PartName="/ppt/diagrams/colors2.xml" ContentType="application/vnd.openxmlformats-officedocument.drawingml.diagramColors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Layouts/slideLayout5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74.xml" ContentType="application/vnd.openxmlformats-officedocument.presentationml.slideLayout+xml"/>
  <Override PartName="/ppt/diagrams/drawing1.xml" ContentType="application/vnd.ms-office.drawingml.diagramDrawing+xml"/>
  <Default Extension="jpeg" ContentType="image/jpeg"/>
  <Override PartName="/ppt/slideLayouts/slideLayout16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92.xml" ContentType="application/vnd.openxmlformats-officedocument.presentationml.slideLayout+xml"/>
  <Override PartName="/ppt/diagrams/quickStyle1.xml" ContentType="application/vnd.openxmlformats-officedocument.drawingml.diagramStyle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Masters/slideMaster14.xml" ContentType="application/vnd.openxmlformats-officedocument.presentationml.slideMaster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Masters/slideMaster7.xml" ContentType="application/vnd.openxmlformats-officedocument.presentationml.slideMaster+xml"/>
  <Override PartName="/ppt/slideMasters/slideMaster10.xml" ContentType="application/vnd.openxmlformats-officedocument.presentationml.slideMaster+xml"/>
  <Override PartName="/ppt/theme/theme9.xml" ContentType="application/vnd.openxmlformats-officedocument.theme+xml"/>
  <Override PartName="/ppt/theme/theme13.xml" ContentType="application/vnd.openxmlformats-officedocument.theme+xml"/>
  <Override PartName="/ppt/slides/slide8.xml" ContentType="application/vnd.openxmlformats-officedocument.presentationml.slide+xml"/>
  <Override PartName="/ppt/slideLayouts/slideLayout6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97.xml" ContentType="application/vnd.openxmlformats-officedocument.presentationml.slideLayout+xml"/>
  <Override PartName="/ppt/diagrams/data1.xml" ContentType="application/vnd.openxmlformats-officedocument.drawingml.diagramData+xml"/>
  <Override PartName="/ppt/charts/chart2.xml" ContentType="application/vnd.openxmlformats-officedocument.drawingml.chart+xml"/>
  <Override PartName="/ppt/diagrams/colors3.xml" ContentType="application/vnd.openxmlformats-officedocument.drawingml.diagramColors+xml"/>
  <Override PartName="/ppt/slideLayouts/slideLayout39.xml" ContentType="application/vnd.openxmlformats-officedocument.presentationml.slideLayout+xml"/>
  <Override PartName="/ppt/slideLayouts/slideLayout86.xml" ContentType="application/vnd.openxmlformats-officedocument.presentationml.slideLayout+xml"/>
  <Override PartName="/ppt/diagrams/drawing2.xml" ContentType="application/vnd.ms-office.drawingml.diagramDrawing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embedTrueTypeFonts="1">
  <p:sldMasterIdLst>
    <p:sldMasterId id="2147484162" r:id="rId1"/>
    <p:sldMasterId id="2147484583" r:id="rId2"/>
    <p:sldMasterId id="2147484620" r:id="rId3"/>
    <p:sldMasterId id="2147484682" r:id="rId4"/>
    <p:sldMasterId id="2147484708" r:id="rId5"/>
    <p:sldMasterId id="2147484720" r:id="rId6"/>
    <p:sldMasterId id="2147485143" r:id="rId7"/>
    <p:sldMasterId id="2147485155" r:id="rId8"/>
    <p:sldMasterId id="2147485319" r:id="rId9"/>
    <p:sldMasterId id="2147485329" r:id="rId10"/>
    <p:sldMasterId id="2147485338" r:id="rId11"/>
    <p:sldMasterId id="2147485346" r:id="rId12"/>
    <p:sldMasterId id="2147485423" r:id="rId13"/>
    <p:sldMasterId id="2147485425" r:id="rId14"/>
    <p:sldMasterId id="2147485435" r:id="rId15"/>
  </p:sldMasterIdLst>
  <p:notesMasterIdLst>
    <p:notesMasterId r:id="rId39"/>
  </p:notesMasterIdLst>
  <p:sldIdLst>
    <p:sldId id="819" r:id="rId16"/>
    <p:sldId id="820" r:id="rId17"/>
    <p:sldId id="832" r:id="rId18"/>
    <p:sldId id="904" r:id="rId19"/>
    <p:sldId id="845" r:id="rId20"/>
    <p:sldId id="883" r:id="rId21"/>
    <p:sldId id="830" r:id="rId22"/>
    <p:sldId id="847" r:id="rId23"/>
    <p:sldId id="889" r:id="rId24"/>
    <p:sldId id="892" r:id="rId25"/>
    <p:sldId id="891" r:id="rId26"/>
    <p:sldId id="886" r:id="rId27"/>
    <p:sldId id="848" r:id="rId28"/>
    <p:sldId id="888" r:id="rId29"/>
    <p:sldId id="861" r:id="rId30"/>
    <p:sldId id="860" r:id="rId31"/>
    <p:sldId id="858" r:id="rId32"/>
    <p:sldId id="857" r:id="rId33"/>
    <p:sldId id="862" r:id="rId34"/>
    <p:sldId id="822" r:id="rId35"/>
    <p:sldId id="902" r:id="rId36"/>
    <p:sldId id="839" r:id="rId37"/>
    <p:sldId id="838" r:id="rId38"/>
  </p:sldIdLst>
  <p:sldSz cx="9144000" cy="6858000" type="screen4x3"/>
  <p:notesSz cx="6888163" cy="10020300"/>
  <p:embeddedFontLst>
    <p:embeddedFont>
      <p:font typeface="Trebuchet MS" pitchFamily="34" charset="0"/>
      <p:regular r:id="rId40"/>
      <p:bold r:id="rId41"/>
      <p:italic r:id="rId42"/>
      <p:boldItalic r:id="rId43"/>
    </p:embeddedFont>
    <p:embeddedFont>
      <p:font typeface="Georgia" pitchFamily="18" charset="0"/>
      <p:regular r:id="rId44"/>
      <p:bold r:id="rId45"/>
      <p:italic r:id="rId46"/>
      <p:boldItalic r:id="rId47"/>
    </p:embeddedFont>
    <p:embeddedFont>
      <p:font typeface="Calibri" pitchFamily="34" charset="0"/>
      <p:regular r:id="rId48"/>
      <p:bold r:id="rId49"/>
      <p:italic r:id="rId50"/>
      <p:boldItalic r:id="rId51"/>
    </p:embeddedFont>
    <p:embeddedFont>
      <p:font typeface="Wingdings 2" pitchFamily="18" charset="2"/>
      <p:regular r:id="rId52"/>
    </p:embeddedFont>
    <p:embeddedFont>
      <p:font typeface="Constantia" pitchFamily="18" charset="0"/>
      <p:regular r:id="rId53"/>
      <p:bold r:id="rId54"/>
      <p:italic r:id="rId55"/>
      <p:boldItalic r:id="rId56"/>
    </p:embeddedFont>
    <p:embeddedFont>
      <p:font typeface="Calibri Light" pitchFamily="34" charset="0"/>
      <p:regular r:id="rId57"/>
      <p:italic r:id="rId58"/>
    </p:embeddedFont>
    <p:embeddedFont>
      <p:font typeface="Verdana" pitchFamily="34" charset="0"/>
      <p:regular r:id="rId59"/>
      <p:bold r:id="rId60"/>
      <p:italic r:id="rId61"/>
      <p:boldItalic r:id="rId62"/>
    </p:embeddedFont>
    <p:embeddedFont>
      <p:font typeface="Century Gothic" pitchFamily="34" charset="0"/>
      <p:regular r:id="rId63"/>
      <p:bold r:id="rId64"/>
      <p:italic r:id="rId65"/>
      <p:boldItalic r:id="rId66"/>
    </p:embeddedFont>
    <p:embeddedFont>
      <p:font typeface="Palatino Linotype" pitchFamily="18" charset="0"/>
      <p:regular r:id="rId67"/>
      <p:bold r:id="rId68"/>
      <p:italic r:id="rId69"/>
      <p:boldItalic r:id="rId70"/>
    </p:embeddedFont>
  </p:embeddedFontLst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FA04"/>
    <a:srgbClr val="0000FF"/>
    <a:srgbClr val="FCFC4A"/>
    <a:srgbClr val="084BB8"/>
    <a:srgbClr val="FFCCFF"/>
    <a:srgbClr val="FFFF00"/>
    <a:srgbClr val="4D83D3"/>
    <a:srgbClr val="FBFCC8"/>
    <a:srgbClr val="E0FE9E"/>
    <a:srgbClr val="FF33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817" autoAdjust="0"/>
    <p:restoredTop sz="84943" autoAdjust="0"/>
  </p:normalViewPr>
  <p:slideViewPr>
    <p:cSldViewPr>
      <p:cViewPr>
        <p:scale>
          <a:sx n="82" d="100"/>
          <a:sy n="82" d="100"/>
        </p:scale>
        <p:origin x="-1373" y="197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Master" Target="slideMasters/slideMaster13.xml"/><Relationship Id="rId18" Type="http://schemas.openxmlformats.org/officeDocument/2006/relationships/slide" Target="slides/slide3.xml"/><Relationship Id="rId26" Type="http://schemas.openxmlformats.org/officeDocument/2006/relationships/slide" Target="slides/slide11.xml"/><Relationship Id="rId39" Type="http://schemas.openxmlformats.org/officeDocument/2006/relationships/notesMaster" Target="notesMasters/notesMaster1.xml"/><Relationship Id="rId21" Type="http://schemas.openxmlformats.org/officeDocument/2006/relationships/slide" Target="slides/slide6.xml"/><Relationship Id="rId34" Type="http://schemas.openxmlformats.org/officeDocument/2006/relationships/slide" Target="slides/slide19.xml"/><Relationship Id="rId42" Type="http://schemas.openxmlformats.org/officeDocument/2006/relationships/font" Target="fonts/font3.fntdata"/><Relationship Id="rId47" Type="http://schemas.openxmlformats.org/officeDocument/2006/relationships/font" Target="fonts/font8.fntdata"/><Relationship Id="rId50" Type="http://schemas.openxmlformats.org/officeDocument/2006/relationships/font" Target="fonts/font11.fntdata"/><Relationship Id="rId55" Type="http://schemas.openxmlformats.org/officeDocument/2006/relationships/font" Target="fonts/font16.fntdata"/><Relationship Id="rId63" Type="http://schemas.openxmlformats.org/officeDocument/2006/relationships/font" Target="fonts/font24.fntdata"/><Relationship Id="rId68" Type="http://schemas.openxmlformats.org/officeDocument/2006/relationships/font" Target="fonts/font29.fntdata"/><Relationship Id="rId7" Type="http://schemas.openxmlformats.org/officeDocument/2006/relationships/slideMaster" Target="slideMasters/slideMaster7.xml"/><Relationship Id="rId71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.xml"/><Relationship Id="rId29" Type="http://schemas.openxmlformats.org/officeDocument/2006/relationships/slide" Target="slides/slide14.xml"/><Relationship Id="rId11" Type="http://schemas.openxmlformats.org/officeDocument/2006/relationships/slideMaster" Target="slideMasters/slideMaster11.xml"/><Relationship Id="rId24" Type="http://schemas.openxmlformats.org/officeDocument/2006/relationships/slide" Target="slides/slide9.xml"/><Relationship Id="rId32" Type="http://schemas.openxmlformats.org/officeDocument/2006/relationships/slide" Target="slides/slide17.xml"/><Relationship Id="rId37" Type="http://schemas.openxmlformats.org/officeDocument/2006/relationships/slide" Target="slides/slide22.xml"/><Relationship Id="rId40" Type="http://schemas.openxmlformats.org/officeDocument/2006/relationships/font" Target="fonts/font1.fntdata"/><Relationship Id="rId45" Type="http://schemas.openxmlformats.org/officeDocument/2006/relationships/font" Target="fonts/font6.fntdata"/><Relationship Id="rId53" Type="http://schemas.openxmlformats.org/officeDocument/2006/relationships/font" Target="fonts/font14.fntdata"/><Relationship Id="rId58" Type="http://schemas.openxmlformats.org/officeDocument/2006/relationships/font" Target="fonts/font19.fntdata"/><Relationship Id="rId66" Type="http://schemas.openxmlformats.org/officeDocument/2006/relationships/font" Target="fonts/font27.fntdata"/><Relationship Id="rId74" Type="http://schemas.openxmlformats.org/officeDocument/2006/relationships/tableStyles" Target="tableStyles.xml"/><Relationship Id="rId5" Type="http://schemas.openxmlformats.org/officeDocument/2006/relationships/slideMaster" Target="slideMasters/slideMaster5.xml"/><Relationship Id="rId15" Type="http://schemas.openxmlformats.org/officeDocument/2006/relationships/slideMaster" Target="slideMasters/slideMaster15.xml"/><Relationship Id="rId23" Type="http://schemas.openxmlformats.org/officeDocument/2006/relationships/slide" Target="slides/slide8.xml"/><Relationship Id="rId28" Type="http://schemas.openxmlformats.org/officeDocument/2006/relationships/slide" Target="slides/slide13.xml"/><Relationship Id="rId36" Type="http://schemas.openxmlformats.org/officeDocument/2006/relationships/slide" Target="slides/slide21.xml"/><Relationship Id="rId49" Type="http://schemas.openxmlformats.org/officeDocument/2006/relationships/font" Target="fonts/font10.fntdata"/><Relationship Id="rId57" Type="http://schemas.openxmlformats.org/officeDocument/2006/relationships/font" Target="fonts/font18.fntdata"/><Relationship Id="rId61" Type="http://schemas.openxmlformats.org/officeDocument/2006/relationships/font" Target="fonts/font22.fntdata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4.xml"/><Relationship Id="rId31" Type="http://schemas.openxmlformats.org/officeDocument/2006/relationships/slide" Target="slides/slide16.xml"/><Relationship Id="rId44" Type="http://schemas.openxmlformats.org/officeDocument/2006/relationships/font" Target="fonts/font5.fntdata"/><Relationship Id="rId52" Type="http://schemas.openxmlformats.org/officeDocument/2006/relationships/font" Target="fonts/font13.fntdata"/><Relationship Id="rId60" Type="http://schemas.openxmlformats.org/officeDocument/2006/relationships/font" Target="fonts/font21.fntdata"/><Relationship Id="rId65" Type="http://schemas.openxmlformats.org/officeDocument/2006/relationships/font" Target="fonts/font26.fntdata"/><Relationship Id="rId73" Type="http://schemas.openxmlformats.org/officeDocument/2006/relationships/theme" Target="theme/theme1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Master" Target="slideMasters/slideMaster14.xml"/><Relationship Id="rId22" Type="http://schemas.openxmlformats.org/officeDocument/2006/relationships/slide" Target="slides/slide7.xml"/><Relationship Id="rId27" Type="http://schemas.openxmlformats.org/officeDocument/2006/relationships/slide" Target="slides/slide12.xml"/><Relationship Id="rId30" Type="http://schemas.openxmlformats.org/officeDocument/2006/relationships/slide" Target="slides/slide15.xml"/><Relationship Id="rId35" Type="http://schemas.openxmlformats.org/officeDocument/2006/relationships/slide" Target="slides/slide20.xml"/><Relationship Id="rId43" Type="http://schemas.openxmlformats.org/officeDocument/2006/relationships/font" Target="fonts/font4.fntdata"/><Relationship Id="rId48" Type="http://schemas.openxmlformats.org/officeDocument/2006/relationships/font" Target="fonts/font9.fntdata"/><Relationship Id="rId56" Type="http://schemas.openxmlformats.org/officeDocument/2006/relationships/font" Target="fonts/font17.fntdata"/><Relationship Id="rId64" Type="http://schemas.openxmlformats.org/officeDocument/2006/relationships/font" Target="fonts/font25.fntdata"/><Relationship Id="rId69" Type="http://schemas.openxmlformats.org/officeDocument/2006/relationships/font" Target="fonts/font30.fntdata"/><Relationship Id="rId8" Type="http://schemas.openxmlformats.org/officeDocument/2006/relationships/slideMaster" Target="slideMasters/slideMaster8.xml"/><Relationship Id="rId51" Type="http://schemas.openxmlformats.org/officeDocument/2006/relationships/font" Target="fonts/font12.fntdata"/><Relationship Id="rId72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12" Type="http://schemas.openxmlformats.org/officeDocument/2006/relationships/slideMaster" Target="slideMasters/slideMaster12.xml"/><Relationship Id="rId17" Type="http://schemas.openxmlformats.org/officeDocument/2006/relationships/slide" Target="slides/slide2.xml"/><Relationship Id="rId25" Type="http://schemas.openxmlformats.org/officeDocument/2006/relationships/slide" Target="slides/slide10.xml"/><Relationship Id="rId33" Type="http://schemas.openxmlformats.org/officeDocument/2006/relationships/slide" Target="slides/slide18.xml"/><Relationship Id="rId38" Type="http://schemas.openxmlformats.org/officeDocument/2006/relationships/slide" Target="slides/slide23.xml"/><Relationship Id="rId46" Type="http://schemas.openxmlformats.org/officeDocument/2006/relationships/font" Target="fonts/font7.fntdata"/><Relationship Id="rId59" Type="http://schemas.openxmlformats.org/officeDocument/2006/relationships/font" Target="fonts/font20.fntdata"/><Relationship Id="rId67" Type="http://schemas.openxmlformats.org/officeDocument/2006/relationships/font" Target="fonts/font28.fntdata"/><Relationship Id="rId20" Type="http://schemas.openxmlformats.org/officeDocument/2006/relationships/slide" Target="slides/slide5.xml"/><Relationship Id="rId41" Type="http://schemas.openxmlformats.org/officeDocument/2006/relationships/font" Target="fonts/font2.fntdata"/><Relationship Id="rId54" Type="http://schemas.openxmlformats.org/officeDocument/2006/relationships/font" Target="fonts/font15.fntdata"/><Relationship Id="rId62" Type="http://schemas.openxmlformats.org/officeDocument/2006/relationships/font" Target="fonts/font23.fntdata"/><Relationship Id="rId70" Type="http://schemas.openxmlformats.org/officeDocument/2006/relationships/font" Target="fonts/font31.fntdata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3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14"/>
  <c:chart>
    <c:autoTitleDeleted val="1"/>
    <c:view3D>
      <c:rotX val="30"/>
      <c:perspective val="30"/>
    </c:view3D>
    <c:plotArea>
      <c:layout>
        <c:manualLayout>
          <c:layoutTarget val="inner"/>
          <c:xMode val="edge"/>
          <c:yMode val="edge"/>
          <c:x val="1.91260067508278E-2"/>
          <c:y val="0.15858405278916507"/>
          <c:w val="0.56965681618753672"/>
          <c:h val="0.7352780442429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Доходы</c:v>
                </c:pt>
              </c:strCache>
            </c:strRef>
          </c:tx>
          <c:explosion val="16"/>
          <c:dPt>
            <c:idx val="0"/>
            <c:explosion val="2"/>
          </c:dPt>
          <c:dPt>
            <c:idx val="1"/>
            <c:explosion val="11"/>
          </c:dPt>
          <c:cat>
            <c:strRef>
              <c:f>Лист1!$A$2:$A$4</c:f>
              <c:strCache>
                <c:ptCount val="3"/>
                <c:pt idx="0">
                  <c:v>Налоговые</c:v>
                </c:pt>
                <c:pt idx="1">
                  <c:v>Неналоговые</c:v>
                </c:pt>
                <c:pt idx="2">
                  <c:v>Безвозмездные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1080</c:v>
                </c:pt>
                <c:pt idx="1">
                  <c:v>5</c:v>
                </c:pt>
                <c:pt idx="2">
                  <c:v>4472.9000000000005</c:v>
                </c:pt>
              </c:numCache>
            </c:numRef>
          </c:val>
        </c:ser>
      </c:pie3DChart>
    </c:plotArea>
    <c:legend>
      <c:legendPos val="r"/>
      <c:layout>
        <c:manualLayout>
          <c:xMode val="edge"/>
          <c:yMode val="edge"/>
          <c:x val="0.54807430250806011"/>
          <c:y val="0.17658840375760881"/>
          <c:w val="0.43539107633874358"/>
          <c:h val="0.78399930871878465"/>
        </c:manualLayout>
      </c:layout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8"/>
  <c:chart>
    <c:autoTitleDeleted val="1"/>
    <c:view3D>
      <c:rotX val="30"/>
      <c:perspective val="30"/>
    </c:view3D>
    <c:plotArea>
      <c:layout>
        <c:manualLayout>
          <c:layoutTarget val="inner"/>
          <c:xMode val="edge"/>
          <c:yMode val="edge"/>
          <c:x val="8.8088871351460691E-4"/>
          <c:y val="0.24676841462059906"/>
          <c:w val="0.56965681618753672"/>
          <c:h val="0.7352780442429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Доходы</c:v>
                </c:pt>
              </c:strCache>
            </c:strRef>
          </c:tx>
          <c:explosion val="20"/>
          <c:cat>
            <c:strRef>
              <c:f>Лист1!$A$2:$A$3</c:f>
              <c:strCache>
                <c:ptCount val="2"/>
                <c:pt idx="0">
                  <c:v>текущие расходы</c:v>
                </c:pt>
                <c:pt idx="1">
                  <c:v>капитальные вложения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557.9</c:v>
                </c:pt>
                <c:pt idx="1">
                  <c:v>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1704-4B65-BA73-DDA322393238}"/>
            </c:ext>
          </c:extLst>
        </c:ser>
      </c:pie3DChart>
    </c:plotArea>
    <c:legend>
      <c:legendPos val="r"/>
      <c:layout>
        <c:manualLayout>
          <c:xMode val="edge"/>
          <c:yMode val="edge"/>
          <c:x val="0.54807430250806011"/>
          <c:y val="0.17658840375760881"/>
          <c:w val="0.43539107633874358"/>
          <c:h val="0.78399930871878465"/>
        </c:manualLayout>
      </c:layout>
      <c:txPr>
        <a:bodyPr/>
        <a:lstStyle/>
        <a:p>
          <a:pPr>
            <a:defRPr sz="2400" b="1"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  <c:dispBlanksAs val="zero"/>
  </c:chart>
  <c:txPr>
    <a:bodyPr/>
    <a:lstStyle/>
    <a:p>
      <a:pPr>
        <a:defRPr sz="1800"/>
      </a:pPr>
      <a:endParaRPr lang="ru-RU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12"/>
  <c:chart>
    <c:autoTitleDeleted val="1"/>
    <c:view3D>
      <c:rotX val="30"/>
      <c:perspective val="30"/>
    </c:view3D>
    <c:plotArea>
      <c:layout>
        <c:manualLayout>
          <c:layoutTarget val="inner"/>
          <c:xMode val="edge"/>
          <c:yMode val="edge"/>
          <c:x val="8.8088871351460615E-4"/>
          <c:y val="0.24676841462059901"/>
          <c:w val="0.56965681618753639"/>
          <c:h val="0.7352780442429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Финансирование</c:v>
                </c:pt>
              </c:strCache>
            </c:strRef>
          </c:tx>
          <c:explosion val="16"/>
          <c:dPt>
            <c:idx val="0"/>
            <c:explosion val="2"/>
            <c:extLst xmlns:c16r2="http://schemas.microsoft.com/office/drawing/2015/06/chart">
              <c:ext xmlns:c16="http://schemas.microsoft.com/office/drawing/2014/chart" uri="{C3380CC4-5D6E-409C-BE32-E72D297353CC}">
                <c16:uniqueId val="{00000000-C159-40C2-816A-C0C2B48BE2EF}"/>
              </c:ext>
            </c:extLst>
          </c:dPt>
          <c:dPt>
            <c:idx val="1"/>
            <c:explosion val="11"/>
            <c:extLst xmlns:c16r2="http://schemas.microsoft.com/office/drawing/2015/06/chart">
              <c:ext xmlns:c16="http://schemas.microsoft.com/office/drawing/2014/chart" uri="{C3380CC4-5D6E-409C-BE32-E72D297353CC}">
                <c16:uniqueId val="{00000001-C159-40C2-816A-C0C2B48BE2EF}"/>
              </c:ext>
            </c:extLst>
          </c:dPt>
          <c:cat>
            <c:strRef>
              <c:f>Лист1!$A$2:$A$4</c:f>
              <c:strCache>
                <c:ptCount val="3"/>
                <c:pt idx="0">
                  <c:v>федеральные</c:v>
                </c:pt>
                <c:pt idx="1">
                  <c:v>областные</c:v>
                </c:pt>
                <c:pt idx="2">
                  <c:v>местные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153.9</c:v>
                </c:pt>
                <c:pt idx="1">
                  <c:v>0</c:v>
                </c:pt>
                <c:pt idx="2">
                  <c:v>5404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C159-40C2-816A-C0C2B48BE2EF}"/>
            </c:ext>
          </c:extLst>
        </c:ser>
      </c:pie3DChart>
    </c:plotArea>
    <c:legend>
      <c:legendPos val="r"/>
      <c:layout>
        <c:manualLayout>
          <c:xMode val="edge"/>
          <c:yMode val="edge"/>
          <c:x val="0.54807425243349372"/>
          <c:y val="0.14635357976097887"/>
          <c:w val="0.43539107633874347"/>
          <c:h val="0.78399930871878465"/>
        </c:manualLayout>
      </c:layout>
      <c:txPr>
        <a:bodyPr/>
        <a:lstStyle/>
        <a:p>
          <a:pPr>
            <a:defRPr b="1"/>
          </a:pPr>
          <a:endParaRPr lang="ru-RU"/>
        </a:p>
      </c:txPr>
    </c:legend>
    <c:plotVisOnly val="1"/>
    <c:dispBlanksAs val="zero"/>
  </c:chart>
  <c:txPr>
    <a:bodyPr/>
    <a:lstStyle/>
    <a:p>
      <a:pPr>
        <a:defRPr sz="1800"/>
      </a:pPr>
      <a:endParaRPr lang="ru-RU"/>
    </a:p>
  </c:txPr>
  <c:externalData r:id="rId1"/>
</c:chartSpace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image" Target="../media/image14.jpeg"/><Relationship Id="rId4" Type="http://schemas.openxmlformats.org/officeDocument/2006/relationships/image" Target="../media/image17.jpeg"/></Relationships>
</file>

<file path=ppt/diagrams/_rels/data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image" Target="../media/image18.jpe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image" Target="../media/image14.jpeg"/><Relationship Id="rId4" Type="http://schemas.openxmlformats.org/officeDocument/2006/relationships/image" Target="../media/image17.jpeg"/></Relationships>
</file>

<file path=ppt/diagrams/_rels/drawing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image" Target="../media/image18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4675A18-19DB-411F-9454-619BBF5AC76B}" type="doc">
      <dgm:prSet loTypeId="urn:microsoft.com/office/officeart/2005/8/layout/vList4#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9DE108F5-2EC9-45B7-A94D-0EB1A1B9AB69}">
      <dgm:prSet phldrT="[Текст]" custT="1"/>
      <dgm:spPr>
        <a:gradFill rotWithShape="0">
          <a:gsLst>
            <a:gs pos="0">
              <a:srgbClr val="BCE292"/>
            </a:gs>
            <a:gs pos="50000">
              <a:srgbClr val="EDF2BE"/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</dgm:spPr>
      <dgm:t>
        <a:bodyPr/>
        <a:lstStyle/>
        <a:p>
          <a:pPr algn="ctr"/>
          <a:r>
            <a:rPr lang="ru-RU" sz="1600" b="1" dirty="0">
              <a:solidFill>
                <a:schemeClr val="tx1"/>
              </a:solidFill>
            </a:rPr>
            <a:t>Налоговые доходы</a:t>
          </a:r>
        </a:p>
      </dgm:t>
    </dgm:pt>
    <dgm:pt modelId="{F7121A5A-8EDB-4093-92C7-AC9FC33C5120}" type="parTrans" cxnId="{6F328820-923B-4562-A679-35D8391E590D}">
      <dgm:prSet/>
      <dgm:spPr/>
      <dgm:t>
        <a:bodyPr/>
        <a:lstStyle/>
        <a:p>
          <a:endParaRPr lang="ru-RU"/>
        </a:p>
      </dgm:t>
    </dgm:pt>
    <dgm:pt modelId="{99989814-A094-4DC8-B959-417B3F8833E9}" type="sibTrans" cxnId="{6F328820-923B-4562-A679-35D8391E590D}">
      <dgm:prSet/>
      <dgm:spPr/>
      <dgm:t>
        <a:bodyPr/>
        <a:lstStyle/>
        <a:p>
          <a:endParaRPr lang="ru-RU"/>
        </a:p>
      </dgm:t>
    </dgm:pt>
    <dgm:pt modelId="{42B425DA-CD84-42E4-BB8C-C8C67E38C74E}">
      <dgm:prSet phldrT="[Текст]" custT="1"/>
      <dgm:spPr>
        <a:gradFill rotWithShape="0">
          <a:gsLst>
            <a:gs pos="0">
              <a:srgbClr val="BCE292"/>
            </a:gs>
            <a:gs pos="50000">
              <a:srgbClr val="EDF2BE"/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</dgm:spPr>
      <dgm:t>
        <a:bodyPr/>
        <a:lstStyle/>
        <a:p>
          <a:pPr algn="ctr"/>
          <a:r>
            <a:rPr lang="ru-RU" sz="1600" b="1" dirty="0">
              <a:solidFill>
                <a:schemeClr val="tx1"/>
              </a:solidFill>
            </a:rPr>
            <a:t>Неналоговые доходы</a:t>
          </a:r>
        </a:p>
      </dgm:t>
    </dgm:pt>
    <dgm:pt modelId="{989F864E-665C-4CA6-A52C-F6CD6114BAC6}" type="parTrans" cxnId="{4E28E1EA-A474-4161-AB6B-96531D00DAB2}">
      <dgm:prSet/>
      <dgm:spPr/>
      <dgm:t>
        <a:bodyPr/>
        <a:lstStyle/>
        <a:p>
          <a:endParaRPr lang="ru-RU"/>
        </a:p>
      </dgm:t>
    </dgm:pt>
    <dgm:pt modelId="{6BB52FF1-C7C4-465F-804F-22511925F7A1}" type="sibTrans" cxnId="{4E28E1EA-A474-4161-AB6B-96531D00DAB2}">
      <dgm:prSet/>
      <dgm:spPr/>
      <dgm:t>
        <a:bodyPr/>
        <a:lstStyle/>
        <a:p>
          <a:endParaRPr lang="ru-RU"/>
        </a:p>
      </dgm:t>
    </dgm:pt>
    <dgm:pt modelId="{66719B1E-8865-4835-9C63-64955134A7A3}">
      <dgm:prSet phldrT="[Текст]" custT="1"/>
      <dgm:spPr>
        <a:gradFill rotWithShape="0">
          <a:gsLst>
            <a:gs pos="0">
              <a:srgbClr val="BCE292"/>
            </a:gs>
            <a:gs pos="50000">
              <a:srgbClr val="EDF2BE"/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</dgm:spPr>
      <dgm:t>
        <a:bodyPr/>
        <a:lstStyle/>
        <a:p>
          <a:pPr algn="ctr"/>
          <a:r>
            <a:rPr lang="ru-RU" sz="1600" b="1" dirty="0">
              <a:solidFill>
                <a:schemeClr val="tx1"/>
              </a:solidFill>
            </a:rPr>
            <a:t>Безвозмездные</a:t>
          </a:r>
          <a:r>
            <a:rPr lang="ru-RU" sz="1600" b="1" dirty="0"/>
            <a:t> </a:t>
          </a:r>
          <a:r>
            <a:rPr lang="ru-RU" sz="1600" b="1" dirty="0">
              <a:solidFill>
                <a:schemeClr val="tx1"/>
              </a:solidFill>
            </a:rPr>
            <a:t>перечисления </a:t>
          </a:r>
        </a:p>
      </dgm:t>
    </dgm:pt>
    <dgm:pt modelId="{085A6BA7-2791-4B52-A110-89057C24937A}" type="parTrans" cxnId="{97137F0C-3FF9-46A9-9C5B-47383626289C}">
      <dgm:prSet/>
      <dgm:spPr/>
      <dgm:t>
        <a:bodyPr/>
        <a:lstStyle/>
        <a:p>
          <a:endParaRPr lang="ru-RU"/>
        </a:p>
      </dgm:t>
    </dgm:pt>
    <dgm:pt modelId="{77C88D40-0760-4594-A41D-DDEE76D62F8B}" type="sibTrans" cxnId="{97137F0C-3FF9-46A9-9C5B-47383626289C}">
      <dgm:prSet/>
      <dgm:spPr/>
      <dgm:t>
        <a:bodyPr/>
        <a:lstStyle/>
        <a:p>
          <a:endParaRPr lang="ru-RU"/>
        </a:p>
      </dgm:t>
    </dgm:pt>
    <dgm:pt modelId="{5DF6F26C-4BE9-49E6-B40B-1D14AF610E9E}">
      <dgm:prSet phldrT="[Текст]" custT="1"/>
      <dgm:spPr>
        <a:gradFill rotWithShape="0">
          <a:gsLst>
            <a:gs pos="0">
              <a:srgbClr val="BCE292"/>
            </a:gs>
            <a:gs pos="50000">
              <a:srgbClr val="EDF2BE"/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</dgm:spPr>
      <dgm:t>
        <a:bodyPr/>
        <a:lstStyle/>
        <a:p>
          <a:pPr algn="ctr"/>
          <a:r>
            <a:rPr lang="ru-RU" sz="1400" b="1" dirty="0">
              <a:solidFill>
                <a:schemeClr val="tx1"/>
              </a:solidFill>
            </a:rPr>
            <a:t>Остаток средств на конец предыдущего года</a:t>
          </a:r>
        </a:p>
      </dgm:t>
    </dgm:pt>
    <dgm:pt modelId="{EAC58C44-5E62-460F-8739-1D8742834B31}" type="parTrans" cxnId="{933EB590-2387-4474-9BC5-2D89D6F55C42}">
      <dgm:prSet/>
      <dgm:spPr/>
      <dgm:t>
        <a:bodyPr/>
        <a:lstStyle/>
        <a:p>
          <a:endParaRPr lang="ru-RU"/>
        </a:p>
      </dgm:t>
    </dgm:pt>
    <dgm:pt modelId="{C9CB06FA-448C-4ABF-A43D-87D42DDBF7F9}" type="sibTrans" cxnId="{933EB590-2387-4474-9BC5-2D89D6F55C42}">
      <dgm:prSet/>
      <dgm:spPr/>
      <dgm:t>
        <a:bodyPr/>
        <a:lstStyle/>
        <a:p>
          <a:endParaRPr lang="ru-RU"/>
        </a:p>
      </dgm:t>
    </dgm:pt>
    <dgm:pt modelId="{C9295078-8032-4C5E-B2D6-10D064AA7EC5}" type="pres">
      <dgm:prSet presAssocID="{34675A18-19DB-411F-9454-619BBF5AC76B}" presName="linear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156D8B6-E44D-4D7D-9C76-FE96B444CF7A}" type="pres">
      <dgm:prSet presAssocID="{9DE108F5-2EC9-45B7-A94D-0EB1A1B9AB69}" presName="comp" presStyleCnt="0"/>
      <dgm:spPr/>
    </dgm:pt>
    <dgm:pt modelId="{2FA56907-3799-4EC2-8EF3-1EEC35601534}" type="pres">
      <dgm:prSet presAssocID="{9DE108F5-2EC9-45B7-A94D-0EB1A1B9AB69}" presName="box" presStyleLbl="node1" presStyleIdx="0" presStyleCnt="4"/>
      <dgm:spPr/>
      <dgm:t>
        <a:bodyPr/>
        <a:lstStyle/>
        <a:p>
          <a:endParaRPr lang="ru-RU"/>
        </a:p>
      </dgm:t>
    </dgm:pt>
    <dgm:pt modelId="{C9BF9746-4B9C-4579-8243-0957823F8806}" type="pres">
      <dgm:prSet presAssocID="{9DE108F5-2EC9-45B7-A94D-0EB1A1B9AB69}" presName="img" presStyleLbl="fgImgPlace1" presStyleIdx="0" presStyleCnt="4" custScaleX="113935" custScaleY="90545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04EC7141-0D21-4332-9ED6-A435B67DE116}" type="pres">
      <dgm:prSet presAssocID="{9DE108F5-2EC9-45B7-A94D-0EB1A1B9AB69}" presName="text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7D5BFBE-C0D2-4B29-8DF1-DEB9C2744454}" type="pres">
      <dgm:prSet presAssocID="{99989814-A094-4DC8-B959-417B3F8833E9}" presName="spacer" presStyleCnt="0"/>
      <dgm:spPr/>
    </dgm:pt>
    <dgm:pt modelId="{EDF7DA4A-1C0D-451C-85B9-29F77FC12E8A}" type="pres">
      <dgm:prSet presAssocID="{42B425DA-CD84-42E4-BB8C-C8C67E38C74E}" presName="comp" presStyleCnt="0"/>
      <dgm:spPr/>
    </dgm:pt>
    <dgm:pt modelId="{FA372296-295D-4296-8A2F-B51285FBEF7D}" type="pres">
      <dgm:prSet presAssocID="{42B425DA-CD84-42E4-BB8C-C8C67E38C74E}" presName="box" presStyleLbl="node1" presStyleIdx="1" presStyleCnt="4" custLinFactNeighborY="8319"/>
      <dgm:spPr/>
      <dgm:t>
        <a:bodyPr/>
        <a:lstStyle/>
        <a:p>
          <a:endParaRPr lang="ru-RU"/>
        </a:p>
      </dgm:t>
    </dgm:pt>
    <dgm:pt modelId="{54D998AF-DAD9-4117-9672-7CF87D72ECAA}" type="pres">
      <dgm:prSet presAssocID="{42B425DA-CD84-42E4-BB8C-C8C67E38C74E}" presName="img" presStyleLbl="fgImgPlace1" presStyleIdx="1" presStyleCnt="4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</dgm:pt>
    <dgm:pt modelId="{1E6C04ED-5731-40BC-9DAC-F97D48C7EAA1}" type="pres">
      <dgm:prSet presAssocID="{42B425DA-CD84-42E4-BB8C-C8C67E38C74E}" presName="text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116E2A7-C103-4937-8BB5-298D2BAAC421}" type="pres">
      <dgm:prSet presAssocID="{6BB52FF1-C7C4-465F-804F-22511925F7A1}" presName="spacer" presStyleCnt="0"/>
      <dgm:spPr/>
    </dgm:pt>
    <dgm:pt modelId="{2A7D1097-B4E9-4F89-8538-CC1056838BB9}" type="pres">
      <dgm:prSet presAssocID="{66719B1E-8865-4835-9C63-64955134A7A3}" presName="comp" presStyleCnt="0"/>
      <dgm:spPr/>
    </dgm:pt>
    <dgm:pt modelId="{06D9E251-EB16-4E1E-AF6B-F6C12268E810}" type="pres">
      <dgm:prSet presAssocID="{66719B1E-8865-4835-9C63-64955134A7A3}" presName="box" presStyleLbl="node1" presStyleIdx="2" presStyleCnt="4"/>
      <dgm:spPr/>
      <dgm:t>
        <a:bodyPr/>
        <a:lstStyle/>
        <a:p>
          <a:endParaRPr lang="ru-RU"/>
        </a:p>
      </dgm:t>
    </dgm:pt>
    <dgm:pt modelId="{56380FB8-C802-407D-A515-CF78B60F785C}" type="pres">
      <dgm:prSet presAssocID="{66719B1E-8865-4835-9C63-64955134A7A3}" presName="img" presStyleLbl="fgImgPlace1" presStyleIdx="2" presStyleCnt="4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</dgm:pt>
    <dgm:pt modelId="{C58A73CB-9AC4-4AC0-B175-7F6281CBF063}" type="pres">
      <dgm:prSet presAssocID="{66719B1E-8865-4835-9C63-64955134A7A3}" presName="text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E431BF1-CA11-49A1-BEFB-F7051A62BD4D}" type="pres">
      <dgm:prSet presAssocID="{77C88D40-0760-4594-A41D-DDEE76D62F8B}" presName="spacer" presStyleCnt="0"/>
      <dgm:spPr/>
    </dgm:pt>
    <dgm:pt modelId="{6F1BCB9D-75A9-4C36-961E-1A7CFE5BB054}" type="pres">
      <dgm:prSet presAssocID="{5DF6F26C-4BE9-49E6-B40B-1D14AF610E9E}" presName="comp" presStyleCnt="0"/>
      <dgm:spPr/>
    </dgm:pt>
    <dgm:pt modelId="{DCB1BCB0-A0E0-48DC-8098-09226DED741D}" type="pres">
      <dgm:prSet presAssocID="{5DF6F26C-4BE9-49E6-B40B-1D14AF610E9E}" presName="box" presStyleLbl="node1" presStyleIdx="3" presStyleCnt="4"/>
      <dgm:spPr/>
      <dgm:t>
        <a:bodyPr/>
        <a:lstStyle/>
        <a:p>
          <a:endParaRPr lang="ru-RU"/>
        </a:p>
      </dgm:t>
    </dgm:pt>
    <dgm:pt modelId="{481A4E09-3FC1-4F25-8A23-E8335CEBE179}" type="pres">
      <dgm:prSet presAssocID="{5DF6F26C-4BE9-49E6-B40B-1D14AF610E9E}" presName="img" presStyleLbl="fgImgPlace1" presStyleIdx="3" presStyleCnt="4"/>
      <dgm:spPr>
        <a:blipFill rotWithShape="0">
          <a:blip xmlns:r="http://schemas.openxmlformats.org/officeDocument/2006/relationships" r:embed="rId4"/>
          <a:stretch>
            <a:fillRect/>
          </a:stretch>
        </a:blipFill>
      </dgm:spPr>
    </dgm:pt>
    <dgm:pt modelId="{7E28B031-855F-4327-A3F3-27D09565FEB0}" type="pres">
      <dgm:prSet presAssocID="{5DF6F26C-4BE9-49E6-B40B-1D14AF610E9E}" presName="text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54F7D82-5A7F-4EE6-826B-F045EA218B29}" type="presOf" srcId="{9DE108F5-2EC9-45B7-A94D-0EB1A1B9AB69}" destId="{2FA56907-3799-4EC2-8EF3-1EEC35601534}" srcOrd="0" destOrd="0" presId="urn:microsoft.com/office/officeart/2005/8/layout/vList4#1"/>
    <dgm:cxn modelId="{705E65DF-88C3-4B75-ADC3-4BB659977D1E}" type="presOf" srcId="{34675A18-19DB-411F-9454-619BBF5AC76B}" destId="{C9295078-8032-4C5E-B2D6-10D064AA7EC5}" srcOrd="0" destOrd="0" presId="urn:microsoft.com/office/officeart/2005/8/layout/vList4#1"/>
    <dgm:cxn modelId="{0108D746-A6A9-44CB-8C8A-47EBB3A97B32}" type="presOf" srcId="{42B425DA-CD84-42E4-BB8C-C8C67E38C74E}" destId="{1E6C04ED-5731-40BC-9DAC-F97D48C7EAA1}" srcOrd="1" destOrd="0" presId="urn:microsoft.com/office/officeart/2005/8/layout/vList4#1"/>
    <dgm:cxn modelId="{9A87965C-EA4E-4A48-B8C9-53E13E69F7B9}" type="presOf" srcId="{5DF6F26C-4BE9-49E6-B40B-1D14AF610E9E}" destId="{7E28B031-855F-4327-A3F3-27D09565FEB0}" srcOrd="1" destOrd="0" presId="urn:microsoft.com/office/officeart/2005/8/layout/vList4#1"/>
    <dgm:cxn modelId="{D7FFA460-B5D8-42BD-9E0F-E79E9E4F9046}" type="presOf" srcId="{66719B1E-8865-4835-9C63-64955134A7A3}" destId="{C58A73CB-9AC4-4AC0-B175-7F6281CBF063}" srcOrd="1" destOrd="0" presId="urn:microsoft.com/office/officeart/2005/8/layout/vList4#1"/>
    <dgm:cxn modelId="{6F328820-923B-4562-A679-35D8391E590D}" srcId="{34675A18-19DB-411F-9454-619BBF5AC76B}" destId="{9DE108F5-2EC9-45B7-A94D-0EB1A1B9AB69}" srcOrd="0" destOrd="0" parTransId="{F7121A5A-8EDB-4093-92C7-AC9FC33C5120}" sibTransId="{99989814-A094-4DC8-B959-417B3F8833E9}"/>
    <dgm:cxn modelId="{933EB590-2387-4474-9BC5-2D89D6F55C42}" srcId="{34675A18-19DB-411F-9454-619BBF5AC76B}" destId="{5DF6F26C-4BE9-49E6-B40B-1D14AF610E9E}" srcOrd="3" destOrd="0" parTransId="{EAC58C44-5E62-460F-8739-1D8742834B31}" sibTransId="{C9CB06FA-448C-4ABF-A43D-87D42DDBF7F9}"/>
    <dgm:cxn modelId="{861B5A85-0FFA-42B8-ABDC-31C60F695E73}" type="presOf" srcId="{5DF6F26C-4BE9-49E6-B40B-1D14AF610E9E}" destId="{DCB1BCB0-A0E0-48DC-8098-09226DED741D}" srcOrd="0" destOrd="0" presId="urn:microsoft.com/office/officeart/2005/8/layout/vList4#1"/>
    <dgm:cxn modelId="{97137F0C-3FF9-46A9-9C5B-47383626289C}" srcId="{34675A18-19DB-411F-9454-619BBF5AC76B}" destId="{66719B1E-8865-4835-9C63-64955134A7A3}" srcOrd="2" destOrd="0" parTransId="{085A6BA7-2791-4B52-A110-89057C24937A}" sibTransId="{77C88D40-0760-4594-A41D-DDEE76D62F8B}"/>
    <dgm:cxn modelId="{4E28E1EA-A474-4161-AB6B-96531D00DAB2}" srcId="{34675A18-19DB-411F-9454-619BBF5AC76B}" destId="{42B425DA-CD84-42E4-BB8C-C8C67E38C74E}" srcOrd="1" destOrd="0" parTransId="{989F864E-665C-4CA6-A52C-F6CD6114BAC6}" sibTransId="{6BB52FF1-C7C4-465F-804F-22511925F7A1}"/>
    <dgm:cxn modelId="{6CD4726C-92D9-4944-87FB-E29A701260AA}" type="presOf" srcId="{66719B1E-8865-4835-9C63-64955134A7A3}" destId="{06D9E251-EB16-4E1E-AF6B-F6C12268E810}" srcOrd="0" destOrd="0" presId="urn:microsoft.com/office/officeart/2005/8/layout/vList4#1"/>
    <dgm:cxn modelId="{A92F875B-4C30-4767-B301-1A1E821AF68E}" type="presOf" srcId="{9DE108F5-2EC9-45B7-A94D-0EB1A1B9AB69}" destId="{04EC7141-0D21-4332-9ED6-A435B67DE116}" srcOrd="1" destOrd="0" presId="urn:microsoft.com/office/officeart/2005/8/layout/vList4#1"/>
    <dgm:cxn modelId="{F135D915-AD33-4B51-9D58-68A0DDF5EE58}" type="presOf" srcId="{42B425DA-CD84-42E4-BB8C-C8C67E38C74E}" destId="{FA372296-295D-4296-8A2F-B51285FBEF7D}" srcOrd="0" destOrd="0" presId="urn:microsoft.com/office/officeart/2005/8/layout/vList4#1"/>
    <dgm:cxn modelId="{D913D67C-0DE7-4874-B58E-4EB4DDF74616}" type="presParOf" srcId="{C9295078-8032-4C5E-B2D6-10D064AA7EC5}" destId="{5156D8B6-E44D-4D7D-9C76-FE96B444CF7A}" srcOrd="0" destOrd="0" presId="urn:microsoft.com/office/officeart/2005/8/layout/vList4#1"/>
    <dgm:cxn modelId="{D00EB8C6-648B-4CDF-862B-48065CC9F1FF}" type="presParOf" srcId="{5156D8B6-E44D-4D7D-9C76-FE96B444CF7A}" destId="{2FA56907-3799-4EC2-8EF3-1EEC35601534}" srcOrd="0" destOrd="0" presId="urn:microsoft.com/office/officeart/2005/8/layout/vList4#1"/>
    <dgm:cxn modelId="{CA9B036F-AF22-4D5A-A4CF-BFB3272E8B8B}" type="presParOf" srcId="{5156D8B6-E44D-4D7D-9C76-FE96B444CF7A}" destId="{C9BF9746-4B9C-4579-8243-0957823F8806}" srcOrd="1" destOrd="0" presId="urn:microsoft.com/office/officeart/2005/8/layout/vList4#1"/>
    <dgm:cxn modelId="{997E4001-3CE9-4D2B-B9F7-7B60F5414110}" type="presParOf" srcId="{5156D8B6-E44D-4D7D-9C76-FE96B444CF7A}" destId="{04EC7141-0D21-4332-9ED6-A435B67DE116}" srcOrd="2" destOrd="0" presId="urn:microsoft.com/office/officeart/2005/8/layout/vList4#1"/>
    <dgm:cxn modelId="{E70A35EB-A4AC-4BB6-B3C3-6E6D9144B156}" type="presParOf" srcId="{C9295078-8032-4C5E-B2D6-10D064AA7EC5}" destId="{07D5BFBE-C0D2-4B29-8DF1-DEB9C2744454}" srcOrd="1" destOrd="0" presId="urn:microsoft.com/office/officeart/2005/8/layout/vList4#1"/>
    <dgm:cxn modelId="{5EF65379-E879-4075-84D2-214837FB41D4}" type="presParOf" srcId="{C9295078-8032-4C5E-B2D6-10D064AA7EC5}" destId="{EDF7DA4A-1C0D-451C-85B9-29F77FC12E8A}" srcOrd="2" destOrd="0" presId="urn:microsoft.com/office/officeart/2005/8/layout/vList4#1"/>
    <dgm:cxn modelId="{DA997A90-6F37-4522-BD9B-2EC1673DFF9F}" type="presParOf" srcId="{EDF7DA4A-1C0D-451C-85B9-29F77FC12E8A}" destId="{FA372296-295D-4296-8A2F-B51285FBEF7D}" srcOrd="0" destOrd="0" presId="urn:microsoft.com/office/officeart/2005/8/layout/vList4#1"/>
    <dgm:cxn modelId="{226E91B6-3059-46ED-ACCC-173ECE9623F9}" type="presParOf" srcId="{EDF7DA4A-1C0D-451C-85B9-29F77FC12E8A}" destId="{54D998AF-DAD9-4117-9672-7CF87D72ECAA}" srcOrd="1" destOrd="0" presId="urn:microsoft.com/office/officeart/2005/8/layout/vList4#1"/>
    <dgm:cxn modelId="{3DF10676-ED9A-4942-AB37-E97957A6FAE1}" type="presParOf" srcId="{EDF7DA4A-1C0D-451C-85B9-29F77FC12E8A}" destId="{1E6C04ED-5731-40BC-9DAC-F97D48C7EAA1}" srcOrd="2" destOrd="0" presId="urn:microsoft.com/office/officeart/2005/8/layout/vList4#1"/>
    <dgm:cxn modelId="{89769887-F363-4107-A366-105671EB2982}" type="presParOf" srcId="{C9295078-8032-4C5E-B2D6-10D064AA7EC5}" destId="{0116E2A7-C103-4937-8BB5-298D2BAAC421}" srcOrd="3" destOrd="0" presId="urn:microsoft.com/office/officeart/2005/8/layout/vList4#1"/>
    <dgm:cxn modelId="{174AE3FC-D088-4DEC-B1A2-B953F319DB99}" type="presParOf" srcId="{C9295078-8032-4C5E-B2D6-10D064AA7EC5}" destId="{2A7D1097-B4E9-4F89-8538-CC1056838BB9}" srcOrd="4" destOrd="0" presId="urn:microsoft.com/office/officeart/2005/8/layout/vList4#1"/>
    <dgm:cxn modelId="{C7F56B30-3EAD-4AB3-8DB6-2A5D6FB45D6C}" type="presParOf" srcId="{2A7D1097-B4E9-4F89-8538-CC1056838BB9}" destId="{06D9E251-EB16-4E1E-AF6B-F6C12268E810}" srcOrd="0" destOrd="0" presId="urn:microsoft.com/office/officeart/2005/8/layout/vList4#1"/>
    <dgm:cxn modelId="{5306CEAB-0BC1-49AA-BB2B-ED95BC0B25E4}" type="presParOf" srcId="{2A7D1097-B4E9-4F89-8538-CC1056838BB9}" destId="{56380FB8-C802-407D-A515-CF78B60F785C}" srcOrd="1" destOrd="0" presId="urn:microsoft.com/office/officeart/2005/8/layout/vList4#1"/>
    <dgm:cxn modelId="{48E12906-A2A1-4639-B141-7D756453CA13}" type="presParOf" srcId="{2A7D1097-B4E9-4F89-8538-CC1056838BB9}" destId="{C58A73CB-9AC4-4AC0-B175-7F6281CBF063}" srcOrd="2" destOrd="0" presId="urn:microsoft.com/office/officeart/2005/8/layout/vList4#1"/>
    <dgm:cxn modelId="{26C1DAF2-10F8-43A6-B1D1-F000B0835882}" type="presParOf" srcId="{C9295078-8032-4C5E-B2D6-10D064AA7EC5}" destId="{5E431BF1-CA11-49A1-BEFB-F7051A62BD4D}" srcOrd="5" destOrd="0" presId="urn:microsoft.com/office/officeart/2005/8/layout/vList4#1"/>
    <dgm:cxn modelId="{8944D89E-8D65-4428-85FB-CE6AB7D1DFFA}" type="presParOf" srcId="{C9295078-8032-4C5E-B2D6-10D064AA7EC5}" destId="{6F1BCB9D-75A9-4C36-961E-1A7CFE5BB054}" srcOrd="6" destOrd="0" presId="urn:microsoft.com/office/officeart/2005/8/layout/vList4#1"/>
    <dgm:cxn modelId="{A9FB5319-0683-4459-BB82-F6E060B0362D}" type="presParOf" srcId="{6F1BCB9D-75A9-4C36-961E-1A7CFE5BB054}" destId="{DCB1BCB0-A0E0-48DC-8098-09226DED741D}" srcOrd="0" destOrd="0" presId="urn:microsoft.com/office/officeart/2005/8/layout/vList4#1"/>
    <dgm:cxn modelId="{E87B9C73-EEB5-4B67-9E7D-F41290130D63}" type="presParOf" srcId="{6F1BCB9D-75A9-4C36-961E-1A7CFE5BB054}" destId="{481A4E09-3FC1-4F25-8A23-E8335CEBE179}" srcOrd="1" destOrd="0" presId="urn:microsoft.com/office/officeart/2005/8/layout/vList4#1"/>
    <dgm:cxn modelId="{39927541-AB83-43D7-8229-CB4EB32C2535}" type="presParOf" srcId="{6F1BCB9D-75A9-4C36-961E-1A7CFE5BB054}" destId="{7E28B031-855F-4327-A3F3-27D09565FEB0}" srcOrd="2" destOrd="0" presId="urn:microsoft.com/office/officeart/2005/8/layout/vList4#1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34675A18-19DB-411F-9454-619BBF5AC76B}" type="doc">
      <dgm:prSet loTypeId="urn:microsoft.com/office/officeart/2005/8/layout/vList4#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9DE108F5-2EC9-45B7-A94D-0EB1A1B9AB69}">
      <dgm:prSet phldrT="[Текст]" custT="1"/>
      <dgm:spPr>
        <a:gradFill rotWithShape="0">
          <a:gsLst>
            <a:gs pos="0">
              <a:srgbClr val="BCE292"/>
            </a:gs>
            <a:gs pos="50000">
              <a:srgbClr val="EDF2BE"/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</dgm:spPr>
      <dgm:t>
        <a:bodyPr/>
        <a:lstStyle/>
        <a:p>
          <a:pPr algn="ctr"/>
          <a:r>
            <a:rPr lang="ru-RU" sz="1800" b="1" dirty="0">
              <a:solidFill>
                <a:schemeClr val="tx1"/>
              </a:solidFill>
            </a:rPr>
            <a:t>Текущие расходы</a:t>
          </a:r>
        </a:p>
      </dgm:t>
    </dgm:pt>
    <dgm:pt modelId="{F7121A5A-8EDB-4093-92C7-AC9FC33C5120}" type="parTrans" cxnId="{6F328820-923B-4562-A679-35D8391E590D}">
      <dgm:prSet/>
      <dgm:spPr/>
      <dgm:t>
        <a:bodyPr/>
        <a:lstStyle/>
        <a:p>
          <a:endParaRPr lang="ru-RU"/>
        </a:p>
      </dgm:t>
    </dgm:pt>
    <dgm:pt modelId="{99989814-A094-4DC8-B959-417B3F8833E9}" type="sibTrans" cxnId="{6F328820-923B-4562-A679-35D8391E590D}">
      <dgm:prSet/>
      <dgm:spPr/>
      <dgm:t>
        <a:bodyPr/>
        <a:lstStyle/>
        <a:p>
          <a:endParaRPr lang="ru-RU"/>
        </a:p>
      </dgm:t>
    </dgm:pt>
    <dgm:pt modelId="{42B425DA-CD84-42E4-BB8C-C8C67E38C74E}">
      <dgm:prSet phldrT="[Текст]" custT="1"/>
      <dgm:spPr>
        <a:gradFill rotWithShape="0">
          <a:gsLst>
            <a:gs pos="0">
              <a:srgbClr val="BCE292"/>
            </a:gs>
            <a:gs pos="50000">
              <a:srgbClr val="EDF2BE"/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</dgm:spPr>
      <dgm:t>
        <a:bodyPr/>
        <a:lstStyle/>
        <a:p>
          <a:pPr algn="ctr"/>
          <a:r>
            <a:rPr lang="ru-RU" sz="1800" b="1" dirty="0">
              <a:solidFill>
                <a:schemeClr val="tx1"/>
              </a:solidFill>
            </a:rPr>
            <a:t>Капитальные расходы</a:t>
          </a:r>
        </a:p>
      </dgm:t>
    </dgm:pt>
    <dgm:pt modelId="{989F864E-665C-4CA6-A52C-F6CD6114BAC6}" type="parTrans" cxnId="{4E28E1EA-A474-4161-AB6B-96531D00DAB2}">
      <dgm:prSet/>
      <dgm:spPr/>
      <dgm:t>
        <a:bodyPr/>
        <a:lstStyle/>
        <a:p>
          <a:endParaRPr lang="ru-RU"/>
        </a:p>
      </dgm:t>
    </dgm:pt>
    <dgm:pt modelId="{6BB52FF1-C7C4-465F-804F-22511925F7A1}" type="sibTrans" cxnId="{4E28E1EA-A474-4161-AB6B-96531D00DAB2}">
      <dgm:prSet/>
      <dgm:spPr/>
      <dgm:t>
        <a:bodyPr/>
        <a:lstStyle/>
        <a:p>
          <a:endParaRPr lang="ru-RU"/>
        </a:p>
      </dgm:t>
    </dgm:pt>
    <dgm:pt modelId="{C9295078-8032-4C5E-B2D6-10D064AA7EC5}" type="pres">
      <dgm:prSet presAssocID="{34675A18-19DB-411F-9454-619BBF5AC76B}" presName="linear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156D8B6-E44D-4D7D-9C76-FE96B444CF7A}" type="pres">
      <dgm:prSet presAssocID="{9DE108F5-2EC9-45B7-A94D-0EB1A1B9AB69}" presName="comp" presStyleCnt="0"/>
      <dgm:spPr/>
    </dgm:pt>
    <dgm:pt modelId="{2FA56907-3799-4EC2-8EF3-1EEC35601534}" type="pres">
      <dgm:prSet presAssocID="{9DE108F5-2EC9-45B7-A94D-0EB1A1B9AB69}" presName="box" presStyleLbl="node1" presStyleIdx="0" presStyleCnt="2"/>
      <dgm:spPr/>
      <dgm:t>
        <a:bodyPr/>
        <a:lstStyle/>
        <a:p>
          <a:endParaRPr lang="ru-RU"/>
        </a:p>
      </dgm:t>
    </dgm:pt>
    <dgm:pt modelId="{C9BF9746-4B9C-4579-8243-0957823F8806}" type="pres">
      <dgm:prSet presAssocID="{9DE108F5-2EC9-45B7-A94D-0EB1A1B9AB69}" presName="img" presStyleLbl="fgImgPlace1" presStyleIdx="0" presStyleCnt="2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04EC7141-0D21-4332-9ED6-A435B67DE116}" type="pres">
      <dgm:prSet presAssocID="{9DE108F5-2EC9-45B7-A94D-0EB1A1B9AB69}" presName="text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7D5BFBE-C0D2-4B29-8DF1-DEB9C2744454}" type="pres">
      <dgm:prSet presAssocID="{99989814-A094-4DC8-B959-417B3F8833E9}" presName="spacer" presStyleCnt="0"/>
      <dgm:spPr/>
    </dgm:pt>
    <dgm:pt modelId="{EDF7DA4A-1C0D-451C-85B9-29F77FC12E8A}" type="pres">
      <dgm:prSet presAssocID="{42B425DA-CD84-42E4-BB8C-C8C67E38C74E}" presName="comp" presStyleCnt="0"/>
      <dgm:spPr/>
    </dgm:pt>
    <dgm:pt modelId="{FA372296-295D-4296-8A2F-B51285FBEF7D}" type="pres">
      <dgm:prSet presAssocID="{42B425DA-CD84-42E4-BB8C-C8C67E38C74E}" presName="box" presStyleLbl="node1" presStyleIdx="1" presStyleCnt="2"/>
      <dgm:spPr/>
      <dgm:t>
        <a:bodyPr/>
        <a:lstStyle/>
        <a:p>
          <a:endParaRPr lang="ru-RU"/>
        </a:p>
      </dgm:t>
    </dgm:pt>
    <dgm:pt modelId="{54D998AF-DAD9-4117-9672-7CF87D72ECAA}" type="pres">
      <dgm:prSet presAssocID="{42B425DA-CD84-42E4-BB8C-C8C67E38C74E}" presName="img" presStyleLbl="fgImgPlace1" presStyleIdx="1" presStyleCnt="2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</dgm:pt>
    <dgm:pt modelId="{1E6C04ED-5731-40BC-9DAC-F97D48C7EAA1}" type="pres">
      <dgm:prSet presAssocID="{42B425DA-CD84-42E4-BB8C-C8C67E38C74E}" presName="text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6F328820-923B-4562-A679-35D8391E590D}" srcId="{34675A18-19DB-411F-9454-619BBF5AC76B}" destId="{9DE108F5-2EC9-45B7-A94D-0EB1A1B9AB69}" srcOrd="0" destOrd="0" parTransId="{F7121A5A-8EDB-4093-92C7-AC9FC33C5120}" sibTransId="{99989814-A094-4DC8-B959-417B3F8833E9}"/>
    <dgm:cxn modelId="{D4E4C145-F3F8-426E-BBC1-3CC562FF3228}" type="presOf" srcId="{34675A18-19DB-411F-9454-619BBF5AC76B}" destId="{C9295078-8032-4C5E-B2D6-10D064AA7EC5}" srcOrd="0" destOrd="0" presId="urn:microsoft.com/office/officeart/2005/8/layout/vList4#2"/>
    <dgm:cxn modelId="{1F18C990-A9B6-462A-8B81-AC622E849E99}" type="presOf" srcId="{42B425DA-CD84-42E4-BB8C-C8C67E38C74E}" destId="{FA372296-295D-4296-8A2F-B51285FBEF7D}" srcOrd="0" destOrd="0" presId="urn:microsoft.com/office/officeart/2005/8/layout/vList4#2"/>
    <dgm:cxn modelId="{1A4C3855-AF87-4011-B85C-BBAEC8F8472A}" type="presOf" srcId="{42B425DA-CD84-42E4-BB8C-C8C67E38C74E}" destId="{1E6C04ED-5731-40BC-9DAC-F97D48C7EAA1}" srcOrd="1" destOrd="0" presId="urn:microsoft.com/office/officeart/2005/8/layout/vList4#2"/>
    <dgm:cxn modelId="{4E28E1EA-A474-4161-AB6B-96531D00DAB2}" srcId="{34675A18-19DB-411F-9454-619BBF5AC76B}" destId="{42B425DA-CD84-42E4-BB8C-C8C67E38C74E}" srcOrd="1" destOrd="0" parTransId="{989F864E-665C-4CA6-A52C-F6CD6114BAC6}" sibTransId="{6BB52FF1-C7C4-465F-804F-22511925F7A1}"/>
    <dgm:cxn modelId="{3C2A0438-8CF8-49F6-B1CB-AFFCB5739539}" type="presOf" srcId="{9DE108F5-2EC9-45B7-A94D-0EB1A1B9AB69}" destId="{04EC7141-0D21-4332-9ED6-A435B67DE116}" srcOrd="1" destOrd="0" presId="urn:microsoft.com/office/officeart/2005/8/layout/vList4#2"/>
    <dgm:cxn modelId="{8FC65972-E0A5-4D52-B46A-FF46476BE438}" type="presOf" srcId="{9DE108F5-2EC9-45B7-A94D-0EB1A1B9AB69}" destId="{2FA56907-3799-4EC2-8EF3-1EEC35601534}" srcOrd="0" destOrd="0" presId="urn:microsoft.com/office/officeart/2005/8/layout/vList4#2"/>
    <dgm:cxn modelId="{E38B9B01-39A5-430A-8E6A-9F6752D16AAE}" type="presParOf" srcId="{C9295078-8032-4C5E-B2D6-10D064AA7EC5}" destId="{5156D8B6-E44D-4D7D-9C76-FE96B444CF7A}" srcOrd="0" destOrd="0" presId="urn:microsoft.com/office/officeart/2005/8/layout/vList4#2"/>
    <dgm:cxn modelId="{990AB28D-BA27-4302-9E73-1B1E592A8A32}" type="presParOf" srcId="{5156D8B6-E44D-4D7D-9C76-FE96B444CF7A}" destId="{2FA56907-3799-4EC2-8EF3-1EEC35601534}" srcOrd="0" destOrd="0" presId="urn:microsoft.com/office/officeart/2005/8/layout/vList4#2"/>
    <dgm:cxn modelId="{49D265A7-9E36-431C-9DE8-5A10925536B1}" type="presParOf" srcId="{5156D8B6-E44D-4D7D-9C76-FE96B444CF7A}" destId="{C9BF9746-4B9C-4579-8243-0957823F8806}" srcOrd="1" destOrd="0" presId="urn:microsoft.com/office/officeart/2005/8/layout/vList4#2"/>
    <dgm:cxn modelId="{F092DECE-4A0C-4A78-A066-B568864FADFD}" type="presParOf" srcId="{5156D8B6-E44D-4D7D-9C76-FE96B444CF7A}" destId="{04EC7141-0D21-4332-9ED6-A435B67DE116}" srcOrd="2" destOrd="0" presId="urn:microsoft.com/office/officeart/2005/8/layout/vList4#2"/>
    <dgm:cxn modelId="{184FBAEC-A610-47EB-BF59-43C0832516F5}" type="presParOf" srcId="{C9295078-8032-4C5E-B2D6-10D064AA7EC5}" destId="{07D5BFBE-C0D2-4B29-8DF1-DEB9C2744454}" srcOrd="1" destOrd="0" presId="urn:microsoft.com/office/officeart/2005/8/layout/vList4#2"/>
    <dgm:cxn modelId="{C9D34FFE-639B-4ECC-AF57-120C07551722}" type="presParOf" srcId="{C9295078-8032-4C5E-B2D6-10D064AA7EC5}" destId="{EDF7DA4A-1C0D-451C-85B9-29F77FC12E8A}" srcOrd="2" destOrd="0" presId="urn:microsoft.com/office/officeart/2005/8/layout/vList4#2"/>
    <dgm:cxn modelId="{9787BC68-4934-46B0-B68A-0BB8BB833469}" type="presParOf" srcId="{EDF7DA4A-1C0D-451C-85B9-29F77FC12E8A}" destId="{FA372296-295D-4296-8A2F-B51285FBEF7D}" srcOrd="0" destOrd="0" presId="urn:microsoft.com/office/officeart/2005/8/layout/vList4#2"/>
    <dgm:cxn modelId="{519D9ABB-867F-4663-865E-80E6418998D9}" type="presParOf" srcId="{EDF7DA4A-1C0D-451C-85B9-29F77FC12E8A}" destId="{54D998AF-DAD9-4117-9672-7CF87D72ECAA}" srcOrd="1" destOrd="0" presId="urn:microsoft.com/office/officeart/2005/8/layout/vList4#2"/>
    <dgm:cxn modelId="{48AF5180-2894-471C-8FFA-648462F9B4D3}" type="presParOf" srcId="{EDF7DA4A-1C0D-451C-85B9-29F77FC12E8A}" destId="{1E6C04ED-5731-40BC-9DAC-F97D48C7EAA1}" srcOrd="2" destOrd="0" presId="urn:microsoft.com/office/officeart/2005/8/layout/vList4#2"/>
  </dgm:cxnLst>
  <dgm:bg/>
  <dgm:whole/>
  <dgm:extLst>
    <a:ext uri="http://schemas.microsoft.com/office/drawing/2008/diagram">
      <dsp:dataModelExt xmlns:dsp="http://schemas.microsoft.com/office/drawing/2008/diagram" xmlns="" relId="rId12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A94BBAC9-4925-404A-9D68-61ACB4834E1A}" type="doc">
      <dgm:prSet loTypeId="urn:microsoft.com/office/officeart/2005/8/layout/radial1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14094D1B-D321-45BB-BBD3-A84E3B03B148}">
      <dgm:prSet phldrT="[Текст]" custT="1"/>
      <dgm:spPr>
        <a:solidFill>
          <a:schemeClr val="tx2">
            <a:lumMod val="20000"/>
            <a:lumOff val="80000"/>
          </a:schemeClr>
        </a:solidFill>
        <a:ln>
          <a:solidFill>
            <a:schemeClr val="accent3">
              <a:lumMod val="75000"/>
            </a:schemeClr>
          </a:solidFill>
        </a:ln>
      </dgm:spPr>
      <dgm:t>
        <a:bodyPr/>
        <a:lstStyle/>
        <a:p>
          <a:r>
            <a:rPr lang="ru-RU" sz="1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Расходы бюджета  – это выплачиваемые из бюджета денежные средства, за исключением средств, являющихся источниками финансирования дефицита бюджета</a:t>
          </a:r>
          <a:endParaRPr lang="ru-RU" sz="14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0F93DF85-57DC-4F29-B1F0-82F5C07A9C46}" type="parTrans" cxnId="{250D9A9B-581A-4844-91FB-DBB4F590C207}">
      <dgm:prSet/>
      <dgm:spPr/>
      <dgm:t>
        <a:bodyPr/>
        <a:lstStyle/>
        <a:p>
          <a:endParaRPr lang="ru-RU" sz="1400">
            <a:latin typeface="Times New Roman" pitchFamily="18" charset="0"/>
            <a:cs typeface="Times New Roman" pitchFamily="18" charset="0"/>
          </a:endParaRPr>
        </a:p>
      </dgm:t>
    </dgm:pt>
    <dgm:pt modelId="{7F7D6E59-54F6-489D-8E55-1BAC0BFEFDD1}" type="sibTrans" cxnId="{250D9A9B-581A-4844-91FB-DBB4F590C207}">
      <dgm:prSet/>
      <dgm:spPr/>
      <dgm:t>
        <a:bodyPr/>
        <a:lstStyle/>
        <a:p>
          <a:endParaRPr lang="ru-RU" sz="1400">
            <a:latin typeface="Times New Roman" pitchFamily="18" charset="0"/>
            <a:cs typeface="Times New Roman" pitchFamily="18" charset="0"/>
          </a:endParaRPr>
        </a:p>
      </dgm:t>
    </dgm:pt>
    <dgm:pt modelId="{8CD7B9CF-7F44-462F-964C-35A9AE3D54DF}">
      <dgm:prSet phldrT="[Текст]" custT="1"/>
      <dgm:spPr>
        <a:solidFill>
          <a:schemeClr val="accent3">
            <a:lumMod val="60000"/>
            <a:lumOff val="40000"/>
          </a:schemeClr>
        </a:solidFill>
      </dgm:spPr>
      <dgm:t>
        <a:bodyPr/>
        <a:lstStyle/>
        <a:p>
          <a:r>
            <a:rPr lang="ru-RU" altLang="ru-RU" sz="1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0100 </a:t>
          </a:r>
          <a:r>
            <a:rPr lang="ru-RU" altLang="ru-RU" sz="11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Общегосударст-венные      вопросы </a:t>
          </a:r>
          <a:endParaRPr lang="ru-RU" sz="11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ECDE487A-7FFB-4710-8113-BE49ECB323F5}" type="parTrans" cxnId="{D6CA22BE-5D41-4CE5-99A8-15AFC8A09D17}">
      <dgm:prSet custT="1"/>
      <dgm:spPr/>
      <dgm:t>
        <a:bodyPr/>
        <a:lstStyle/>
        <a:p>
          <a:endParaRPr lang="ru-RU" sz="1400" dirty="0">
            <a:latin typeface="Times New Roman" pitchFamily="18" charset="0"/>
            <a:cs typeface="Times New Roman" pitchFamily="18" charset="0"/>
          </a:endParaRPr>
        </a:p>
      </dgm:t>
    </dgm:pt>
    <dgm:pt modelId="{0CDC98F1-30BF-4BBC-BA20-402D9AF7C590}" type="sibTrans" cxnId="{D6CA22BE-5D41-4CE5-99A8-15AFC8A09D17}">
      <dgm:prSet/>
      <dgm:spPr/>
      <dgm:t>
        <a:bodyPr/>
        <a:lstStyle/>
        <a:p>
          <a:endParaRPr lang="ru-RU" sz="1400">
            <a:latin typeface="Times New Roman" pitchFamily="18" charset="0"/>
            <a:cs typeface="Times New Roman" pitchFamily="18" charset="0"/>
          </a:endParaRPr>
        </a:p>
      </dgm:t>
    </dgm:pt>
    <dgm:pt modelId="{F08DCA80-8534-499B-8975-31D7C94BA1D3}">
      <dgm:prSet phldrT="[Текст]" custT="1"/>
      <dgm:spPr>
        <a:solidFill>
          <a:schemeClr val="accent3">
            <a:lumMod val="60000"/>
            <a:lumOff val="40000"/>
          </a:schemeClr>
        </a:solidFill>
      </dgm:spPr>
      <dgm:t>
        <a:bodyPr/>
        <a:lstStyle/>
        <a:p>
          <a:r>
            <a:rPr lang="ru-RU" altLang="ru-RU" sz="1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0300 </a:t>
          </a:r>
          <a:r>
            <a:rPr lang="ru-RU" altLang="ru-RU" sz="11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Национальная </a:t>
          </a:r>
          <a:r>
            <a:rPr lang="ru-RU" altLang="ru-RU" sz="12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безопасность</a:t>
          </a:r>
          <a:endParaRPr lang="ru-RU" sz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009E55E0-534B-44A5-9513-4EFD648BBAAD}" type="parTrans" cxnId="{7A775B10-36E4-45E1-85F2-4A63C22011F1}">
      <dgm:prSet custT="1"/>
      <dgm:spPr/>
      <dgm:t>
        <a:bodyPr/>
        <a:lstStyle/>
        <a:p>
          <a:endParaRPr lang="ru-RU" sz="1400" dirty="0">
            <a:latin typeface="Times New Roman" pitchFamily="18" charset="0"/>
            <a:cs typeface="Times New Roman" pitchFamily="18" charset="0"/>
          </a:endParaRPr>
        </a:p>
      </dgm:t>
    </dgm:pt>
    <dgm:pt modelId="{54912ACF-FE6B-4437-AD1A-E45F1DB968BA}" type="sibTrans" cxnId="{7A775B10-36E4-45E1-85F2-4A63C22011F1}">
      <dgm:prSet/>
      <dgm:spPr/>
      <dgm:t>
        <a:bodyPr/>
        <a:lstStyle/>
        <a:p>
          <a:endParaRPr lang="ru-RU" sz="1400">
            <a:latin typeface="Times New Roman" pitchFamily="18" charset="0"/>
            <a:cs typeface="Times New Roman" pitchFamily="18" charset="0"/>
          </a:endParaRPr>
        </a:p>
      </dgm:t>
    </dgm:pt>
    <dgm:pt modelId="{AD307584-D169-493C-8E37-6C485147D932}">
      <dgm:prSet phldrT="[Текст]" custT="1"/>
      <dgm:spPr>
        <a:solidFill>
          <a:schemeClr val="accent3">
            <a:lumMod val="60000"/>
            <a:lumOff val="40000"/>
          </a:schemeClr>
        </a:solidFill>
      </dgm:spPr>
      <dgm:t>
        <a:bodyPr/>
        <a:lstStyle/>
        <a:p>
          <a:r>
            <a:rPr lang="ru-RU" altLang="ru-RU" sz="1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0400 </a:t>
          </a:r>
          <a:r>
            <a:rPr lang="ru-RU" altLang="ru-RU" sz="11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Национальная экономика</a:t>
          </a:r>
          <a:endParaRPr lang="ru-RU" sz="11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2C03738C-90F5-4B65-B85E-DC12E3E761DC}" type="parTrans" cxnId="{F5015610-C05F-4AB5-9C7B-8DAE5952385E}">
      <dgm:prSet custT="1"/>
      <dgm:spPr/>
      <dgm:t>
        <a:bodyPr/>
        <a:lstStyle/>
        <a:p>
          <a:endParaRPr lang="ru-RU" sz="1400" dirty="0">
            <a:latin typeface="Times New Roman" pitchFamily="18" charset="0"/>
            <a:cs typeface="Times New Roman" pitchFamily="18" charset="0"/>
          </a:endParaRPr>
        </a:p>
      </dgm:t>
    </dgm:pt>
    <dgm:pt modelId="{FF25AD6D-81CC-4D69-BDFE-B2D3F1FE3D20}" type="sibTrans" cxnId="{F5015610-C05F-4AB5-9C7B-8DAE5952385E}">
      <dgm:prSet/>
      <dgm:spPr/>
      <dgm:t>
        <a:bodyPr/>
        <a:lstStyle/>
        <a:p>
          <a:endParaRPr lang="ru-RU" sz="1400">
            <a:latin typeface="Times New Roman" pitchFamily="18" charset="0"/>
            <a:cs typeface="Times New Roman" pitchFamily="18" charset="0"/>
          </a:endParaRPr>
        </a:p>
      </dgm:t>
    </dgm:pt>
    <dgm:pt modelId="{2F5C6D1B-AE95-4BEC-8C0D-DDAB5B601CCA}">
      <dgm:prSet phldrT="[Текст]" custT="1"/>
      <dgm:spPr>
        <a:solidFill>
          <a:schemeClr val="accent3">
            <a:lumMod val="60000"/>
            <a:lumOff val="40000"/>
          </a:schemeClr>
        </a:solidFill>
      </dgm:spPr>
      <dgm:t>
        <a:bodyPr/>
        <a:lstStyle/>
        <a:p>
          <a:r>
            <a:rPr lang="ru-RU" altLang="ru-RU" sz="1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0500 </a:t>
          </a:r>
          <a:r>
            <a:rPr lang="ru-RU" altLang="ru-RU" sz="11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Жилищно-коммунальное хозяйство</a:t>
          </a:r>
          <a:endParaRPr lang="ru-RU" sz="11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EC4C6ECC-93D4-4667-ABED-6F938C9E25D0}" type="parTrans" cxnId="{496AFE26-2BF6-4C67-BBE4-9AF38F789408}">
      <dgm:prSet custT="1"/>
      <dgm:spPr/>
      <dgm:t>
        <a:bodyPr/>
        <a:lstStyle/>
        <a:p>
          <a:endParaRPr lang="ru-RU" sz="1400" dirty="0">
            <a:latin typeface="Times New Roman" pitchFamily="18" charset="0"/>
            <a:cs typeface="Times New Roman" pitchFamily="18" charset="0"/>
          </a:endParaRPr>
        </a:p>
      </dgm:t>
    </dgm:pt>
    <dgm:pt modelId="{3ACB9012-9D9E-48C5-B464-8DAB54A0F0EE}" type="sibTrans" cxnId="{496AFE26-2BF6-4C67-BBE4-9AF38F789408}">
      <dgm:prSet/>
      <dgm:spPr/>
      <dgm:t>
        <a:bodyPr/>
        <a:lstStyle/>
        <a:p>
          <a:endParaRPr lang="ru-RU" sz="1400">
            <a:latin typeface="Times New Roman" pitchFamily="18" charset="0"/>
            <a:cs typeface="Times New Roman" pitchFamily="18" charset="0"/>
          </a:endParaRPr>
        </a:p>
      </dgm:t>
    </dgm:pt>
    <dgm:pt modelId="{52754957-EE6E-4487-936C-4AD080D77945}">
      <dgm:prSet phldrT="[Текст]" custT="1"/>
      <dgm:spPr>
        <a:solidFill>
          <a:schemeClr val="accent3">
            <a:lumMod val="60000"/>
            <a:lumOff val="40000"/>
          </a:schemeClr>
        </a:solidFill>
      </dgm:spPr>
      <dgm:t>
        <a:bodyPr/>
        <a:lstStyle/>
        <a:p>
          <a:r>
            <a:rPr lang="ru-RU" altLang="ru-RU" sz="1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0800 </a:t>
          </a:r>
        </a:p>
        <a:p>
          <a:r>
            <a:rPr lang="ru-RU" altLang="ru-RU" sz="11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Культура</a:t>
          </a:r>
          <a:endParaRPr lang="ru-RU" sz="11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B28C84BB-7E86-418A-B03A-9F9022B8E878}" type="parTrans" cxnId="{FF87A1B8-A92E-429E-8344-E30D294A1276}">
      <dgm:prSet custT="1"/>
      <dgm:spPr/>
      <dgm:t>
        <a:bodyPr/>
        <a:lstStyle/>
        <a:p>
          <a:endParaRPr lang="ru-RU" sz="1400" dirty="0">
            <a:latin typeface="Times New Roman" pitchFamily="18" charset="0"/>
            <a:cs typeface="Times New Roman" pitchFamily="18" charset="0"/>
          </a:endParaRPr>
        </a:p>
      </dgm:t>
    </dgm:pt>
    <dgm:pt modelId="{2F385C2A-7D35-4095-B857-F05D1DD417E9}" type="sibTrans" cxnId="{FF87A1B8-A92E-429E-8344-E30D294A1276}">
      <dgm:prSet/>
      <dgm:spPr/>
      <dgm:t>
        <a:bodyPr/>
        <a:lstStyle/>
        <a:p>
          <a:endParaRPr lang="ru-RU" sz="1400">
            <a:latin typeface="Times New Roman" pitchFamily="18" charset="0"/>
            <a:cs typeface="Times New Roman" pitchFamily="18" charset="0"/>
          </a:endParaRPr>
        </a:p>
      </dgm:t>
    </dgm:pt>
    <dgm:pt modelId="{E03D1C9F-7617-4A57-9732-96754D2A1367}">
      <dgm:prSet phldrT="[Текст]" custT="1"/>
      <dgm:spPr>
        <a:solidFill>
          <a:schemeClr val="accent3">
            <a:lumMod val="60000"/>
            <a:lumOff val="40000"/>
          </a:schemeClr>
        </a:solidFill>
      </dgm:spPr>
      <dgm:t>
        <a:bodyPr/>
        <a:lstStyle/>
        <a:p>
          <a:r>
            <a:rPr lang="ru-RU" altLang="ru-RU" sz="1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1100 </a:t>
          </a:r>
          <a:r>
            <a:rPr lang="ru-RU" altLang="ru-RU" sz="11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Физическая  культура и спорт</a:t>
          </a:r>
          <a:endParaRPr lang="ru-RU" sz="11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4E0CFC66-0035-49D6-BEC3-672046D92196}" type="parTrans" cxnId="{B4E28504-03FC-4D15-8FB8-F7F17E5127B9}">
      <dgm:prSet custT="1"/>
      <dgm:spPr/>
      <dgm:t>
        <a:bodyPr/>
        <a:lstStyle/>
        <a:p>
          <a:endParaRPr lang="ru-RU" sz="1400" dirty="0">
            <a:latin typeface="Times New Roman" pitchFamily="18" charset="0"/>
            <a:cs typeface="Times New Roman" pitchFamily="18" charset="0"/>
          </a:endParaRPr>
        </a:p>
      </dgm:t>
    </dgm:pt>
    <dgm:pt modelId="{86E36D30-6171-4081-91BE-E5A685693C2A}" type="sibTrans" cxnId="{B4E28504-03FC-4D15-8FB8-F7F17E5127B9}">
      <dgm:prSet/>
      <dgm:spPr/>
      <dgm:t>
        <a:bodyPr/>
        <a:lstStyle/>
        <a:p>
          <a:endParaRPr lang="ru-RU" sz="1400">
            <a:latin typeface="Times New Roman" pitchFamily="18" charset="0"/>
            <a:cs typeface="Times New Roman" pitchFamily="18" charset="0"/>
          </a:endParaRPr>
        </a:p>
      </dgm:t>
    </dgm:pt>
    <dgm:pt modelId="{DC8182A8-F894-4CC1-B04F-FF46C265F313}">
      <dgm:prSet phldrT="[Текст]" custT="1"/>
      <dgm:spPr>
        <a:solidFill>
          <a:schemeClr val="accent3">
            <a:lumMod val="60000"/>
            <a:lumOff val="40000"/>
          </a:schemeClr>
        </a:solidFill>
      </dgm:spPr>
      <dgm:t>
        <a:bodyPr/>
        <a:lstStyle/>
        <a:p>
          <a:r>
            <a:rPr lang="ru-RU" sz="11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0200 Национальная оборона </a:t>
          </a:r>
        </a:p>
      </dgm:t>
    </dgm:pt>
    <dgm:pt modelId="{50DEA7C3-9835-47BD-986D-3CF0DD791DCD}" type="parTrans" cxnId="{501DB117-D21F-4A23-A3CC-0E0E6268FA36}">
      <dgm:prSet custT="1"/>
      <dgm:spPr/>
      <dgm:t>
        <a:bodyPr/>
        <a:lstStyle/>
        <a:p>
          <a:endParaRPr lang="ru-RU" sz="1400" dirty="0">
            <a:latin typeface="Times New Roman" pitchFamily="18" charset="0"/>
            <a:cs typeface="Times New Roman" pitchFamily="18" charset="0"/>
          </a:endParaRPr>
        </a:p>
      </dgm:t>
    </dgm:pt>
    <dgm:pt modelId="{5AD27C72-FF7A-4F0F-A796-CA8F07134F03}" type="sibTrans" cxnId="{501DB117-D21F-4A23-A3CC-0E0E6268FA36}">
      <dgm:prSet/>
      <dgm:spPr/>
      <dgm:t>
        <a:bodyPr/>
        <a:lstStyle/>
        <a:p>
          <a:endParaRPr lang="ru-RU" sz="1400">
            <a:latin typeface="Times New Roman" pitchFamily="18" charset="0"/>
            <a:cs typeface="Times New Roman" pitchFamily="18" charset="0"/>
          </a:endParaRPr>
        </a:p>
      </dgm:t>
    </dgm:pt>
    <dgm:pt modelId="{B6369B0F-8E71-4210-A245-9A9E24D7578F}">
      <dgm:prSet phldrT="[Текст]" custT="1"/>
      <dgm:spPr>
        <a:solidFill>
          <a:schemeClr val="accent3">
            <a:lumMod val="60000"/>
            <a:lumOff val="40000"/>
          </a:schemeClr>
        </a:solidFill>
      </dgm:spPr>
      <dgm:t>
        <a:bodyPr/>
        <a:lstStyle/>
        <a:p>
          <a:r>
            <a:rPr lang="ru-RU" altLang="ru-RU" sz="1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1400 </a:t>
          </a:r>
          <a:r>
            <a:rPr lang="ru-RU" altLang="ru-RU" sz="11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Межбюджетные трансферты</a:t>
          </a:r>
          <a:endParaRPr lang="ru-RU" sz="11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1477DDB8-A443-42B8-9330-2E74DDFC2F56}" type="parTrans" cxnId="{EB34405F-C5F3-4CB7-9BDB-C93467A19FEC}">
      <dgm:prSet custT="1"/>
      <dgm:spPr/>
      <dgm:t>
        <a:bodyPr/>
        <a:lstStyle/>
        <a:p>
          <a:endParaRPr lang="ru-RU" sz="1400" dirty="0">
            <a:latin typeface="Times New Roman" pitchFamily="18" charset="0"/>
            <a:cs typeface="Times New Roman" pitchFamily="18" charset="0"/>
          </a:endParaRPr>
        </a:p>
      </dgm:t>
    </dgm:pt>
    <dgm:pt modelId="{8A04F6A5-C694-4454-A156-A548306A3658}" type="sibTrans" cxnId="{EB34405F-C5F3-4CB7-9BDB-C93467A19FEC}">
      <dgm:prSet/>
      <dgm:spPr/>
      <dgm:t>
        <a:bodyPr/>
        <a:lstStyle/>
        <a:p>
          <a:endParaRPr lang="ru-RU" sz="1400">
            <a:latin typeface="Times New Roman" pitchFamily="18" charset="0"/>
            <a:cs typeface="Times New Roman" pitchFamily="18" charset="0"/>
          </a:endParaRPr>
        </a:p>
      </dgm:t>
    </dgm:pt>
    <dgm:pt modelId="{87FB3A12-95B1-471E-ADAB-2C639B128B11}" type="pres">
      <dgm:prSet presAssocID="{A94BBAC9-4925-404A-9D68-61ACB4834E1A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8349100-9688-4C7E-8D58-7253A19119FE}" type="pres">
      <dgm:prSet presAssocID="{14094D1B-D321-45BB-BBD3-A84E3B03B148}" presName="centerShape" presStyleLbl="node0" presStyleIdx="0" presStyleCnt="1" custScaleX="322943" custScaleY="236824"/>
      <dgm:spPr/>
      <dgm:t>
        <a:bodyPr/>
        <a:lstStyle/>
        <a:p>
          <a:endParaRPr lang="ru-RU"/>
        </a:p>
      </dgm:t>
    </dgm:pt>
    <dgm:pt modelId="{91550F2C-A9A8-46E1-8F5C-24888EFC2013}" type="pres">
      <dgm:prSet presAssocID="{ECDE487A-7FFB-4710-8113-BE49ECB323F5}" presName="Name9" presStyleLbl="parChTrans1D2" presStyleIdx="0" presStyleCnt="8"/>
      <dgm:spPr/>
      <dgm:t>
        <a:bodyPr/>
        <a:lstStyle/>
        <a:p>
          <a:endParaRPr lang="ru-RU"/>
        </a:p>
      </dgm:t>
    </dgm:pt>
    <dgm:pt modelId="{75EDB669-305D-45C4-93C9-7EAC4536A3E3}" type="pres">
      <dgm:prSet presAssocID="{ECDE487A-7FFB-4710-8113-BE49ECB323F5}" presName="connTx" presStyleLbl="parChTrans1D2" presStyleIdx="0" presStyleCnt="8"/>
      <dgm:spPr/>
      <dgm:t>
        <a:bodyPr/>
        <a:lstStyle/>
        <a:p>
          <a:endParaRPr lang="ru-RU"/>
        </a:p>
      </dgm:t>
    </dgm:pt>
    <dgm:pt modelId="{A03AA6FC-43C7-4213-9AFB-3C6669F382F3}" type="pres">
      <dgm:prSet presAssocID="{8CD7B9CF-7F44-462F-964C-35A9AE3D54DF}" presName="node" presStyleLbl="node1" presStyleIdx="0" presStyleCnt="8" custScaleX="141434" custScaleY="13550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9EB4BAE-678F-4065-B654-D7183301353D}" type="pres">
      <dgm:prSet presAssocID="{009E55E0-534B-44A5-9513-4EFD648BBAAD}" presName="Name9" presStyleLbl="parChTrans1D2" presStyleIdx="1" presStyleCnt="8"/>
      <dgm:spPr/>
      <dgm:t>
        <a:bodyPr/>
        <a:lstStyle/>
        <a:p>
          <a:endParaRPr lang="ru-RU"/>
        </a:p>
      </dgm:t>
    </dgm:pt>
    <dgm:pt modelId="{4699E6BB-E20F-4ECB-9561-A29B644CD597}" type="pres">
      <dgm:prSet presAssocID="{009E55E0-534B-44A5-9513-4EFD648BBAAD}" presName="connTx" presStyleLbl="parChTrans1D2" presStyleIdx="1" presStyleCnt="8"/>
      <dgm:spPr/>
      <dgm:t>
        <a:bodyPr/>
        <a:lstStyle/>
        <a:p>
          <a:endParaRPr lang="ru-RU"/>
        </a:p>
      </dgm:t>
    </dgm:pt>
    <dgm:pt modelId="{ADF5859D-F0D6-4405-8050-58B7AF238725}" type="pres">
      <dgm:prSet presAssocID="{F08DCA80-8534-499B-8975-31D7C94BA1D3}" presName="node" presStyleLbl="node1" presStyleIdx="1" presStyleCnt="8" custScaleX="146201" custScaleY="142260" custRadScaleRad="113479" custRadScaleInc="4560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41F6091-E162-48C4-8D75-0246B64A7425}" type="pres">
      <dgm:prSet presAssocID="{2C03738C-90F5-4B65-B85E-DC12E3E761DC}" presName="Name9" presStyleLbl="parChTrans1D2" presStyleIdx="2" presStyleCnt="8"/>
      <dgm:spPr/>
      <dgm:t>
        <a:bodyPr/>
        <a:lstStyle/>
        <a:p>
          <a:endParaRPr lang="ru-RU"/>
        </a:p>
      </dgm:t>
    </dgm:pt>
    <dgm:pt modelId="{F1F096A5-93FB-4443-A8D7-7B6A207A9A07}" type="pres">
      <dgm:prSet presAssocID="{2C03738C-90F5-4B65-B85E-DC12E3E761DC}" presName="connTx" presStyleLbl="parChTrans1D2" presStyleIdx="2" presStyleCnt="8"/>
      <dgm:spPr/>
      <dgm:t>
        <a:bodyPr/>
        <a:lstStyle/>
        <a:p>
          <a:endParaRPr lang="ru-RU"/>
        </a:p>
      </dgm:t>
    </dgm:pt>
    <dgm:pt modelId="{007E7BB4-619F-492A-816F-77858B0BCFBE}" type="pres">
      <dgm:prSet presAssocID="{AD307584-D169-493C-8E37-6C485147D932}" presName="node" presStyleLbl="node1" presStyleIdx="2" presStyleCnt="8" custScaleX="142428" custScaleY="142430" custRadScaleRad="151236" custRadScaleInc="2194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9A14F02-5FB7-4ACB-BDE6-B1CD4529FE15}" type="pres">
      <dgm:prSet presAssocID="{EC4C6ECC-93D4-4667-ABED-6F938C9E25D0}" presName="Name9" presStyleLbl="parChTrans1D2" presStyleIdx="3" presStyleCnt="8"/>
      <dgm:spPr/>
      <dgm:t>
        <a:bodyPr/>
        <a:lstStyle/>
        <a:p>
          <a:endParaRPr lang="ru-RU"/>
        </a:p>
      </dgm:t>
    </dgm:pt>
    <dgm:pt modelId="{8FD5FFB4-87D4-4DF5-96AA-3810F1BF5AFB}" type="pres">
      <dgm:prSet presAssocID="{EC4C6ECC-93D4-4667-ABED-6F938C9E25D0}" presName="connTx" presStyleLbl="parChTrans1D2" presStyleIdx="3" presStyleCnt="8"/>
      <dgm:spPr/>
      <dgm:t>
        <a:bodyPr/>
        <a:lstStyle/>
        <a:p>
          <a:endParaRPr lang="ru-RU"/>
        </a:p>
      </dgm:t>
    </dgm:pt>
    <dgm:pt modelId="{E90A75F5-E0D8-4723-B586-53E9283F4704}" type="pres">
      <dgm:prSet presAssocID="{2F5C6D1B-AE95-4BEC-8C0D-DDAB5B601CCA}" presName="node" presStyleLbl="node1" presStyleIdx="3" presStyleCnt="8" custScaleX="135509" custScaleY="137823" custRadScaleRad="143000" custRadScaleInc="-1597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36ACCEE-0F8D-4A19-9BA3-887CD61BB987}" type="pres">
      <dgm:prSet presAssocID="{B28C84BB-7E86-418A-B03A-9F9022B8E878}" presName="Name9" presStyleLbl="parChTrans1D2" presStyleIdx="4" presStyleCnt="8"/>
      <dgm:spPr/>
      <dgm:t>
        <a:bodyPr/>
        <a:lstStyle/>
        <a:p>
          <a:endParaRPr lang="ru-RU"/>
        </a:p>
      </dgm:t>
    </dgm:pt>
    <dgm:pt modelId="{EBAF6FD0-0EC6-4D78-A0AC-4B9173D09EFF}" type="pres">
      <dgm:prSet presAssocID="{B28C84BB-7E86-418A-B03A-9F9022B8E878}" presName="connTx" presStyleLbl="parChTrans1D2" presStyleIdx="4" presStyleCnt="8"/>
      <dgm:spPr/>
      <dgm:t>
        <a:bodyPr/>
        <a:lstStyle/>
        <a:p>
          <a:endParaRPr lang="ru-RU"/>
        </a:p>
      </dgm:t>
    </dgm:pt>
    <dgm:pt modelId="{211B6B24-B4D1-4C39-8301-E810926C4783}" type="pres">
      <dgm:prSet presAssocID="{52754957-EE6E-4487-936C-4AD080D77945}" presName="node" presStyleLbl="node1" presStyleIdx="4" presStyleCnt="8" custScaleX="170530" custScaleY="153262" custRadScaleRad="98610" custRadScaleInc="-3193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74ECFCB-D2FC-4E9A-AB54-4AB56B6DE691}" type="pres">
      <dgm:prSet presAssocID="{4E0CFC66-0035-49D6-BEC3-672046D92196}" presName="Name9" presStyleLbl="parChTrans1D2" presStyleIdx="5" presStyleCnt="8"/>
      <dgm:spPr/>
      <dgm:t>
        <a:bodyPr/>
        <a:lstStyle/>
        <a:p>
          <a:endParaRPr lang="ru-RU"/>
        </a:p>
      </dgm:t>
    </dgm:pt>
    <dgm:pt modelId="{78D1EDA9-05D7-4C18-A231-EC5C28B5CDBF}" type="pres">
      <dgm:prSet presAssocID="{4E0CFC66-0035-49D6-BEC3-672046D92196}" presName="connTx" presStyleLbl="parChTrans1D2" presStyleIdx="5" presStyleCnt="8"/>
      <dgm:spPr/>
      <dgm:t>
        <a:bodyPr/>
        <a:lstStyle/>
        <a:p>
          <a:endParaRPr lang="ru-RU"/>
        </a:p>
      </dgm:t>
    </dgm:pt>
    <dgm:pt modelId="{8BE7DFD3-1BD3-4CB2-BEE6-938C56996E0E}" type="pres">
      <dgm:prSet presAssocID="{E03D1C9F-7617-4A57-9732-96754D2A1367}" presName="node" presStyleLbl="node1" presStyleIdx="5" presStyleCnt="8" custScaleX="139118" custScaleY="143239" custRadScaleRad="142288" custRadScaleInc="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C8B692E-53B6-4447-93EF-13CAC1DA4F12}" type="pres">
      <dgm:prSet presAssocID="{50DEA7C3-9835-47BD-986D-3CF0DD791DCD}" presName="Name9" presStyleLbl="parChTrans1D2" presStyleIdx="6" presStyleCnt="8"/>
      <dgm:spPr/>
      <dgm:t>
        <a:bodyPr/>
        <a:lstStyle/>
        <a:p>
          <a:endParaRPr lang="ru-RU"/>
        </a:p>
      </dgm:t>
    </dgm:pt>
    <dgm:pt modelId="{3EAC0B5D-978B-4954-A152-52D0D457BF18}" type="pres">
      <dgm:prSet presAssocID="{50DEA7C3-9835-47BD-986D-3CF0DD791DCD}" presName="connTx" presStyleLbl="parChTrans1D2" presStyleIdx="6" presStyleCnt="8"/>
      <dgm:spPr/>
      <dgm:t>
        <a:bodyPr/>
        <a:lstStyle/>
        <a:p>
          <a:endParaRPr lang="ru-RU"/>
        </a:p>
      </dgm:t>
    </dgm:pt>
    <dgm:pt modelId="{E0419472-321C-4903-9D04-A5F73FD0CC90}" type="pres">
      <dgm:prSet presAssocID="{DC8182A8-F894-4CC1-B04F-FF46C265F313}" presName="node" presStyleLbl="node1" presStyleIdx="6" presStyleCnt="8" custScaleX="145868" custScaleY="142592" custRadScaleRad="154511" custRadScaleInc="-1740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1004FB8-913C-4F68-B9E7-3D11811FB611}" type="pres">
      <dgm:prSet presAssocID="{1477DDB8-A443-42B8-9330-2E74DDFC2F56}" presName="Name9" presStyleLbl="parChTrans1D2" presStyleIdx="7" presStyleCnt="8"/>
      <dgm:spPr/>
      <dgm:t>
        <a:bodyPr/>
        <a:lstStyle/>
        <a:p>
          <a:endParaRPr lang="ru-RU"/>
        </a:p>
      </dgm:t>
    </dgm:pt>
    <dgm:pt modelId="{F221BC4D-5D78-485D-8CE6-EF93903FE942}" type="pres">
      <dgm:prSet presAssocID="{1477DDB8-A443-42B8-9330-2E74DDFC2F56}" presName="connTx" presStyleLbl="parChTrans1D2" presStyleIdx="7" presStyleCnt="8"/>
      <dgm:spPr/>
      <dgm:t>
        <a:bodyPr/>
        <a:lstStyle/>
        <a:p>
          <a:endParaRPr lang="ru-RU"/>
        </a:p>
      </dgm:t>
    </dgm:pt>
    <dgm:pt modelId="{8A5477D4-CF28-49C8-8723-DD4B5FF5390B}" type="pres">
      <dgm:prSet presAssocID="{B6369B0F-8E71-4210-A245-9A9E24D7578F}" presName="node" presStyleLbl="node1" presStyleIdx="7" presStyleCnt="8" custScaleX="146201" custScaleY="142259" custRadScaleRad="117351" custRadScaleInc="-3156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ABCD5E7-3301-4AD9-BEC1-F43B4807990E}" type="presOf" srcId="{AD307584-D169-493C-8E37-6C485147D932}" destId="{007E7BB4-619F-492A-816F-77858B0BCFBE}" srcOrd="0" destOrd="0" presId="urn:microsoft.com/office/officeart/2005/8/layout/radial1"/>
    <dgm:cxn modelId="{46D3494F-AB00-49D1-9F15-9F940BE9F3D5}" type="presOf" srcId="{4E0CFC66-0035-49D6-BEC3-672046D92196}" destId="{674ECFCB-D2FC-4E9A-AB54-4AB56B6DE691}" srcOrd="0" destOrd="0" presId="urn:microsoft.com/office/officeart/2005/8/layout/radial1"/>
    <dgm:cxn modelId="{B4E28504-03FC-4D15-8FB8-F7F17E5127B9}" srcId="{14094D1B-D321-45BB-BBD3-A84E3B03B148}" destId="{E03D1C9F-7617-4A57-9732-96754D2A1367}" srcOrd="5" destOrd="0" parTransId="{4E0CFC66-0035-49D6-BEC3-672046D92196}" sibTransId="{86E36D30-6171-4081-91BE-E5A685693C2A}"/>
    <dgm:cxn modelId="{E86770FB-A569-4C08-9BCE-9A0BFE6EA60C}" type="presOf" srcId="{EC4C6ECC-93D4-4667-ABED-6F938C9E25D0}" destId="{69A14F02-5FB7-4ACB-BDE6-B1CD4529FE15}" srcOrd="0" destOrd="0" presId="urn:microsoft.com/office/officeart/2005/8/layout/radial1"/>
    <dgm:cxn modelId="{D6CA22BE-5D41-4CE5-99A8-15AFC8A09D17}" srcId="{14094D1B-D321-45BB-BBD3-A84E3B03B148}" destId="{8CD7B9CF-7F44-462F-964C-35A9AE3D54DF}" srcOrd="0" destOrd="0" parTransId="{ECDE487A-7FFB-4710-8113-BE49ECB323F5}" sibTransId="{0CDC98F1-30BF-4BBC-BA20-402D9AF7C590}"/>
    <dgm:cxn modelId="{F43185F5-59B6-4CBE-BB46-8D12A85F7AC9}" type="presOf" srcId="{B6369B0F-8E71-4210-A245-9A9E24D7578F}" destId="{8A5477D4-CF28-49C8-8723-DD4B5FF5390B}" srcOrd="0" destOrd="0" presId="urn:microsoft.com/office/officeart/2005/8/layout/radial1"/>
    <dgm:cxn modelId="{FF87A1B8-A92E-429E-8344-E30D294A1276}" srcId="{14094D1B-D321-45BB-BBD3-A84E3B03B148}" destId="{52754957-EE6E-4487-936C-4AD080D77945}" srcOrd="4" destOrd="0" parTransId="{B28C84BB-7E86-418A-B03A-9F9022B8E878}" sibTransId="{2F385C2A-7D35-4095-B857-F05D1DD417E9}"/>
    <dgm:cxn modelId="{97703EC4-3FA2-478B-9750-A178F69188CE}" type="presOf" srcId="{009E55E0-534B-44A5-9513-4EFD648BBAAD}" destId="{4699E6BB-E20F-4ECB-9561-A29B644CD597}" srcOrd="1" destOrd="0" presId="urn:microsoft.com/office/officeart/2005/8/layout/radial1"/>
    <dgm:cxn modelId="{C42AEF47-B653-46DB-808E-27B046E43E0C}" type="presOf" srcId="{ECDE487A-7FFB-4710-8113-BE49ECB323F5}" destId="{75EDB669-305D-45C4-93C9-7EAC4536A3E3}" srcOrd="1" destOrd="0" presId="urn:microsoft.com/office/officeart/2005/8/layout/radial1"/>
    <dgm:cxn modelId="{A98565EF-6CB1-4936-A9F0-2FB9268E3D5D}" type="presOf" srcId="{ECDE487A-7FFB-4710-8113-BE49ECB323F5}" destId="{91550F2C-A9A8-46E1-8F5C-24888EFC2013}" srcOrd="0" destOrd="0" presId="urn:microsoft.com/office/officeart/2005/8/layout/radial1"/>
    <dgm:cxn modelId="{EB34405F-C5F3-4CB7-9BDB-C93467A19FEC}" srcId="{14094D1B-D321-45BB-BBD3-A84E3B03B148}" destId="{B6369B0F-8E71-4210-A245-9A9E24D7578F}" srcOrd="7" destOrd="0" parTransId="{1477DDB8-A443-42B8-9330-2E74DDFC2F56}" sibTransId="{8A04F6A5-C694-4454-A156-A548306A3658}"/>
    <dgm:cxn modelId="{7A775B10-36E4-45E1-85F2-4A63C22011F1}" srcId="{14094D1B-D321-45BB-BBD3-A84E3B03B148}" destId="{F08DCA80-8534-499B-8975-31D7C94BA1D3}" srcOrd="1" destOrd="0" parTransId="{009E55E0-534B-44A5-9513-4EFD648BBAAD}" sibTransId="{54912ACF-FE6B-4437-AD1A-E45F1DB968BA}"/>
    <dgm:cxn modelId="{4F5D524B-7D19-486D-9AE5-CA7872790694}" type="presOf" srcId="{F08DCA80-8534-499B-8975-31D7C94BA1D3}" destId="{ADF5859D-F0D6-4405-8050-58B7AF238725}" srcOrd="0" destOrd="0" presId="urn:microsoft.com/office/officeart/2005/8/layout/radial1"/>
    <dgm:cxn modelId="{501DB117-D21F-4A23-A3CC-0E0E6268FA36}" srcId="{14094D1B-D321-45BB-BBD3-A84E3B03B148}" destId="{DC8182A8-F894-4CC1-B04F-FF46C265F313}" srcOrd="6" destOrd="0" parTransId="{50DEA7C3-9835-47BD-986D-3CF0DD791DCD}" sibTransId="{5AD27C72-FF7A-4F0F-A796-CA8F07134F03}"/>
    <dgm:cxn modelId="{AB0C1385-F9D8-4E94-9298-1F3E90F632AA}" type="presOf" srcId="{14094D1B-D321-45BB-BBD3-A84E3B03B148}" destId="{E8349100-9688-4C7E-8D58-7253A19119FE}" srcOrd="0" destOrd="0" presId="urn:microsoft.com/office/officeart/2005/8/layout/radial1"/>
    <dgm:cxn modelId="{CA9589F0-378F-4D65-A7F0-D37A11407C24}" type="presOf" srcId="{DC8182A8-F894-4CC1-B04F-FF46C265F313}" destId="{E0419472-321C-4903-9D04-A5F73FD0CC90}" srcOrd="0" destOrd="0" presId="urn:microsoft.com/office/officeart/2005/8/layout/radial1"/>
    <dgm:cxn modelId="{F5015610-C05F-4AB5-9C7B-8DAE5952385E}" srcId="{14094D1B-D321-45BB-BBD3-A84E3B03B148}" destId="{AD307584-D169-493C-8E37-6C485147D932}" srcOrd="2" destOrd="0" parTransId="{2C03738C-90F5-4B65-B85E-DC12E3E761DC}" sibTransId="{FF25AD6D-81CC-4D69-BDFE-B2D3F1FE3D20}"/>
    <dgm:cxn modelId="{7BCFDA11-CD00-4371-8838-86C98725D794}" type="presOf" srcId="{4E0CFC66-0035-49D6-BEC3-672046D92196}" destId="{78D1EDA9-05D7-4C18-A231-EC5C28B5CDBF}" srcOrd="1" destOrd="0" presId="urn:microsoft.com/office/officeart/2005/8/layout/radial1"/>
    <dgm:cxn modelId="{7D4A5D82-8883-47C4-899D-E39C616AAF21}" type="presOf" srcId="{1477DDB8-A443-42B8-9330-2E74DDFC2F56}" destId="{F221BC4D-5D78-485D-8CE6-EF93903FE942}" srcOrd="1" destOrd="0" presId="urn:microsoft.com/office/officeart/2005/8/layout/radial1"/>
    <dgm:cxn modelId="{659038C9-F5EA-42EA-BE4F-CB80FB45ACE1}" type="presOf" srcId="{B28C84BB-7E86-418A-B03A-9F9022B8E878}" destId="{EBAF6FD0-0EC6-4D78-A0AC-4B9173D09EFF}" srcOrd="1" destOrd="0" presId="urn:microsoft.com/office/officeart/2005/8/layout/radial1"/>
    <dgm:cxn modelId="{EC98CE0F-EA11-4F8D-A052-AA8F9E75B98C}" type="presOf" srcId="{2C03738C-90F5-4B65-B85E-DC12E3E761DC}" destId="{F1F096A5-93FB-4443-A8D7-7B6A207A9A07}" srcOrd="1" destOrd="0" presId="urn:microsoft.com/office/officeart/2005/8/layout/radial1"/>
    <dgm:cxn modelId="{F27B46CA-6B7F-4C5A-BE6D-2284E45C3741}" type="presOf" srcId="{009E55E0-534B-44A5-9513-4EFD648BBAAD}" destId="{69EB4BAE-678F-4065-B654-D7183301353D}" srcOrd="0" destOrd="0" presId="urn:microsoft.com/office/officeart/2005/8/layout/radial1"/>
    <dgm:cxn modelId="{ACC41700-73B6-4E70-A4FF-2329340F95B0}" type="presOf" srcId="{52754957-EE6E-4487-936C-4AD080D77945}" destId="{211B6B24-B4D1-4C39-8301-E810926C4783}" srcOrd="0" destOrd="0" presId="urn:microsoft.com/office/officeart/2005/8/layout/radial1"/>
    <dgm:cxn modelId="{63C1F341-EC81-4929-8EC6-E5DEF3E5C312}" type="presOf" srcId="{2F5C6D1B-AE95-4BEC-8C0D-DDAB5B601CCA}" destId="{E90A75F5-E0D8-4723-B586-53E9283F4704}" srcOrd="0" destOrd="0" presId="urn:microsoft.com/office/officeart/2005/8/layout/radial1"/>
    <dgm:cxn modelId="{317C6265-4414-4B78-90E7-EF8FA6F5973F}" type="presOf" srcId="{2C03738C-90F5-4B65-B85E-DC12E3E761DC}" destId="{C41F6091-E162-48C4-8D75-0246B64A7425}" srcOrd="0" destOrd="0" presId="urn:microsoft.com/office/officeart/2005/8/layout/radial1"/>
    <dgm:cxn modelId="{6AE2BA5C-628C-4BFE-83EA-02328F90B0C3}" type="presOf" srcId="{1477DDB8-A443-42B8-9330-2E74DDFC2F56}" destId="{51004FB8-913C-4F68-B9E7-3D11811FB611}" srcOrd="0" destOrd="0" presId="urn:microsoft.com/office/officeart/2005/8/layout/radial1"/>
    <dgm:cxn modelId="{496AFE26-2BF6-4C67-BBE4-9AF38F789408}" srcId="{14094D1B-D321-45BB-BBD3-A84E3B03B148}" destId="{2F5C6D1B-AE95-4BEC-8C0D-DDAB5B601CCA}" srcOrd="3" destOrd="0" parTransId="{EC4C6ECC-93D4-4667-ABED-6F938C9E25D0}" sibTransId="{3ACB9012-9D9E-48C5-B464-8DAB54A0F0EE}"/>
    <dgm:cxn modelId="{4D1E7413-54E2-4BD7-8DBC-7F7F02F2D4FA}" type="presOf" srcId="{A94BBAC9-4925-404A-9D68-61ACB4834E1A}" destId="{87FB3A12-95B1-471E-ADAB-2C639B128B11}" srcOrd="0" destOrd="0" presId="urn:microsoft.com/office/officeart/2005/8/layout/radial1"/>
    <dgm:cxn modelId="{164DB1D8-4D7F-4245-B3CA-3203AD721D3D}" type="presOf" srcId="{EC4C6ECC-93D4-4667-ABED-6F938C9E25D0}" destId="{8FD5FFB4-87D4-4DF5-96AA-3810F1BF5AFB}" srcOrd="1" destOrd="0" presId="urn:microsoft.com/office/officeart/2005/8/layout/radial1"/>
    <dgm:cxn modelId="{7A643C44-BEBF-4A80-AB8F-0A36D17B20F3}" type="presOf" srcId="{E03D1C9F-7617-4A57-9732-96754D2A1367}" destId="{8BE7DFD3-1BD3-4CB2-BEE6-938C56996E0E}" srcOrd="0" destOrd="0" presId="urn:microsoft.com/office/officeart/2005/8/layout/radial1"/>
    <dgm:cxn modelId="{AFA3DB65-2904-40FD-B15F-4524DF1C6B4C}" type="presOf" srcId="{8CD7B9CF-7F44-462F-964C-35A9AE3D54DF}" destId="{A03AA6FC-43C7-4213-9AFB-3C6669F382F3}" srcOrd="0" destOrd="0" presId="urn:microsoft.com/office/officeart/2005/8/layout/radial1"/>
    <dgm:cxn modelId="{2B6BDE2A-E3DA-475F-A0FF-068E5BF5C319}" type="presOf" srcId="{50DEA7C3-9835-47BD-986D-3CF0DD791DCD}" destId="{3EAC0B5D-978B-4954-A152-52D0D457BF18}" srcOrd="1" destOrd="0" presId="urn:microsoft.com/office/officeart/2005/8/layout/radial1"/>
    <dgm:cxn modelId="{250D9A9B-581A-4844-91FB-DBB4F590C207}" srcId="{A94BBAC9-4925-404A-9D68-61ACB4834E1A}" destId="{14094D1B-D321-45BB-BBD3-A84E3B03B148}" srcOrd="0" destOrd="0" parTransId="{0F93DF85-57DC-4F29-B1F0-82F5C07A9C46}" sibTransId="{7F7D6E59-54F6-489D-8E55-1BAC0BFEFDD1}"/>
    <dgm:cxn modelId="{3540100A-A527-47FF-B302-506BDB61BED7}" type="presOf" srcId="{B28C84BB-7E86-418A-B03A-9F9022B8E878}" destId="{C36ACCEE-0F8D-4A19-9BA3-887CD61BB987}" srcOrd="0" destOrd="0" presId="urn:microsoft.com/office/officeart/2005/8/layout/radial1"/>
    <dgm:cxn modelId="{BE463E27-C477-46D0-A5DB-E0C591A4FAD4}" type="presOf" srcId="{50DEA7C3-9835-47BD-986D-3CF0DD791DCD}" destId="{DC8B692E-53B6-4447-93EF-13CAC1DA4F12}" srcOrd="0" destOrd="0" presId="urn:microsoft.com/office/officeart/2005/8/layout/radial1"/>
    <dgm:cxn modelId="{3C882853-E1B5-43A7-84E9-DB2EE015B867}" type="presParOf" srcId="{87FB3A12-95B1-471E-ADAB-2C639B128B11}" destId="{E8349100-9688-4C7E-8D58-7253A19119FE}" srcOrd="0" destOrd="0" presId="urn:microsoft.com/office/officeart/2005/8/layout/radial1"/>
    <dgm:cxn modelId="{36180F58-E24C-4179-899D-8FE1804345BF}" type="presParOf" srcId="{87FB3A12-95B1-471E-ADAB-2C639B128B11}" destId="{91550F2C-A9A8-46E1-8F5C-24888EFC2013}" srcOrd="1" destOrd="0" presId="urn:microsoft.com/office/officeart/2005/8/layout/radial1"/>
    <dgm:cxn modelId="{0AB0914A-AFEC-44C6-8DAD-1B5F1C60F305}" type="presParOf" srcId="{91550F2C-A9A8-46E1-8F5C-24888EFC2013}" destId="{75EDB669-305D-45C4-93C9-7EAC4536A3E3}" srcOrd="0" destOrd="0" presId="urn:microsoft.com/office/officeart/2005/8/layout/radial1"/>
    <dgm:cxn modelId="{CA75322B-BF2E-4DA4-BD33-33026C0DB49B}" type="presParOf" srcId="{87FB3A12-95B1-471E-ADAB-2C639B128B11}" destId="{A03AA6FC-43C7-4213-9AFB-3C6669F382F3}" srcOrd="2" destOrd="0" presId="urn:microsoft.com/office/officeart/2005/8/layout/radial1"/>
    <dgm:cxn modelId="{7BAE4236-0084-4A3B-B97A-1AD3E2A9262B}" type="presParOf" srcId="{87FB3A12-95B1-471E-ADAB-2C639B128B11}" destId="{69EB4BAE-678F-4065-B654-D7183301353D}" srcOrd="3" destOrd="0" presId="urn:microsoft.com/office/officeart/2005/8/layout/radial1"/>
    <dgm:cxn modelId="{1B09B9C8-695E-4ADB-BF3A-44687030D733}" type="presParOf" srcId="{69EB4BAE-678F-4065-B654-D7183301353D}" destId="{4699E6BB-E20F-4ECB-9561-A29B644CD597}" srcOrd="0" destOrd="0" presId="urn:microsoft.com/office/officeart/2005/8/layout/radial1"/>
    <dgm:cxn modelId="{EF2C1D85-3763-4F43-AF31-C3918B57DF66}" type="presParOf" srcId="{87FB3A12-95B1-471E-ADAB-2C639B128B11}" destId="{ADF5859D-F0D6-4405-8050-58B7AF238725}" srcOrd="4" destOrd="0" presId="urn:microsoft.com/office/officeart/2005/8/layout/radial1"/>
    <dgm:cxn modelId="{30C218FC-423E-4A27-8B55-121771B0ABFF}" type="presParOf" srcId="{87FB3A12-95B1-471E-ADAB-2C639B128B11}" destId="{C41F6091-E162-48C4-8D75-0246B64A7425}" srcOrd="5" destOrd="0" presId="urn:microsoft.com/office/officeart/2005/8/layout/radial1"/>
    <dgm:cxn modelId="{0298419A-E1BE-44DA-8CCB-955F3FF3E5AC}" type="presParOf" srcId="{C41F6091-E162-48C4-8D75-0246B64A7425}" destId="{F1F096A5-93FB-4443-A8D7-7B6A207A9A07}" srcOrd="0" destOrd="0" presId="urn:microsoft.com/office/officeart/2005/8/layout/radial1"/>
    <dgm:cxn modelId="{3FEE6ADC-DD8B-4648-852C-422923464B36}" type="presParOf" srcId="{87FB3A12-95B1-471E-ADAB-2C639B128B11}" destId="{007E7BB4-619F-492A-816F-77858B0BCFBE}" srcOrd="6" destOrd="0" presId="urn:microsoft.com/office/officeart/2005/8/layout/radial1"/>
    <dgm:cxn modelId="{8F5BBAF5-74C6-4421-9AAC-6F12715C6B34}" type="presParOf" srcId="{87FB3A12-95B1-471E-ADAB-2C639B128B11}" destId="{69A14F02-5FB7-4ACB-BDE6-B1CD4529FE15}" srcOrd="7" destOrd="0" presId="urn:microsoft.com/office/officeart/2005/8/layout/radial1"/>
    <dgm:cxn modelId="{E6D2DED8-8128-4D77-B99B-CC0CB7E7EFE9}" type="presParOf" srcId="{69A14F02-5FB7-4ACB-BDE6-B1CD4529FE15}" destId="{8FD5FFB4-87D4-4DF5-96AA-3810F1BF5AFB}" srcOrd="0" destOrd="0" presId="urn:microsoft.com/office/officeart/2005/8/layout/radial1"/>
    <dgm:cxn modelId="{7268C1BF-619B-456C-81CB-046CD9407644}" type="presParOf" srcId="{87FB3A12-95B1-471E-ADAB-2C639B128B11}" destId="{E90A75F5-E0D8-4723-B586-53E9283F4704}" srcOrd="8" destOrd="0" presId="urn:microsoft.com/office/officeart/2005/8/layout/radial1"/>
    <dgm:cxn modelId="{818FF05A-7600-4FDC-8762-9A2FA8886CB3}" type="presParOf" srcId="{87FB3A12-95B1-471E-ADAB-2C639B128B11}" destId="{C36ACCEE-0F8D-4A19-9BA3-887CD61BB987}" srcOrd="9" destOrd="0" presId="urn:microsoft.com/office/officeart/2005/8/layout/radial1"/>
    <dgm:cxn modelId="{E12448CA-0298-4F52-B274-956401DD625E}" type="presParOf" srcId="{C36ACCEE-0F8D-4A19-9BA3-887CD61BB987}" destId="{EBAF6FD0-0EC6-4D78-A0AC-4B9173D09EFF}" srcOrd="0" destOrd="0" presId="urn:microsoft.com/office/officeart/2005/8/layout/radial1"/>
    <dgm:cxn modelId="{6AA349C4-CF85-48D7-AEB9-33BF36326CD2}" type="presParOf" srcId="{87FB3A12-95B1-471E-ADAB-2C639B128B11}" destId="{211B6B24-B4D1-4C39-8301-E810926C4783}" srcOrd="10" destOrd="0" presId="urn:microsoft.com/office/officeart/2005/8/layout/radial1"/>
    <dgm:cxn modelId="{940066FC-D87A-4A9A-9EDC-B63356F2B1A3}" type="presParOf" srcId="{87FB3A12-95B1-471E-ADAB-2C639B128B11}" destId="{674ECFCB-D2FC-4E9A-AB54-4AB56B6DE691}" srcOrd="11" destOrd="0" presId="urn:microsoft.com/office/officeart/2005/8/layout/radial1"/>
    <dgm:cxn modelId="{3D331676-B5FD-4A42-8073-200EC7C25DC9}" type="presParOf" srcId="{674ECFCB-D2FC-4E9A-AB54-4AB56B6DE691}" destId="{78D1EDA9-05D7-4C18-A231-EC5C28B5CDBF}" srcOrd="0" destOrd="0" presId="urn:microsoft.com/office/officeart/2005/8/layout/radial1"/>
    <dgm:cxn modelId="{2B4BFC61-8604-4F7B-9FF5-21AFF878DE3B}" type="presParOf" srcId="{87FB3A12-95B1-471E-ADAB-2C639B128B11}" destId="{8BE7DFD3-1BD3-4CB2-BEE6-938C56996E0E}" srcOrd="12" destOrd="0" presId="urn:microsoft.com/office/officeart/2005/8/layout/radial1"/>
    <dgm:cxn modelId="{B300F631-8113-402D-A45B-FC37639829F3}" type="presParOf" srcId="{87FB3A12-95B1-471E-ADAB-2C639B128B11}" destId="{DC8B692E-53B6-4447-93EF-13CAC1DA4F12}" srcOrd="13" destOrd="0" presId="urn:microsoft.com/office/officeart/2005/8/layout/radial1"/>
    <dgm:cxn modelId="{F7974359-5D9E-427B-8AC4-9C9AD9BAA8EF}" type="presParOf" srcId="{DC8B692E-53B6-4447-93EF-13CAC1DA4F12}" destId="{3EAC0B5D-978B-4954-A152-52D0D457BF18}" srcOrd="0" destOrd="0" presId="urn:microsoft.com/office/officeart/2005/8/layout/radial1"/>
    <dgm:cxn modelId="{D1F67C9A-1988-4820-8546-2DFE71E8763F}" type="presParOf" srcId="{87FB3A12-95B1-471E-ADAB-2C639B128B11}" destId="{E0419472-321C-4903-9D04-A5F73FD0CC90}" srcOrd="14" destOrd="0" presId="urn:microsoft.com/office/officeart/2005/8/layout/radial1"/>
    <dgm:cxn modelId="{F9C16A18-25D7-4040-9CAE-B57941BF46D4}" type="presParOf" srcId="{87FB3A12-95B1-471E-ADAB-2C639B128B11}" destId="{51004FB8-913C-4F68-B9E7-3D11811FB611}" srcOrd="15" destOrd="0" presId="urn:microsoft.com/office/officeart/2005/8/layout/radial1"/>
    <dgm:cxn modelId="{444FA64B-2B69-44A1-B2F8-F8154A67B3C3}" type="presParOf" srcId="{51004FB8-913C-4F68-B9E7-3D11811FB611}" destId="{F221BC4D-5D78-485D-8CE6-EF93903FE942}" srcOrd="0" destOrd="0" presId="urn:microsoft.com/office/officeart/2005/8/layout/radial1"/>
    <dgm:cxn modelId="{68EFC8D7-52D0-4F4F-B635-80139A860ABC}" type="presParOf" srcId="{87FB3A12-95B1-471E-ADAB-2C639B128B11}" destId="{8A5477D4-CF28-49C8-8723-DD4B5FF5390B}" srcOrd="16" destOrd="0" presId="urn:microsoft.com/office/officeart/2005/8/layout/radial1"/>
  </dgm:cxnLst>
  <dgm:bg>
    <a:noFill/>
  </dgm:bg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2FA56907-3799-4EC2-8EF3-1EEC35601534}">
      <dsp:nvSpPr>
        <dsp:cNvPr id="0" name=""/>
        <dsp:cNvSpPr/>
      </dsp:nvSpPr>
      <dsp:spPr>
        <a:xfrm>
          <a:off x="0" y="0"/>
          <a:ext cx="2664295" cy="669449"/>
        </a:xfrm>
        <a:prstGeom prst="roundRect">
          <a:avLst>
            <a:gd name="adj" fmla="val 10000"/>
          </a:avLst>
        </a:prstGeom>
        <a:gradFill rotWithShape="0">
          <a:gsLst>
            <a:gs pos="0">
              <a:srgbClr val="BCE292"/>
            </a:gs>
            <a:gs pos="50000">
              <a:srgbClr val="EDF2BE"/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>
              <a:solidFill>
                <a:schemeClr val="tx1"/>
              </a:solidFill>
            </a:rPr>
            <a:t>Налоговые доходы</a:t>
          </a:r>
        </a:p>
      </dsp:txBody>
      <dsp:txXfrm>
        <a:off x="599804" y="0"/>
        <a:ext cx="2064491" cy="669449"/>
      </dsp:txXfrm>
    </dsp:sp>
    <dsp:sp modelId="{C9BF9746-4B9C-4579-8243-0957823F8806}">
      <dsp:nvSpPr>
        <dsp:cNvPr id="0" name=""/>
        <dsp:cNvSpPr/>
      </dsp:nvSpPr>
      <dsp:spPr>
        <a:xfrm>
          <a:off x="29817" y="92263"/>
          <a:ext cx="607113" cy="484922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A372296-295D-4296-8A2F-B51285FBEF7D}">
      <dsp:nvSpPr>
        <dsp:cNvPr id="0" name=""/>
        <dsp:cNvSpPr/>
      </dsp:nvSpPr>
      <dsp:spPr>
        <a:xfrm>
          <a:off x="0" y="792085"/>
          <a:ext cx="2664295" cy="669449"/>
        </a:xfrm>
        <a:prstGeom prst="roundRect">
          <a:avLst>
            <a:gd name="adj" fmla="val 10000"/>
          </a:avLst>
        </a:prstGeom>
        <a:gradFill rotWithShape="0">
          <a:gsLst>
            <a:gs pos="0">
              <a:srgbClr val="BCE292"/>
            </a:gs>
            <a:gs pos="50000">
              <a:srgbClr val="EDF2BE"/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>
              <a:solidFill>
                <a:schemeClr val="tx1"/>
              </a:solidFill>
            </a:rPr>
            <a:t>Неналоговые доходы</a:t>
          </a:r>
        </a:p>
      </dsp:txBody>
      <dsp:txXfrm>
        <a:off x="599804" y="792085"/>
        <a:ext cx="2064491" cy="669449"/>
      </dsp:txXfrm>
    </dsp:sp>
    <dsp:sp modelId="{54D998AF-DAD9-4117-9672-7CF87D72ECAA}">
      <dsp:nvSpPr>
        <dsp:cNvPr id="0" name=""/>
        <dsp:cNvSpPr/>
      </dsp:nvSpPr>
      <dsp:spPr>
        <a:xfrm>
          <a:off x="66944" y="803339"/>
          <a:ext cx="532859" cy="535559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6D9E251-EB16-4E1E-AF6B-F6C12268E810}">
      <dsp:nvSpPr>
        <dsp:cNvPr id="0" name=""/>
        <dsp:cNvSpPr/>
      </dsp:nvSpPr>
      <dsp:spPr>
        <a:xfrm>
          <a:off x="0" y="1472788"/>
          <a:ext cx="2664295" cy="669449"/>
        </a:xfrm>
        <a:prstGeom prst="roundRect">
          <a:avLst>
            <a:gd name="adj" fmla="val 10000"/>
          </a:avLst>
        </a:prstGeom>
        <a:gradFill rotWithShape="0">
          <a:gsLst>
            <a:gs pos="0">
              <a:srgbClr val="BCE292"/>
            </a:gs>
            <a:gs pos="50000">
              <a:srgbClr val="EDF2BE"/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>
              <a:solidFill>
                <a:schemeClr val="tx1"/>
              </a:solidFill>
            </a:rPr>
            <a:t>Безвозмездные</a:t>
          </a:r>
          <a:r>
            <a:rPr lang="ru-RU" sz="1600" b="1" kern="1200" dirty="0"/>
            <a:t> </a:t>
          </a:r>
          <a:r>
            <a:rPr lang="ru-RU" sz="1600" b="1" kern="1200" dirty="0">
              <a:solidFill>
                <a:schemeClr val="tx1"/>
              </a:solidFill>
            </a:rPr>
            <a:t>перечисления </a:t>
          </a:r>
        </a:p>
      </dsp:txBody>
      <dsp:txXfrm>
        <a:off x="599804" y="1472788"/>
        <a:ext cx="2064491" cy="669449"/>
      </dsp:txXfrm>
    </dsp:sp>
    <dsp:sp modelId="{56380FB8-C802-407D-A515-CF78B60F785C}">
      <dsp:nvSpPr>
        <dsp:cNvPr id="0" name=""/>
        <dsp:cNvSpPr/>
      </dsp:nvSpPr>
      <dsp:spPr>
        <a:xfrm>
          <a:off x="66944" y="1539733"/>
          <a:ext cx="532859" cy="535559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3"/>
          <a:stretch>
            <a:fillRect/>
          </a:stretch>
        </a:blip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CB1BCB0-A0E0-48DC-8098-09226DED741D}">
      <dsp:nvSpPr>
        <dsp:cNvPr id="0" name=""/>
        <dsp:cNvSpPr/>
      </dsp:nvSpPr>
      <dsp:spPr>
        <a:xfrm>
          <a:off x="0" y="2209182"/>
          <a:ext cx="2664295" cy="669449"/>
        </a:xfrm>
        <a:prstGeom prst="roundRect">
          <a:avLst>
            <a:gd name="adj" fmla="val 10000"/>
          </a:avLst>
        </a:prstGeom>
        <a:gradFill rotWithShape="0">
          <a:gsLst>
            <a:gs pos="0">
              <a:srgbClr val="BCE292"/>
            </a:gs>
            <a:gs pos="50000">
              <a:srgbClr val="EDF2BE"/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>
              <a:solidFill>
                <a:schemeClr val="tx1"/>
              </a:solidFill>
            </a:rPr>
            <a:t>Остаток средств на конец предыдущего года</a:t>
          </a:r>
        </a:p>
      </dsp:txBody>
      <dsp:txXfrm>
        <a:off x="599804" y="2209182"/>
        <a:ext cx="2064491" cy="669449"/>
      </dsp:txXfrm>
    </dsp:sp>
    <dsp:sp modelId="{481A4E09-3FC1-4F25-8A23-E8335CEBE179}">
      <dsp:nvSpPr>
        <dsp:cNvPr id="0" name=""/>
        <dsp:cNvSpPr/>
      </dsp:nvSpPr>
      <dsp:spPr>
        <a:xfrm>
          <a:off x="66944" y="2276127"/>
          <a:ext cx="532859" cy="535559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4"/>
          <a:stretch>
            <a:fillRect/>
          </a:stretch>
        </a:blip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2FA56907-3799-4EC2-8EF3-1EEC35601534}">
      <dsp:nvSpPr>
        <dsp:cNvPr id="0" name=""/>
        <dsp:cNvSpPr/>
      </dsp:nvSpPr>
      <dsp:spPr>
        <a:xfrm>
          <a:off x="0" y="0"/>
          <a:ext cx="2880320" cy="857028"/>
        </a:xfrm>
        <a:prstGeom prst="roundRect">
          <a:avLst>
            <a:gd name="adj" fmla="val 10000"/>
          </a:avLst>
        </a:prstGeom>
        <a:gradFill rotWithShape="0">
          <a:gsLst>
            <a:gs pos="0">
              <a:srgbClr val="BCE292"/>
            </a:gs>
            <a:gs pos="50000">
              <a:srgbClr val="EDF2BE"/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>
              <a:solidFill>
                <a:schemeClr val="tx1"/>
              </a:solidFill>
            </a:rPr>
            <a:t>Текущие расходы</a:t>
          </a:r>
        </a:p>
      </dsp:txBody>
      <dsp:txXfrm>
        <a:off x="661766" y="0"/>
        <a:ext cx="2218553" cy="857028"/>
      </dsp:txXfrm>
    </dsp:sp>
    <dsp:sp modelId="{C9BF9746-4B9C-4579-8243-0957823F8806}">
      <dsp:nvSpPr>
        <dsp:cNvPr id="0" name=""/>
        <dsp:cNvSpPr/>
      </dsp:nvSpPr>
      <dsp:spPr>
        <a:xfrm>
          <a:off x="85702" y="85702"/>
          <a:ext cx="576064" cy="685623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A372296-295D-4296-8A2F-B51285FBEF7D}">
      <dsp:nvSpPr>
        <dsp:cNvPr id="0" name=""/>
        <dsp:cNvSpPr/>
      </dsp:nvSpPr>
      <dsp:spPr>
        <a:xfrm>
          <a:off x="0" y="942731"/>
          <a:ext cx="2880320" cy="857028"/>
        </a:xfrm>
        <a:prstGeom prst="roundRect">
          <a:avLst>
            <a:gd name="adj" fmla="val 10000"/>
          </a:avLst>
        </a:prstGeom>
        <a:gradFill rotWithShape="0">
          <a:gsLst>
            <a:gs pos="0">
              <a:srgbClr val="BCE292"/>
            </a:gs>
            <a:gs pos="50000">
              <a:srgbClr val="EDF2BE"/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>
              <a:solidFill>
                <a:schemeClr val="tx1"/>
              </a:solidFill>
            </a:rPr>
            <a:t>Капитальные расходы</a:t>
          </a:r>
        </a:p>
      </dsp:txBody>
      <dsp:txXfrm>
        <a:off x="661766" y="942731"/>
        <a:ext cx="2218553" cy="857028"/>
      </dsp:txXfrm>
    </dsp:sp>
    <dsp:sp modelId="{54D998AF-DAD9-4117-9672-7CF87D72ECAA}">
      <dsp:nvSpPr>
        <dsp:cNvPr id="0" name=""/>
        <dsp:cNvSpPr/>
      </dsp:nvSpPr>
      <dsp:spPr>
        <a:xfrm>
          <a:off x="85702" y="1028434"/>
          <a:ext cx="576064" cy="685623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E8349100-9688-4C7E-8D58-7253A19119FE}">
      <dsp:nvSpPr>
        <dsp:cNvPr id="0" name=""/>
        <dsp:cNvSpPr/>
      </dsp:nvSpPr>
      <dsp:spPr>
        <a:xfrm>
          <a:off x="2150388" y="1381382"/>
          <a:ext cx="4508209" cy="3306008"/>
        </a:xfrm>
        <a:prstGeom prst="ellipse">
          <a:avLst/>
        </a:prstGeom>
        <a:solidFill>
          <a:schemeClr val="tx2">
            <a:lumMod val="20000"/>
            <a:lumOff val="80000"/>
          </a:schemeClr>
        </a:solidFill>
        <a:ln w="15875" cap="flat" cmpd="sng" algn="ctr">
          <a:solidFill>
            <a:schemeClr val="accent3">
              <a:lumMod val="7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Расходы бюджета  – это выплачиваемые из бюджета денежные средства, за исключением средств, являющихся источниками финансирования дефицита бюджета</a:t>
          </a:r>
          <a:endParaRPr lang="ru-RU" sz="1400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2150388" y="1381382"/>
        <a:ext cx="4508209" cy="3306008"/>
      </dsp:txXfrm>
    </dsp:sp>
    <dsp:sp modelId="{91550F2C-A9A8-46E1-8F5C-24888EFC2013}">
      <dsp:nvSpPr>
        <dsp:cNvPr id="0" name=""/>
        <dsp:cNvSpPr/>
      </dsp:nvSpPr>
      <dsp:spPr>
        <a:xfrm rot="5400000">
          <a:off x="4292157" y="1479417"/>
          <a:ext cx="224672" cy="28602"/>
        </a:xfrm>
        <a:custGeom>
          <a:avLst/>
          <a:gdLst/>
          <a:ahLst/>
          <a:cxnLst/>
          <a:rect l="0" t="0" r="0" b="0"/>
          <a:pathLst>
            <a:path>
              <a:moveTo>
                <a:pt x="0" y="14301"/>
              </a:moveTo>
              <a:lnTo>
                <a:pt x="224672" y="14301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kern="1200" dirty="0">
            <a:latin typeface="Times New Roman" pitchFamily="18" charset="0"/>
            <a:cs typeface="Times New Roman" pitchFamily="18" charset="0"/>
          </a:endParaRPr>
        </a:p>
      </dsp:txBody>
      <dsp:txXfrm rot="5400000">
        <a:off x="4398876" y="1488102"/>
        <a:ext cx="11233" cy="11233"/>
      </dsp:txXfrm>
    </dsp:sp>
    <dsp:sp modelId="{A03AA6FC-43C7-4213-9AFB-3C6669F382F3}">
      <dsp:nvSpPr>
        <dsp:cNvPr id="0" name=""/>
        <dsp:cNvSpPr/>
      </dsp:nvSpPr>
      <dsp:spPr>
        <a:xfrm>
          <a:off x="3417300" y="-285618"/>
          <a:ext cx="1974385" cy="1891674"/>
        </a:xfrm>
        <a:prstGeom prst="ellipse">
          <a:avLst/>
        </a:prstGeom>
        <a:solidFill>
          <a:schemeClr val="accent3">
            <a:lumMod val="60000"/>
            <a:lumOff val="4000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altLang="ru-RU" sz="1400" b="1" kern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0100 </a:t>
          </a:r>
          <a:r>
            <a:rPr lang="ru-RU" altLang="ru-RU" sz="1100" b="1" kern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Общегосударст-венные      вопросы </a:t>
          </a:r>
          <a:endParaRPr lang="ru-RU" sz="1100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3417300" y="-285618"/>
        <a:ext cx="1974385" cy="1891674"/>
      </dsp:txXfrm>
    </dsp:sp>
    <dsp:sp modelId="{69EB4BAE-678F-4065-B654-D7183301353D}">
      <dsp:nvSpPr>
        <dsp:cNvPr id="0" name=""/>
        <dsp:cNvSpPr/>
      </dsp:nvSpPr>
      <dsp:spPr>
        <a:xfrm rot="8715627">
          <a:off x="5759773" y="1972718"/>
          <a:ext cx="310162" cy="28602"/>
        </a:xfrm>
        <a:custGeom>
          <a:avLst/>
          <a:gdLst/>
          <a:ahLst/>
          <a:cxnLst/>
          <a:rect l="0" t="0" r="0" b="0"/>
          <a:pathLst>
            <a:path>
              <a:moveTo>
                <a:pt x="0" y="14301"/>
              </a:moveTo>
              <a:lnTo>
                <a:pt x="310162" y="14301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kern="1200" dirty="0">
            <a:latin typeface="Times New Roman" pitchFamily="18" charset="0"/>
            <a:cs typeface="Times New Roman" pitchFamily="18" charset="0"/>
          </a:endParaRPr>
        </a:p>
      </dsp:txBody>
      <dsp:txXfrm rot="8715627">
        <a:off x="5907100" y="1979265"/>
        <a:ext cx="15508" cy="15508"/>
      </dsp:txXfrm>
    </dsp:sp>
    <dsp:sp modelId="{ADF5859D-F0D6-4405-8050-58B7AF238725}">
      <dsp:nvSpPr>
        <dsp:cNvPr id="0" name=""/>
        <dsp:cNvSpPr/>
      </dsp:nvSpPr>
      <dsp:spPr>
        <a:xfrm>
          <a:off x="5597974" y="506156"/>
          <a:ext cx="2040932" cy="1985916"/>
        </a:xfrm>
        <a:prstGeom prst="ellipse">
          <a:avLst/>
        </a:prstGeom>
        <a:solidFill>
          <a:schemeClr val="accent3">
            <a:lumMod val="60000"/>
            <a:lumOff val="4000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altLang="ru-RU" sz="1400" b="1" kern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0300 </a:t>
          </a:r>
          <a:r>
            <a:rPr lang="ru-RU" altLang="ru-RU" sz="1100" b="1" kern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Национальная </a:t>
          </a:r>
          <a:r>
            <a:rPr lang="ru-RU" altLang="ru-RU" sz="1200" b="1" kern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безопасность</a:t>
          </a:r>
          <a:endParaRPr lang="ru-RU" sz="1200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5597974" y="506156"/>
        <a:ext cx="2040932" cy="1985916"/>
      </dsp:txXfrm>
    </dsp:sp>
    <dsp:sp modelId="{C41F6091-E162-48C4-8D75-0246B64A7425}">
      <dsp:nvSpPr>
        <dsp:cNvPr id="0" name=""/>
        <dsp:cNvSpPr/>
      </dsp:nvSpPr>
      <dsp:spPr>
        <a:xfrm rot="312927">
          <a:off x="6641005" y="3231541"/>
          <a:ext cx="160156" cy="28602"/>
        </a:xfrm>
        <a:custGeom>
          <a:avLst/>
          <a:gdLst/>
          <a:ahLst/>
          <a:cxnLst/>
          <a:rect l="0" t="0" r="0" b="0"/>
          <a:pathLst>
            <a:path>
              <a:moveTo>
                <a:pt x="0" y="14301"/>
              </a:moveTo>
              <a:lnTo>
                <a:pt x="160156" y="14301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kern="1200" dirty="0">
            <a:latin typeface="Times New Roman" pitchFamily="18" charset="0"/>
            <a:cs typeface="Times New Roman" pitchFamily="18" charset="0"/>
          </a:endParaRPr>
        </a:p>
      </dsp:txBody>
      <dsp:txXfrm rot="312927">
        <a:off x="6717079" y="3241839"/>
        <a:ext cx="8007" cy="8007"/>
      </dsp:txXfrm>
    </dsp:sp>
    <dsp:sp modelId="{007E7BB4-619F-492A-816F-77858B0BCFBE}">
      <dsp:nvSpPr>
        <dsp:cNvPr id="0" name=""/>
        <dsp:cNvSpPr/>
      </dsp:nvSpPr>
      <dsp:spPr>
        <a:xfrm>
          <a:off x="6796714" y="2349345"/>
          <a:ext cx="1988261" cy="1988289"/>
        </a:xfrm>
        <a:prstGeom prst="ellipse">
          <a:avLst/>
        </a:prstGeom>
        <a:solidFill>
          <a:schemeClr val="accent3">
            <a:lumMod val="60000"/>
            <a:lumOff val="4000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altLang="ru-RU" sz="1400" b="1" kern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0400 </a:t>
          </a:r>
          <a:r>
            <a:rPr lang="ru-RU" altLang="ru-RU" sz="1100" b="1" kern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Национальная экономика</a:t>
          </a:r>
          <a:endParaRPr lang="ru-RU" sz="1100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6796714" y="2349345"/>
        <a:ext cx="1988261" cy="1988289"/>
      </dsp:txXfrm>
    </dsp:sp>
    <dsp:sp modelId="{69A14F02-5FB7-4ACB-BDE6-B1CD4529FE15}">
      <dsp:nvSpPr>
        <dsp:cNvPr id="0" name=""/>
        <dsp:cNvSpPr/>
      </dsp:nvSpPr>
      <dsp:spPr>
        <a:xfrm rot="2446646">
          <a:off x="5806107" y="4436818"/>
          <a:ext cx="481986" cy="28602"/>
        </a:xfrm>
        <a:custGeom>
          <a:avLst/>
          <a:gdLst/>
          <a:ahLst/>
          <a:cxnLst/>
          <a:rect l="0" t="0" r="0" b="0"/>
          <a:pathLst>
            <a:path>
              <a:moveTo>
                <a:pt x="0" y="14301"/>
              </a:moveTo>
              <a:lnTo>
                <a:pt x="481986" y="14301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kern="1200" dirty="0">
            <a:latin typeface="Times New Roman" pitchFamily="18" charset="0"/>
            <a:cs typeface="Times New Roman" pitchFamily="18" charset="0"/>
          </a:endParaRPr>
        </a:p>
      </dsp:txBody>
      <dsp:txXfrm rot="2446646">
        <a:off x="6035051" y="4439069"/>
        <a:ext cx="24099" cy="24099"/>
      </dsp:txXfrm>
    </dsp:sp>
    <dsp:sp modelId="{E90A75F5-E0D8-4723-B586-53E9283F4704}">
      <dsp:nvSpPr>
        <dsp:cNvPr id="0" name=""/>
        <dsp:cNvSpPr/>
      </dsp:nvSpPr>
      <dsp:spPr>
        <a:xfrm>
          <a:off x="6005135" y="4268710"/>
          <a:ext cx="1891674" cy="1923977"/>
        </a:xfrm>
        <a:prstGeom prst="ellipse">
          <a:avLst/>
        </a:prstGeom>
        <a:solidFill>
          <a:schemeClr val="accent3">
            <a:lumMod val="60000"/>
            <a:lumOff val="4000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altLang="ru-RU" sz="1400" b="1" kern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0500 </a:t>
          </a:r>
          <a:r>
            <a:rPr lang="ru-RU" altLang="ru-RU" sz="1100" b="1" kern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Жилищно-коммунальное хозяйство</a:t>
          </a:r>
          <a:endParaRPr lang="ru-RU" sz="1100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6005135" y="4268710"/>
        <a:ext cx="1891674" cy="1923977"/>
      </dsp:txXfrm>
    </dsp:sp>
    <dsp:sp modelId="{C36ACCEE-0F8D-4A19-9BA3-887CD61BB987}">
      <dsp:nvSpPr>
        <dsp:cNvPr id="0" name=""/>
        <dsp:cNvSpPr/>
      </dsp:nvSpPr>
      <dsp:spPr>
        <a:xfrm rot="15768931">
          <a:off x="4393034" y="4472996"/>
          <a:ext cx="389207" cy="28602"/>
        </a:xfrm>
        <a:custGeom>
          <a:avLst/>
          <a:gdLst/>
          <a:ahLst/>
          <a:cxnLst/>
          <a:rect l="0" t="0" r="0" b="0"/>
          <a:pathLst>
            <a:path>
              <a:moveTo>
                <a:pt x="0" y="14301"/>
              </a:moveTo>
              <a:lnTo>
                <a:pt x="389207" y="14301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kern="1200" dirty="0">
            <a:latin typeface="Times New Roman" pitchFamily="18" charset="0"/>
            <a:cs typeface="Times New Roman" pitchFamily="18" charset="0"/>
          </a:endParaRPr>
        </a:p>
      </dsp:txBody>
      <dsp:txXfrm rot="15768931">
        <a:off x="4577908" y="4477567"/>
        <a:ext cx="19460" cy="19460"/>
      </dsp:txXfrm>
    </dsp:sp>
    <dsp:sp modelId="{211B6B24-B4D1-4C39-8301-E810926C4783}">
      <dsp:nvSpPr>
        <dsp:cNvPr id="0" name=""/>
        <dsp:cNvSpPr/>
      </dsp:nvSpPr>
      <dsp:spPr>
        <a:xfrm>
          <a:off x="3507010" y="4287422"/>
          <a:ext cx="2380559" cy="2139502"/>
        </a:xfrm>
        <a:prstGeom prst="ellipse">
          <a:avLst/>
        </a:prstGeom>
        <a:solidFill>
          <a:schemeClr val="accent3">
            <a:lumMod val="60000"/>
            <a:lumOff val="4000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altLang="ru-RU" sz="1400" b="1" kern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0800 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altLang="ru-RU" sz="1100" b="1" kern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Культура</a:t>
          </a:r>
          <a:endParaRPr lang="ru-RU" sz="1100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3507010" y="4287422"/>
        <a:ext cx="2380559" cy="2139502"/>
      </dsp:txXfrm>
    </dsp:sp>
    <dsp:sp modelId="{674ECFCB-D2FC-4E9A-AB54-4AB56B6DE691}">
      <dsp:nvSpPr>
        <dsp:cNvPr id="0" name=""/>
        <dsp:cNvSpPr/>
      </dsp:nvSpPr>
      <dsp:spPr>
        <a:xfrm rot="8273891">
          <a:off x="2704124" y="4411358"/>
          <a:ext cx="321428" cy="28602"/>
        </a:xfrm>
        <a:custGeom>
          <a:avLst/>
          <a:gdLst/>
          <a:ahLst/>
          <a:cxnLst/>
          <a:rect l="0" t="0" r="0" b="0"/>
          <a:pathLst>
            <a:path>
              <a:moveTo>
                <a:pt x="0" y="14301"/>
              </a:moveTo>
              <a:lnTo>
                <a:pt x="321428" y="14301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kern="1200" dirty="0">
            <a:latin typeface="Times New Roman" pitchFamily="18" charset="0"/>
            <a:cs typeface="Times New Roman" pitchFamily="18" charset="0"/>
          </a:endParaRPr>
        </a:p>
      </dsp:txBody>
      <dsp:txXfrm rot="8273891">
        <a:off x="2856803" y="4417623"/>
        <a:ext cx="16071" cy="16071"/>
      </dsp:txXfrm>
    </dsp:sp>
    <dsp:sp modelId="{8BE7DFD3-1BD3-4CB2-BEE6-938C56996E0E}">
      <dsp:nvSpPr>
        <dsp:cNvPr id="0" name=""/>
        <dsp:cNvSpPr/>
      </dsp:nvSpPr>
      <dsp:spPr>
        <a:xfrm>
          <a:off x="1044748" y="4193104"/>
          <a:ext cx="1942055" cy="1999583"/>
        </a:xfrm>
        <a:prstGeom prst="ellipse">
          <a:avLst/>
        </a:prstGeom>
        <a:solidFill>
          <a:schemeClr val="accent3">
            <a:lumMod val="60000"/>
            <a:lumOff val="4000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altLang="ru-RU" sz="1400" b="1" kern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1100 </a:t>
          </a:r>
          <a:r>
            <a:rPr lang="ru-RU" altLang="ru-RU" sz="1100" b="1" kern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Физическая  культура и спорт</a:t>
          </a:r>
          <a:endParaRPr lang="ru-RU" sz="1100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1044748" y="4193104"/>
        <a:ext cx="1942055" cy="1999583"/>
      </dsp:txXfrm>
    </dsp:sp>
    <dsp:sp modelId="{DC8B692E-53B6-4447-93EF-13CAC1DA4F12}">
      <dsp:nvSpPr>
        <dsp:cNvPr id="0" name=""/>
        <dsp:cNvSpPr/>
      </dsp:nvSpPr>
      <dsp:spPr>
        <a:xfrm rot="10546068">
          <a:off x="2033203" y="3190798"/>
          <a:ext cx="128750" cy="28602"/>
        </a:xfrm>
        <a:custGeom>
          <a:avLst/>
          <a:gdLst/>
          <a:ahLst/>
          <a:cxnLst/>
          <a:rect l="0" t="0" r="0" b="0"/>
          <a:pathLst>
            <a:path>
              <a:moveTo>
                <a:pt x="0" y="14301"/>
              </a:moveTo>
              <a:lnTo>
                <a:pt x="128750" y="14301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kern="1200" dirty="0">
            <a:latin typeface="Times New Roman" pitchFamily="18" charset="0"/>
            <a:cs typeface="Times New Roman" pitchFamily="18" charset="0"/>
          </a:endParaRPr>
        </a:p>
      </dsp:txBody>
      <dsp:txXfrm rot="10546068">
        <a:off x="2094359" y="3201880"/>
        <a:ext cx="6437" cy="6437"/>
      </dsp:txXfrm>
    </dsp:sp>
    <dsp:sp modelId="{E0419472-321C-4903-9D04-A5F73FD0CC90}">
      <dsp:nvSpPr>
        <dsp:cNvPr id="0" name=""/>
        <dsp:cNvSpPr/>
      </dsp:nvSpPr>
      <dsp:spPr>
        <a:xfrm>
          <a:off x="0" y="2289702"/>
          <a:ext cx="2036283" cy="1990551"/>
        </a:xfrm>
        <a:prstGeom prst="ellipse">
          <a:avLst/>
        </a:prstGeom>
        <a:solidFill>
          <a:schemeClr val="accent3">
            <a:lumMod val="60000"/>
            <a:lumOff val="4000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b="1" kern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0200 Национальная оборона </a:t>
          </a:r>
        </a:p>
      </dsp:txBody>
      <dsp:txXfrm>
        <a:off x="0" y="2289702"/>
        <a:ext cx="2036283" cy="1990551"/>
      </dsp:txXfrm>
    </dsp:sp>
    <dsp:sp modelId="{51004FB8-913C-4F68-B9E7-3D11811FB611}">
      <dsp:nvSpPr>
        <dsp:cNvPr id="0" name=""/>
        <dsp:cNvSpPr/>
      </dsp:nvSpPr>
      <dsp:spPr>
        <a:xfrm rot="2273913">
          <a:off x="2839606" y="1872932"/>
          <a:ext cx="182454" cy="28602"/>
        </a:xfrm>
        <a:custGeom>
          <a:avLst/>
          <a:gdLst/>
          <a:ahLst/>
          <a:cxnLst/>
          <a:rect l="0" t="0" r="0" b="0"/>
          <a:pathLst>
            <a:path>
              <a:moveTo>
                <a:pt x="0" y="14301"/>
              </a:moveTo>
              <a:lnTo>
                <a:pt x="182454" y="14301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kern="1200" dirty="0">
            <a:latin typeface="Times New Roman" pitchFamily="18" charset="0"/>
            <a:cs typeface="Times New Roman" pitchFamily="18" charset="0"/>
          </a:endParaRPr>
        </a:p>
      </dsp:txBody>
      <dsp:txXfrm rot="2273913">
        <a:off x="2926272" y="1882672"/>
        <a:ext cx="9122" cy="9122"/>
      </dsp:txXfrm>
    </dsp:sp>
    <dsp:sp modelId="{8A5477D4-CF28-49C8-8723-DD4B5FF5390B}">
      <dsp:nvSpPr>
        <dsp:cNvPr id="0" name=""/>
        <dsp:cNvSpPr/>
      </dsp:nvSpPr>
      <dsp:spPr>
        <a:xfrm>
          <a:off x="1185508" y="330024"/>
          <a:ext cx="2040932" cy="1985902"/>
        </a:xfrm>
        <a:prstGeom prst="ellipse">
          <a:avLst/>
        </a:prstGeom>
        <a:solidFill>
          <a:schemeClr val="accent3">
            <a:lumMod val="60000"/>
            <a:lumOff val="4000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altLang="ru-RU" sz="1400" b="1" kern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1400 </a:t>
          </a:r>
          <a:r>
            <a:rPr lang="ru-RU" altLang="ru-RU" sz="1100" b="1" kern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Межбюджетные трансферты</a:t>
          </a:r>
          <a:endParaRPr lang="ru-RU" sz="1100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1185508" y="330024"/>
        <a:ext cx="2040932" cy="198590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4#1">
  <dgm:title val=""/>
  <dgm:desc val=""/>
  <dgm:catLst>
    <dgm:cat type="list" pri="13000"/>
    <dgm:cat type="picture" pri="26000"/>
    <dgm:cat type="pictureconvert" pri="26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4#2">
  <dgm:title val=""/>
  <dgm:desc val=""/>
  <dgm:catLst>
    <dgm:cat type="list" pri="13000"/>
    <dgm:cat type="picture" pri="26000"/>
    <dgm:cat type="pictureconvert" pri="26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radial1">
  <dgm:title val=""/>
  <dgm:desc val=""/>
  <dgm:catLst>
    <dgm:cat type="relationship" pri="22000"/>
    <dgm:cat type="cycle" pri="1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4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5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op="equ"/>
      <dgm:constr type="sp" refType="w" refFor="ch" refForName="node" fact="0.3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connTx" val="55"/>
      <dgm:constr type="primFontSz" for="des" forName="connTx" refType="primFontSz" refFor="ch" refForName="centerShape" op="lte" fact="0.8"/>
    </dgm:constrLst>
    <dgm:ruleLst/>
    <dgm:forEach name="Name6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</dgm:constrLst>
        <dgm:ruleLst>
          <dgm:rule type="primFontSz" val="5" fact="NaN" max="NaN"/>
        </dgm:ruleLst>
      </dgm:layoutNode>
      <dgm:forEach name="Name7" axis="ch">
        <dgm:forEach name="Name8" axis="self" ptType="parTrans">
          <dgm:layoutNode name="Name9">
            <dgm:alg type="conn">
              <dgm:param type="dim" val="1D"/>
              <dgm:param type="begPts" val="auto"/>
              <dgm:param type="endPts" val="auto"/>
              <dgm:param type="begSty" val="noArr"/>
              <dgm:param type="endSty" val="no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connDist"/>
              <dgm:constr type="userA" for="ch" refType="connDist"/>
              <dgm:constr type="w" val="1"/>
              <dgm:constr type="h" val="5"/>
              <dgm:constr type="begPad"/>
              <dgm:constr type="endPad"/>
            </dgm:constrLst>
            <dgm:ruleLst/>
            <dgm:layoutNode name="connTx">
              <dgm:alg type="tx">
                <dgm:param type="autoTxRot" val="grav"/>
              </dgm:alg>
              <dgm:shape xmlns:r="http://schemas.openxmlformats.org/officeDocument/2006/relationships" type="rect" r:blip="" hideGeom="1">
                <dgm:adjLst/>
              </dgm:shape>
              <dgm:presOf axis="self"/>
              <dgm:constrLst>
                <dgm:constr type="userA"/>
                <dgm:constr type="w" refType="userA" fact="0.05"/>
                <dgm:constr type="h" refType="userA" fact="0.05"/>
                <dgm:constr type="lMarg" val="1"/>
                <dgm:constr type="rMarg" val="1"/>
                <dgm:constr type="tMarg"/>
                <dgm:constr type="bMarg"/>
              </dgm:constrLst>
              <dgm:ruleLst>
                <dgm:rule type="w" val="NaN" fact="0.8" max="NaN"/>
                <dgm:rule type="h" val="NaN" fact="1" max="NaN"/>
                <dgm:rule type="primFontSz" val="5" fact="NaN" max="NaN"/>
              </dgm:ruleLst>
            </dgm:layoutNode>
          </dgm:layoutNode>
        </dgm:forEach>
        <dgm:forEach name="Name10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1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 bwMode="auto">
          <a:xfrm>
            <a:off x="0" y="0"/>
            <a:ext cx="2986088" cy="501650"/>
          </a:xfrm>
          <a:prstGeom prst="rect">
            <a:avLst/>
          </a:prstGeom>
          <a:noFill/>
          <a:ln>
            <a:noFill/>
          </a:ln>
        </p:spPr>
        <p:txBody>
          <a:bodyPr vert="horz" wrap="square" lIns="92556" tIns="46278" rIns="92556" bIns="46278" numCol="1" anchor="t" anchorCtr="0" compatLnSpc="1">
            <a:prstTxWarp prst="textNoShape">
              <a:avLst/>
            </a:prstTxWarp>
          </a:bodyPr>
          <a:lstStyle>
            <a:lvl1pPr defTabSz="925513">
              <a:defRPr sz="1200">
                <a:latin typeface="Calibri" panose="020F0502020204030204" pitchFamily="34" charset="0"/>
                <a:cs typeface="+mn-cs"/>
              </a:defRPr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 bwMode="auto">
          <a:xfrm>
            <a:off x="3900488" y="0"/>
            <a:ext cx="2986087" cy="501650"/>
          </a:xfrm>
          <a:prstGeom prst="rect">
            <a:avLst/>
          </a:prstGeom>
          <a:noFill/>
          <a:ln>
            <a:noFill/>
          </a:ln>
        </p:spPr>
        <p:txBody>
          <a:bodyPr vert="horz" wrap="square" lIns="92556" tIns="46278" rIns="92556" bIns="46278" numCol="1" anchor="t" anchorCtr="0" compatLnSpc="1">
            <a:prstTxWarp prst="textNoShape">
              <a:avLst/>
            </a:prstTxWarp>
          </a:bodyPr>
          <a:lstStyle>
            <a:lvl1pPr algn="r" defTabSz="925513">
              <a:defRPr sz="1200">
                <a:latin typeface="Calibri" panose="020F0502020204030204" pitchFamily="34" charset="0"/>
                <a:cs typeface="+mn-cs"/>
              </a:defRPr>
            </a:lvl1pPr>
          </a:lstStyle>
          <a:p>
            <a:pPr>
              <a:defRPr/>
            </a:pPr>
            <a:fld id="{EB681235-BB9E-47A5-BEA7-6A67391A188F}" type="datetimeFigureOut">
              <a:rPr lang="ru-RU" altLang="ru-RU"/>
              <a:pPr>
                <a:defRPr/>
              </a:pPr>
              <a:t>04.02.2025</a:t>
            </a:fld>
            <a:endParaRPr lang="ru-RU" alt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39800" y="752475"/>
            <a:ext cx="5010150" cy="37576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 bwMode="auto">
          <a:xfrm>
            <a:off x="688975" y="4760913"/>
            <a:ext cx="5510213" cy="4506912"/>
          </a:xfrm>
          <a:prstGeom prst="rect">
            <a:avLst/>
          </a:prstGeom>
          <a:noFill/>
          <a:ln>
            <a:noFill/>
          </a:ln>
        </p:spPr>
        <p:txBody>
          <a:bodyPr vert="horz" wrap="square" lIns="92556" tIns="46278" rIns="92556" bIns="4627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noProof="0"/>
              <a:t>Образец текста</a:t>
            </a:r>
          </a:p>
          <a:p>
            <a:pPr lvl="1"/>
            <a:r>
              <a:rPr lang="ru-RU" altLang="ru-RU" noProof="0"/>
              <a:t>Второй уровень</a:t>
            </a:r>
          </a:p>
          <a:p>
            <a:pPr lvl="2"/>
            <a:r>
              <a:rPr lang="ru-RU" altLang="ru-RU" noProof="0"/>
              <a:t>Третий уровень</a:t>
            </a:r>
          </a:p>
          <a:p>
            <a:pPr lvl="3"/>
            <a:r>
              <a:rPr lang="ru-RU" altLang="ru-RU" noProof="0"/>
              <a:t>Четвертый уровень</a:t>
            </a:r>
          </a:p>
          <a:p>
            <a:pPr lvl="4"/>
            <a:r>
              <a:rPr lang="ru-RU" altLang="ru-RU" noProof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 bwMode="auto">
          <a:xfrm>
            <a:off x="0" y="9517063"/>
            <a:ext cx="2986088" cy="501650"/>
          </a:xfrm>
          <a:prstGeom prst="rect">
            <a:avLst/>
          </a:prstGeom>
          <a:noFill/>
          <a:ln>
            <a:noFill/>
          </a:ln>
        </p:spPr>
        <p:txBody>
          <a:bodyPr vert="horz" wrap="square" lIns="92556" tIns="46278" rIns="92556" bIns="46278" numCol="1" anchor="b" anchorCtr="0" compatLnSpc="1">
            <a:prstTxWarp prst="textNoShape">
              <a:avLst/>
            </a:prstTxWarp>
          </a:bodyPr>
          <a:lstStyle>
            <a:lvl1pPr defTabSz="925513">
              <a:defRPr sz="1200">
                <a:latin typeface="Calibri" panose="020F0502020204030204" pitchFamily="34" charset="0"/>
                <a:cs typeface="+mn-cs"/>
              </a:defRPr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 bwMode="auto">
          <a:xfrm>
            <a:off x="3900488" y="9517063"/>
            <a:ext cx="2986087" cy="501650"/>
          </a:xfrm>
          <a:prstGeom prst="rect">
            <a:avLst/>
          </a:prstGeom>
          <a:noFill/>
          <a:ln>
            <a:noFill/>
          </a:ln>
        </p:spPr>
        <p:txBody>
          <a:bodyPr vert="horz" wrap="square" lIns="92556" tIns="46278" rIns="92556" bIns="46278" numCol="1" anchor="b" anchorCtr="0" compatLnSpc="1">
            <a:prstTxWarp prst="textNoShape">
              <a:avLst/>
            </a:prstTxWarp>
          </a:bodyPr>
          <a:lstStyle>
            <a:lvl1pPr algn="r" defTabSz="925513">
              <a:defRPr sz="1200">
                <a:latin typeface="Calibri" panose="020F0502020204030204" pitchFamily="34" charset="0"/>
                <a:cs typeface="+mn-cs"/>
              </a:defRPr>
            </a:lvl1pPr>
          </a:lstStyle>
          <a:p>
            <a:pPr>
              <a:defRPr/>
            </a:pPr>
            <a:fld id="{59ECD3A8-C37D-468C-8AE1-4AAA28773B4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9ECD3A8-C37D-468C-8AE1-4AAA28773B4B}" type="slidenum">
              <a:rPr lang="ru-RU" altLang="ru-RU" smtClean="0"/>
              <a:pPr>
                <a:defRPr/>
              </a:pPr>
              <a:t>19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358459415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9ECD3A8-C37D-468C-8AE1-4AAA28773B4B}" type="slidenum">
              <a:rPr lang="ru-RU" altLang="ru-RU" smtClean="0"/>
              <a:pPr>
                <a:defRPr/>
              </a:pPr>
              <a:t>21</a:t>
            </a:fld>
            <a:endParaRPr lang="ru-RU" alt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219E97FA-412B-43E5-8A6C-418A3A614A4F}" type="datetimeFigureOut">
              <a:rPr lang="ru-RU"/>
              <a:pPr>
                <a:defRPr/>
              </a:pPr>
              <a:t>04.02.2025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BFF50F00-400D-4761-BDEE-F1D4A3333C4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151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151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fld id="{5D761D7E-3FF2-4336-A5D1-17E23ADBE311}" type="datetime1">
              <a:rPr lang="ru-RU"/>
              <a:pPr>
                <a:defRPr/>
              </a:pPr>
              <a:t>04.02.2025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AEB28E-CD06-4EAC-B155-DC058E27879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 spd="slow">
    <p:fade/>
  </p:transition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6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7" name="Rectangle 8"/>
          <p:cNvSpPr/>
          <p:nvPr/>
        </p:nvSpPr>
        <p:spPr>
          <a:xfrm>
            <a:off x="0" y="3768725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8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6" y="2210200"/>
            <a:ext cx="3636085" cy="1258493"/>
          </a:xfrm>
          <a:effectLst/>
        </p:spPr>
        <p:txBody>
          <a:bodyPr anchor="b"/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34" y="731521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7" y="3497803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86CB9534-E708-406E-A366-C6A561D82253}" type="datetimeFigureOut">
              <a:rPr lang="ru-RU"/>
              <a:pPr>
                <a:defRPr/>
              </a:pPr>
              <a:t>04.02.2025</a:t>
            </a:fld>
            <a:endParaRPr lang="ru-RU" dirty="0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8E96E3-AABE-4274-B39E-5050032CDFA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6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7" name="Rectangle 8"/>
          <p:cNvSpPr/>
          <p:nvPr/>
        </p:nvSpPr>
        <p:spPr>
          <a:xfrm>
            <a:off x="0" y="3768725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8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0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1" name="Rectangle 9"/>
          <p:cNvSpPr/>
          <p:nvPr/>
        </p:nvSpPr>
        <p:spPr>
          <a:xfrm>
            <a:off x="0" y="2652713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2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 rtlCol="0"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dirty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93" y="1010486"/>
            <a:ext cx="3694115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9" cy="1143000"/>
          </a:xfrm>
        </p:spPr>
        <p:txBody>
          <a:bodyPr anchor="b"/>
          <a:lstStyle>
            <a:lvl1pPr algn="l">
              <a:defRPr sz="4600" b="1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3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F9399339-C655-4A9A-8600-40CA46F4CD06}" type="datetimeFigureOut">
              <a:rPr lang="ru-RU"/>
              <a:pPr>
                <a:defRPr/>
              </a:pPr>
              <a:t>04.02.2025</a:t>
            </a:fld>
            <a:endParaRPr lang="ru-RU" dirty="0"/>
          </a:p>
        </p:txBody>
      </p:sp>
      <p:sp>
        <p:nvSpPr>
          <p:cNvPr id="14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5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01F1EF-23BD-4787-8095-3ECC0E07B76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5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6" name="Rectangle 8"/>
          <p:cNvSpPr/>
          <p:nvPr/>
        </p:nvSpPr>
        <p:spPr>
          <a:xfrm>
            <a:off x="0" y="3768725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7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7" y="376522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8" y="731528"/>
            <a:ext cx="4829288" cy="4894729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16186204-6E39-47DD-8661-AF13D55BE451}" type="datetimeFigureOut">
              <a:rPr lang="ru-RU"/>
              <a:pPr>
                <a:defRPr/>
              </a:pPr>
              <a:t>04.02.2025</a:t>
            </a:fld>
            <a:endParaRPr lang="ru-RU" dirty="0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D9163D-FA72-4C17-A9BD-284BA736BC0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5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6" name="Rectangle 8"/>
          <p:cNvSpPr/>
          <p:nvPr/>
        </p:nvSpPr>
        <p:spPr>
          <a:xfrm>
            <a:off x="0" y="3768725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7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8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9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0" name="Rectangle 8"/>
          <p:cNvSpPr/>
          <p:nvPr/>
        </p:nvSpPr>
        <p:spPr>
          <a:xfrm>
            <a:off x="0" y="2652713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1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7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43" y="4607512"/>
            <a:ext cx="5970495" cy="83546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EBA52F-96D7-4D5C-B018-D059168BA3E1}" type="datetimeFigureOut">
              <a:rPr lang="ru-RU"/>
              <a:pPr>
                <a:defRPr/>
              </a:pPr>
              <a:t>04.02.2025</a:t>
            </a:fld>
            <a:endParaRPr lang="ru-RU"/>
          </a:p>
        </p:txBody>
      </p:sp>
      <p:sp>
        <p:nvSpPr>
          <p:cNvPr id="1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E5C024-C3D9-4056-94C7-21AD13D3D5F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6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7" name="Rectangle 8"/>
          <p:cNvSpPr/>
          <p:nvPr/>
        </p:nvSpPr>
        <p:spPr>
          <a:xfrm>
            <a:off x="0" y="3768725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8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9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0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1" name="Rectangle 9"/>
          <p:cNvSpPr/>
          <p:nvPr/>
        </p:nvSpPr>
        <p:spPr>
          <a:xfrm>
            <a:off x="0" y="2652713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2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 rtlCol="0"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dirty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8" y="1010486"/>
            <a:ext cx="3694115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9" cy="1143000"/>
          </a:xfrm>
        </p:spPr>
        <p:txBody>
          <a:bodyPr anchor="b"/>
          <a:lstStyle>
            <a:lvl1pPr algn="l">
              <a:defRPr sz="4600" b="1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3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58B0B3-A8A2-41DB-8849-2BB06FA04119}" type="datetimeFigureOut">
              <a:rPr lang="ru-RU"/>
              <a:pPr>
                <a:defRPr/>
              </a:pPr>
              <a:t>04.02.2025</a:t>
            </a:fld>
            <a:endParaRPr lang="ru-RU"/>
          </a:p>
        </p:txBody>
      </p:sp>
      <p:sp>
        <p:nvSpPr>
          <p:cNvPr id="14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5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CC254B-AE16-412E-9182-2EBE8A32014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fld id="{17ECE0DE-861C-4047-8E03-3626C59B6DB3}" type="datetime1">
              <a:rPr lang="ru-RU"/>
              <a:pPr>
                <a:defRPr/>
              </a:pPr>
              <a:t>04.02.2025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altLang="ru-RU"/>
              <a:t>Эффективное управление временем и ресурсами.                                                                                            </a:t>
            </a:r>
            <a:fld id="{EE48ABAE-147B-4A3A-AA90-BBB06D7E9FF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 spd="slow"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fld id="{1A0E9D37-2258-439B-A1EF-9E591A532093}" type="datetime1">
              <a:rPr lang="ru-RU"/>
              <a:pPr>
                <a:defRPr/>
              </a:pPr>
              <a:t>04.02.2025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C082A3-038D-46AC-8282-A797D844A54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 spd="slow"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2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2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fld id="{7F3B2B93-EFFD-46A8-8F16-4C6C964B1A41}" type="datetime1">
              <a:rPr lang="ru-RU"/>
              <a:pPr>
                <a:defRPr/>
              </a:pPr>
              <a:t>04.02.2025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90E5A9-AE71-4B8E-8992-1592C8BDA94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 spd="slow"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fld id="{CE8A97D0-A915-4E20-8848-C993CAD279BC}" type="datetime1">
              <a:rPr lang="ru-RU"/>
              <a:pPr>
                <a:defRPr/>
              </a:pPr>
              <a:t>04.02.2025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A88D8D-6F73-4218-9B56-35B5A2495E8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 spd="slow">
    <p:fad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fld id="{221D8DE1-8358-4455-A582-ABF6599FA669}" type="datetime1">
              <a:rPr lang="ru-RU"/>
              <a:pPr>
                <a:defRPr/>
              </a:pPr>
              <a:t>04.02.2025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EE7095-F31E-4F0F-862B-6142E8D1E96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 spd="slow">
    <p:fad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fld id="{6507741B-9072-45E7-860A-938CBA55BAD1}" type="datetime1">
              <a:rPr lang="ru-RU"/>
              <a:pPr>
                <a:defRPr/>
              </a:pPr>
              <a:t>04.02.2025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BDA971-D526-48EB-8492-D042292D4B4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 spd="slow">
    <p:fad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921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75084974-40E7-4126-B817-056D42F6ED13}" type="datetimeFigureOut">
              <a:rPr lang="ru-RU"/>
              <a:pPr>
                <a:defRPr/>
              </a:pPr>
              <a:t>04.02.2025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88BBEF92-5338-4D21-9E3E-EFF33CE4D28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7396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20C74B02-9560-4BFE-BD09-E6C545CA5826}" type="datetimeFigureOut">
              <a:rPr lang="ru-RU"/>
              <a:pPr>
                <a:defRPr/>
              </a:pPr>
              <a:t>04.02.2025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BD2C9051-5553-48C7-8D53-37D21DCD784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5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5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D8BA3138-8879-43C2-8F88-4769ECA42822}" type="datetimeFigureOut">
              <a:rPr lang="ru-RU"/>
              <a:pPr>
                <a:defRPr/>
              </a:pPr>
              <a:t>04.02.2025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CB9EBBBE-4279-4EAF-8303-2E1DDBA0A70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tIns="0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rgbClr val="DBF5F9">
                    <a:shade val="90000"/>
                  </a:srgbClr>
                </a:solidFill>
                <a:latin typeface="Arial" charset="0"/>
              </a:defRPr>
            </a:lvl1pPr>
          </a:lstStyle>
          <a:p>
            <a:pPr>
              <a:defRPr/>
            </a:pPr>
            <a:fld id="{FA94DBBC-B505-4967-9072-B94C425658FF}" type="datetimeFigureOut">
              <a:rPr lang="ru-RU"/>
              <a:pPr>
                <a:defRPr/>
              </a:pPr>
              <a:t>04.02.2025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rgbClr val="DBF5F9">
                    <a:shade val="90000"/>
                  </a:srgbClr>
                </a:solidFill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D1EAEE"/>
                </a:solidFill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25FF80BF-C35C-4543-9E79-AA045F6102B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159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159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4E042BDF-36EE-4A13-B02C-A796B9B4A3BF}" type="datetimeFigureOut">
              <a:rPr lang="ru-RU"/>
              <a:pPr>
                <a:defRPr/>
              </a:pPr>
              <a:t>04.02.2025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A0CF3418-5B22-4452-ACA2-FDDCE8E7E71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8813BC7F-628B-4016-B2E0-17A6CD51238C}" type="datetimeFigureOut">
              <a:rPr lang="ru-RU"/>
              <a:pPr>
                <a:defRPr/>
              </a:pPr>
              <a:t>04.02.2025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03FF6454-95B3-4796-B60A-5A821F0CE61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2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3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2" y="1435103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52DAA550-ABC5-478B-A800-D9950A2BC1D1}" type="datetimeFigureOut">
              <a:rPr lang="ru-RU"/>
              <a:pPr>
                <a:defRPr/>
              </a:pPr>
              <a:t>04.02.2025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78167F6A-6B11-4C84-97E4-C91F028E1CA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4D49E29C-0424-4C17-85B7-35BF6CFF7ED9}" type="datetimeFigureOut">
              <a:rPr lang="ru-RU"/>
              <a:pPr>
                <a:defRPr/>
              </a:pPr>
              <a:t>04.02.2025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367D694E-2B38-455C-906B-EFBA5E7BA9A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51E56EEB-DCCB-4925-9241-EDFC5F53BCA9}" type="datetimeFigureOut">
              <a:rPr lang="ru-RU"/>
              <a:pPr>
                <a:defRPr/>
              </a:pPr>
              <a:t>04.02.2025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B8892F99-B2B3-4090-B1F4-8321256FDB9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0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0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9DC74D55-C66F-4555-9842-08C91189DB83}" type="datetimeFigureOut">
              <a:rPr lang="ru-RU"/>
              <a:pPr>
                <a:defRPr/>
              </a:pPr>
              <a:t>04.02.2025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3F297AA5-E8A2-4464-A989-91B4AA7D838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729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fld id="{45AFE450-1CD7-4777-97A8-84E0DE390D67}" type="datetime1">
              <a:rPr lang="ru-RU"/>
              <a:pPr>
                <a:defRPr/>
              </a:pPr>
              <a:t>04.02.2025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F33DF3-38EF-44BF-8933-95756AFCFAB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 spd="slow">
    <p:fade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fld id="{09295CA7-C819-483F-8958-29385CAC5B78}" type="datetime1">
              <a:rPr lang="ru-RU"/>
              <a:pPr>
                <a:defRPr/>
              </a:pPr>
              <a:t>04.02.2025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AE615A-8E01-46F9-8885-F33ECC6E4BA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 spd="slow">
    <p:fade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7204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fld id="{A67E0EAC-629D-415E-8C65-B41F96A4FE38}" type="datetime1">
              <a:rPr lang="ru-RU"/>
              <a:pPr>
                <a:defRPr/>
              </a:pPr>
              <a:t>04.02.2025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DACE3F-2EDE-4DEC-8E53-5EF05B4C0AF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 spd="slow">
    <p:fade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4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4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fld id="{3780C3DE-3CF1-4C90-8F17-5E808A175AF0}" type="datetime1">
              <a:rPr lang="ru-RU"/>
              <a:pPr>
                <a:defRPr/>
              </a:pPr>
              <a:t>04.02.2025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4B26AB-4ED2-49FA-8218-A5749C0A687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 spd="slow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85FF7E53-6286-41AD-BF4A-4ECB60F64DC1}" type="datetimeFigureOut">
              <a:rPr lang="ru-RU"/>
              <a:pPr>
                <a:defRPr/>
              </a:pPr>
              <a:t>04.02.2025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0EDA79D5-3539-4388-9A83-EEA31EBC5E8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151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151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fld id="{D2285609-4EBC-49BB-A8E6-4E6A5A9273A3}" type="datetime1">
              <a:rPr lang="ru-RU"/>
              <a:pPr>
                <a:defRPr/>
              </a:pPr>
              <a:t>04.02.2025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60F032-A8A4-4306-A505-3D921FEC309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 spd="slow">
    <p:fade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fld id="{6CBD9D0E-18D7-470D-BAFA-5D6162B2159D}" type="datetime1">
              <a:rPr lang="ru-RU"/>
              <a:pPr>
                <a:defRPr/>
              </a:pPr>
              <a:t>04.02.2025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altLang="ru-RU"/>
              <a:t>Эффективное управление временем и ресурсами.                                                                                            </a:t>
            </a:r>
            <a:fld id="{D5E1CE6C-58DE-4526-9028-F1D083053F1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 spd="slow">
    <p:fade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2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2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fld id="{514AECA8-9218-41CA-8562-8E5B7610099E}" type="datetime1">
              <a:rPr lang="ru-RU"/>
              <a:pPr>
                <a:defRPr/>
              </a:pPr>
              <a:t>04.02.2025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127AB5-DCA5-408D-BB11-1E40EDB04E4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 spd="slow">
    <p:fade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fld id="{9C126F33-574A-480B-9C0A-09ABAE5E2B79}" type="datetime1">
              <a:rPr lang="ru-RU"/>
              <a:pPr>
                <a:defRPr/>
              </a:pPr>
              <a:t>04.02.2025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8BAAE9-F3CA-4826-95F5-B908F3B3507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 spd="slow">
    <p:fade/>
  </p:transition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fld id="{93FE82E2-9A64-4F58-B8CA-95B01EB3C7E9}" type="datetime1">
              <a:rPr lang="ru-RU"/>
              <a:pPr>
                <a:defRPr/>
              </a:pPr>
              <a:t>04.02.2025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4D7C32-D218-40C4-88D0-C42AF516913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 spd="slow">
    <p:fade/>
  </p:transition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fld id="{216B7C28-9BB0-44D2-83E7-6C1AF75149E6}" type="datetime1">
              <a:rPr lang="ru-RU"/>
              <a:pPr>
                <a:defRPr/>
              </a:pPr>
              <a:t>04.02.2025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A64E91-0531-4DD8-9F13-154F1E9056A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 spd="slow">
    <p:fade/>
  </p:transition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FC351991-EDC1-4BF3-AFC1-892C63BDEF6A}" type="datetimeFigureOut">
              <a:rPr lang="ru-RU"/>
              <a:pPr>
                <a:defRPr/>
              </a:pPr>
              <a:t>04.02.2025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F647ED3D-3992-45D8-9CCB-C0DC3599952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7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7" y="458948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CF5D774D-8B51-4DB2-992C-CEF67FE9AA90}" type="datetimeFigureOut">
              <a:rPr lang="ru-RU"/>
              <a:pPr>
                <a:defRPr/>
              </a:pPr>
              <a:t>04.02.2025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2D3FDD7A-FE2F-41E5-B359-E74BF30F03B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4341DC79-9DD4-4382-8209-C11358ACA62E}" type="datetimeFigureOut">
              <a:rPr lang="ru-RU"/>
              <a:pPr>
                <a:defRPr/>
              </a:pPr>
              <a:t>04.02.2025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30659ED7-BD0B-4BFD-ADCE-751B20BC0CD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2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2" y="2505075"/>
            <a:ext cx="3887391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244E06CF-2D2A-4FBE-BCC3-2F252089EB00}" type="datetimeFigureOut">
              <a:rPr lang="ru-RU"/>
              <a:pPr>
                <a:defRPr/>
              </a:pPr>
              <a:t>04.02.2025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3994F413-E233-4431-A4B7-D71F0121C08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9645C0F6-F584-47DF-BE36-753C4E46A112}" type="datetimeFigureOut">
              <a:rPr lang="ru-RU"/>
              <a:pPr>
                <a:defRPr/>
              </a:pPr>
              <a:t>04.02.2025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D80A594D-0E5A-4BEE-940E-75F1F741A77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00DFEAA7-D71B-4CDF-9C40-03259DBA4DB3}" type="datetimeFigureOut">
              <a:rPr lang="ru-RU"/>
              <a:pPr>
                <a:defRPr/>
              </a:pPr>
              <a:t>04.02.2025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E81BA323-ECD1-43A9-ACD9-D2D8C45D9F8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72BFADDC-EA0C-4901-B1D5-D8BDE13A3932}" type="datetimeFigureOut">
              <a:rPr lang="ru-RU"/>
              <a:pPr>
                <a:defRPr/>
              </a:pPr>
              <a:t>04.02.2025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853B6CB7-94B0-41FE-A82E-C156F096FF9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EC74AA13-489C-4587-A1AB-5F0F7B07F5EA}" type="datetimeFigureOut">
              <a:rPr lang="ru-RU"/>
              <a:pPr>
                <a:defRPr/>
              </a:pPr>
              <a:t>04.02.2025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7D201648-BF5C-43DE-B035-15B66FEE34B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66352F30-AE01-4762-9145-F05EC938117B}" type="datetimeFigureOut">
              <a:rPr lang="ru-RU"/>
              <a:pPr>
                <a:defRPr/>
              </a:pPr>
              <a:t>04.02.2025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20A92C13-6E42-4662-8AEF-1CCB8679ADF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16894051-3240-4E16-81A1-57021451072A}" type="datetimeFigureOut">
              <a:rPr lang="ru-RU"/>
              <a:pPr>
                <a:defRPr/>
              </a:pPr>
              <a:t>04.02.2025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81BE1683-D7E3-44BC-BB3D-53BF7B9ECB0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43676" y="365125"/>
            <a:ext cx="1971675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28652" y="365125"/>
            <a:ext cx="5800725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5712EDB5-38F1-442A-8CC8-CE57F0C045FF}" type="datetimeFigureOut">
              <a:rPr lang="ru-RU"/>
              <a:pPr>
                <a:defRPr/>
              </a:pPr>
              <a:t>04.02.2025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33A70730-CD97-4EC6-AB2F-BBBEE2DD132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41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847077-F4C9-46CD-8BCB-AD76D9E13D7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4818C7-2484-46EA-8DED-C9540F07F9C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16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35AED1-B45C-4DCE-8ACA-2C20A0FD3A6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33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33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BEB78A-C29C-4B36-8FE5-D62685A0192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F5C3B794-313D-4279-9CB0-8BA2466BC8F6}" type="datetimeFigureOut">
              <a:rPr lang="ru-RU"/>
              <a:pPr>
                <a:defRPr/>
              </a:pPr>
              <a:t>04.02.2025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7B85AA55-F406-4ABA-8867-E56C3AF0D3F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5E61D3-4FE6-46EC-971B-3D04AF2AF04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2CAE6B-EA9C-4200-AED5-61C92337A55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2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2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38D6B4-68AA-4082-B877-0BD735FA2D7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D2B73D-5B01-49B1-8FD1-89E4CB3E1C2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88DA2F-23D2-4449-A00C-2EF2E5E14A8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8F97B9-092C-4E25-AC97-08B813F8B79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600204"/>
            <a:ext cx="8229600" cy="4525963"/>
          </a:xfrm>
        </p:spPr>
        <p:txBody>
          <a:bodyPr/>
          <a:lstStyle/>
          <a:p>
            <a:pPr lvl="0"/>
            <a:endParaRPr lang="ru-RU" noProof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F1ABF1-C3FF-4616-87AA-0E387FAC9A5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90DABBD8-89E6-4AE8-81E5-B89639BD269E}" type="datetimeFigureOut">
              <a:rPr lang="ru-RU"/>
              <a:pPr>
                <a:defRPr/>
              </a:pPr>
              <a:t>04.02.2025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9317A233-322E-423D-BFE0-CDA7BD12B2C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8776F529-7EA4-4BA2-BC6C-44D4CD3D6DB8}" type="datetimeFigureOut">
              <a:rPr lang="ru-RU"/>
              <a:pPr>
                <a:defRPr/>
              </a:pPr>
              <a:t>04.02.2025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422F0870-2FCF-431A-9A98-C7CB5C36A1B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CE503012-766E-471F-B4B9-13B012B104BD}" type="datetimeFigureOut">
              <a:rPr lang="ru-RU"/>
              <a:pPr>
                <a:defRPr/>
              </a:pPr>
              <a:t>04.02.2025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EEE6FB2D-2192-4514-926B-9A5EBCEB487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71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fld id="{A6E68676-D727-4C09-BAB9-A8C367D1E0D0}" type="datetime1">
              <a:rPr lang="ru-RU"/>
              <a:pPr>
                <a:defRPr/>
              </a:pPr>
              <a:t>04.02.2025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1AA4CE-8EFE-491B-A0BC-24C2C6DC6C5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 spd="slow">
    <p:fade/>
  </p:transition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CFD835BF-0DF7-4774-BCE3-CAC899C08D15}" type="datetimeFigureOut">
              <a:rPr lang="ru-RU"/>
              <a:pPr>
                <a:defRPr/>
              </a:pPr>
              <a:t>04.02.2025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3030200D-023A-463D-88B7-3E1739580DF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46C8EA27-B7C8-4928-9608-2B0FE2E6F5BB}" type="datetimeFigureOut">
              <a:rPr lang="ru-RU"/>
              <a:pPr>
                <a:defRPr/>
              </a:pPr>
              <a:t>04.02.2025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FC159835-6357-4BA5-B690-20E8D02A68E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1BCBDF95-B7C8-4CFE-9676-5095ADDCB900}" type="datetimeFigureOut">
              <a:rPr lang="ru-RU"/>
              <a:pPr>
                <a:defRPr/>
              </a:pPr>
              <a:t>04.02.2025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CFCF0181-133A-49CE-872D-1BC353D1BB7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9523AF3D-F565-457E-A524-A017B1CE80D1}" type="datetimeFigureOut">
              <a:rPr lang="ru-RU"/>
              <a:pPr>
                <a:defRPr/>
              </a:pPr>
              <a:t>04.02.2025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35C09BAA-3BEE-4A4E-8A0C-CE7CB2BC7F2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174B0473-5576-424C-A4AD-1B8910ED907F}" type="datetimeFigureOut">
              <a:rPr lang="ru-RU"/>
              <a:pPr>
                <a:defRPr/>
              </a:pPr>
              <a:t>04.02.2025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8ADEB797-645D-4462-AAF1-6C5DBAFF986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BC3FDFD4-7799-4B53-9807-3D71E1EE4C4E}" type="datetimeFigureOut">
              <a:rPr lang="ru-RU"/>
              <a:pPr>
                <a:defRPr/>
              </a:pPr>
              <a:t>04.02.2025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4C04D35B-28DB-49A3-B6F2-CA4F2E1BB9E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1027F5B7-9A72-4DB4-A61B-4E5B9BA539C7}" type="datetimeFigureOut">
              <a:rPr lang="ru-RU"/>
              <a:pPr>
                <a:defRPr/>
              </a:pPr>
              <a:t>04.02.2025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4BDD5D47-9116-4F55-AF8F-966BD32C723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5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46AF0B64-2C1B-4AFC-B6C9-A8DE0D24C267}" type="datetime1">
              <a:rPr lang="ru-RU"/>
              <a:pPr>
                <a:defRPr/>
              </a:pPr>
              <a:t>04.02.2025</a:t>
            </a:fld>
            <a:endParaRPr lang="ru-RU"/>
          </a:p>
        </p:txBody>
      </p:sp>
      <p:sp>
        <p:nvSpPr>
          <p:cNvPr id="6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onstantia" panose="02030602050306030303" pitchFamily="18" charset="0"/>
              </a:defRPr>
            </a:lvl1pPr>
          </a:lstStyle>
          <a:p>
            <a:pPr>
              <a:defRPr/>
            </a:pPr>
            <a:fld id="{38A18E17-43E9-4522-9788-7016EC8E14B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9" y="1859828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9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7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D7570FA8-7A86-490B-A156-BA23759A7D8D}" type="datetime1">
              <a:rPr lang="ru-RU"/>
              <a:pPr>
                <a:defRPr/>
              </a:pPr>
              <a:t>04.02.2025</a:t>
            </a:fld>
            <a:endParaRPr lang="ru-RU"/>
          </a:p>
        </p:txBody>
      </p:sp>
      <p:sp>
        <p:nvSpPr>
          <p:cNvPr id="8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onstantia" panose="02030602050306030303" pitchFamily="18" charset="0"/>
              </a:defRPr>
            </a:lvl1pPr>
          </a:lstStyle>
          <a:p>
            <a:pPr>
              <a:defRPr/>
            </a:pPr>
            <a:fld id="{855B3028-F183-423A-902A-6F86B8E8CF0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BCB2599B-F820-4EAF-B161-4944D2EA3AD8}" type="datetime1">
              <a:rPr lang="ru-RU"/>
              <a:pPr>
                <a:defRPr/>
              </a:pPr>
              <a:t>04.02.2025</a:t>
            </a:fld>
            <a:endParaRPr lang="ru-RU"/>
          </a:p>
        </p:txBody>
      </p:sp>
      <p:sp>
        <p:nvSpPr>
          <p:cNvPr id="4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onstantia" panose="02030602050306030303" pitchFamily="18" charset="0"/>
              </a:defRPr>
            </a:lvl1pPr>
          </a:lstStyle>
          <a:p>
            <a:pPr>
              <a:defRPr/>
            </a:pPr>
            <a:fld id="{6BFE3567-DF67-448F-BD1D-7A2255CCD4A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fld id="{EC67AFDA-C5D6-4E9D-B31F-A57EE8201929}" type="datetime1">
              <a:rPr lang="ru-RU"/>
              <a:pPr>
                <a:defRPr/>
              </a:pPr>
              <a:t>04.02.2025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B37AA0-DFC1-48E4-969E-B899FC66FF3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 spd="slow">
    <p:fade/>
  </p:transition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CEA19118-CA4E-4BC1-B175-43AE90D1B207}" type="datetime1">
              <a:rPr lang="ru-RU"/>
              <a:pPr>
                <a:defRPr/>
              </a:pPr>
              <a:t>04.02.2025</a:t>
            </a:fld>
            <a:endParaRPr lang="ru-RU"/>
          </a:p>
        </p:txBody>
      </p:sp>
      <p:sp>
        <p:nvSpPr>
          <p:cNvPr id="3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onstantia" panose="02030602050306030303" pitchFamily="18" charset="0"/>
              </a:defRPr>
            </a:lvl1pPr>
          </a:lstStyle>
          <a:p>
            <a:pPr>
              <a:defRPr/>
            </a:pPr>
            <a:fld id="{463A3A37-F505-4174-9E1A-BA4D0A6476B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1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5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9A911BEB-FF10-47C9-89E4-0BCCFE535247}" type="datetime1">
              <a:rPr lang="ru-RU"/>
              <a:pPr>
                <a:defRPr/>
              </a:pPr>
              <a:t>04.02.2025</a:t>
            </a:fld>
            <a:endParaRPr lang="ru-RU"/>
          </a:p>
        </p:txBody>
      </p:sp>
      <p:sp>
        <p:nvSpPr>
          <p:cNvPr id="6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onstantia" panose="02030602050306030303" pitchFamily="18" charset="0"/>
              </a:defRPr>
            </a:lvl1pPr>
          </a:lstStyle>
          <a:p>
            <a:pPr>
              <a:defRPr/>
            </a:pPr>
            <a:fld id="{7B17EADB-188F-458F-8AA8-59769803533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с одним вырезанным скругленным углом 13"/>
          <p:cNvSpPr/>
          <p:nvPr/>
        </p:nvSpPr>
        <p:spPr>
          <a:xfrm rot="420000" flipV="1">
            <a:off x="3165475" y="1108075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400">
              <a:solidFill>
                <a:prstClr val="white"/>
              </a:solidFill>
            </a:endParaRPr>
          </a:p>
        </p:txBody>
      </p:sp>
      <p:sp>
        <p:nvSpPr>
          <p:cNvPr id="6" name="Прямоугольный треугольник 5"/>
          <p:cNvSpPr>
            <a:spLocks noChangeArrowheads="1"/>
          </p:cNvSpPr>
          <p:nvPr/>
        </p:nvSpPr>
        <p:spPr bwMode="auto">
          <a:xfrm rot="420000" flipV="1">
            <a:off x="8004175" y="5359400"/>
            <a:ext cx="155575" cy="155575"/>
          </a:xfrm>
          <a:prstGeom prst="rtTriangle">
            <a:avLst/>
          </a:prstGeom>
          <a:solidFill>
            <a:srgbClr val="FFFFFF"/>
          </a:solidFill>
          <a:ln w="12700" algn="ctr">
            <a:solidFill>
              <a:srgbClr val="FFFFFF"/>
            </a:solidFill>
            <a:bevel/>
            <a:headEnd/>
            <a:tailEnd/>
          </a:ln>
          <a:effectLst>
            <a:outerShdw dist="6350" dir="12899787" algn="tl" rotWithShape="0">
              <a:srgbClr val="000000">
                <a:alpha val="46999"/>
              </a:srgbClr>
            </a:outerShdw>
          </a:effectLst>
        </p:spPr>
        <p:txBody>
          <a:bodyPr rot="10800000" anchor="ctr"/>
          <a:lstStyle/>
          <a:p>
            <a:pPr algn="ctr">
              <a:defRPr/>
            </a:pPr>
            <a:endParaRPr lang="en-US" sz="1400">
              <a:solidFill>
                <a:prstClr val="white"/>
              </a:solidFill>
              <a:latin typeface="+mn-lt"/>
              <a:cs typeface="+mn-cs"/>
            </a:endParaRPr>
          </a:p>
        </p:txBody>
      </p:sp>
      <p:sp>
        <p:nvSpPr>
          <p:cNvPr id="7" name="Полилиния 6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sz="1400">
              <a:solidFill>
                <a:prstClr val="black"/>
              </a:solidFill>
              <a:latin typeface="Constantia"/>
              <a:cs typeface="Arial" panose="020B0604020202020204" pitchFamily="34" charset="0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sz="1400">
              <a:solidFill>
                <a:prstClr val="black"/>
              </a:solidFill>
              <a:latin typeface="Constantia"/>
              <a:cs typeface="Arial" panose="020B0604020202020204" pitchFamily="34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9"/>
            <a:ext cx="2212848" cy="1582621"/>
          </a:xfrm>
        </p:spPr>
        <p:txBody>
          <a:bodyPr lIns="45720" rIns="45720" bIns="45720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/>
              <a:t>Вставка рисунка</a:t>
            </a:r>
            <a:endParaRPr lang="en-US" noProof="0" dirty="0"/>
          </a:p>
        </p:txBody>
      </p:sp>
      <p:sp>
        <p:nvSpPr>
          <p:cNvPr id="9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DC046574-0DCB-4EFA-B692-D889E75DF362}" type="datetime1">
              <a:rPr lang="ru-RU"/>
              <a:pPr>
                <a:defRPr/>
              </a:pPr>
              <a:t>04.02.2025</a:t>
            </a:fld>
            <a:endParaRPr lang="ru-RU"/>
          </a:p>
        </p:txBody>
      </p:sp>
      <p:sp>
        <p:nvSpPr>
          <p:cNvPr id="10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>
            <a:lvl1pPr>
              <a:defRPr>
                <a:latin typeface="Constantia" panose="02030602050306030303" pitchFamily="18" charset="0"/>
              </a:defRPr>
            </a:lvl1pPr>
          </a:lstStyle>
          <a:p>
            <a:pPr>
              <a:defRPr/>
            </a:pPr>
            <a:fld id="{12D586A0-5F3B-47B0-AA7B-E348B6CDECF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607936D5-5B28-44DB-8CB5-40784EA7710E}" type="datetime1">
              <a:rPr lang="ru-RU"/>
              <a:pPr>
                <a:defRPr/>
              </a:pPr>
              <a:t>04.02.2025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onstantia" panose="02030602050306030303" pitchFamily="18" charset="0"/>
              </a:defRPr>
            </a:lvl1pPr>
          </a:lstStyle>
          <a:p>
            <a:pPr>
              <a:defRPr/>
            </a:pPr>
            <a:fld id="{8ED2229E-EBF3-4CAD-862C-C1AC7D63DA8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2"/>
            <a:ext cx="2057400" cy="5211763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2"/>
            <a:ext cx="6019800" cy="5211763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E01C2AC9-AE16-42E6-9B6F-470EEB83BAC2}" type="datetime1">
              <a:rPr lang="ru-RU"/>
              <a:pPr>
                <a:defRPr/>
              </a:pPr>
              <a:t>04.02.2025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onstantia" panose="02030602050306030303" pitchFamily="18" charset="0"/>
              </a:defRPr>
            </a:lvl1pPr>
          </a:lstStyle>
          <a:p>
            <a:pPr>
              <a:defRPr/>
            </a:pPr>
            <a:fld id="{7C369DB9-F9F2-4EFA-872D-5EF1BF1C113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ый треугольник 3"/>
          <p:cNvSpPr/>
          <p:nvPr/>
        </p:nvSpPr>
        <p:spPr>
          <a:xfrm>
            <a:off x="7938" y="14288"/>
            <a:ext cx="9128125" cy="6837362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0" y="6350"/>
            <a:ext cx="9136063" cy="6845300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 rot="10800000" flipV="1">
            <a:off x="6467475" y="4948238"/>
            <a:ext cx="2673350" cy="1900237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Прямоугольный треугольник 3"/>
          <p:cNvSpPr>
            <a:spLocks noChangeArrowheads="1"/>
          </p:cNvSpPr>
          <p:nvPr/>
        </p:nvSpPr>
        <p:spPr bwMode="auto">
          <a:xfrm flipV="1">
            <a:off x="7938" y="6350"/>
            <a:ext cx="9128125" cy="6837363"/>
          </a:xfrm>
          <a:prstGeom prst="rtTriangle">
            <a:avLst/>
          </a:prstGeom>
          <a:gradFill rotWithShape="1">
            <a:gsLst>
              <a:gs pos="0">
                <a:srgbClr val="C9C2D1">
                  <a:alpha val="9999"/>
                </a:srgbClr>
              </a:gs>
              <a:gs pos="70000">
                <a:srgbClr val="C9C2D1">
                  <a:alpha val="3699"/>
                </a:srgbClr>
              </a:gs>
              <a:gs pos="100000">
                <a:srgbClr val="C9C2D1">
                  <a:alpha val="999"/>
                </a:srgbClr>
              </a:gs>
            </a:gsLst>
            <a:lin ang="7980000" scaled="1"/>
          </a:gradFill>
          <a:ln>
            <a:noFill/>
          </a:ln>
        </p:spPr>
        <p:txBody>
          <a:bodyPr rot="1080000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  <a:latin typeface="+mn-lt"/>
              <a:cs typeface="+mn-cs"/>
            </a:endParaRPr>
          </a:p>
        </p:txBody>
      </p:sp>
      <p:sp>
        <p:nvSpPr>
          <p:cNvPr id="8" name="Равнобедренный треугольник 4"/>
          <p:cNvSpPr>
            <a:spLocks noChangeArrowheads="1"/>
          </p:cNvSpPr>
          <p:nvPr/>
        </p:nvSpPr>
        <p:spPr bwMode="auto">
          <a:xfrm rot="5400000" flipV="1">
            <a:off x="7554119" y="308769"/>
            <a:ext cx="1893888" cy="1295400"/>
          </a:xfrm>
          <a:prstGeom prst="triangle">
            <a:avLst>
              <a:gd name="adj" fmla="val 51324"/>
            </a:avLst>
          </a:prstGeom>
          <a:gradFill rotWithShape="1">
            <a:gsLst>
              <a:gs pos="0">
                <a:srgbClr val="897527"/>
              </a:gs>
              <a:gs pos="60001">
                <a:srgbClr val="EDCC47"/>
              </a:gs>
              <a:gs pos="100000">
                <a:srgbClr val="F9DF8D"/>
              </a:gs>
            </a:gsLst>
            <a:lin ang="15480000" scaled="1"/>
          </a:gradFill>
          <a:ln>
            <a:noFill/>
          </a:ln>
        </p:spPr>
        <p:txBody>
          <a:bodyPr vert="eaVert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  <a:latin typeface="+mn-lt"/>
              <a:cs typeface="+mn-cs"/>
            </a:endParaRPr>
          </a:p>
        </p:txBody>
      </p:sp>
      <p:cxnSp>
        <p:nvCxnSpPr>
          <p:cNvPr id="9" name="Прямая соединительная линия 5"/>
          <p:cNvCxnSpPr/>
          <p:nvPr/>
        </p:nvCxnSpPr>
        <p:spPr>
          <a:xfrm rot="10800000">
            <a:off x="6467475" y="9525"/>
            <a:ext cx="2673350" cy="1900238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6"/>
          <p:cNvCxnSpPr/>
          <p:nvPr/>
        </p:nvCxnSpPr>
        <p:spPr>
          <a:xfrm flipV="1">
            <a:off x="0" y="6350"/>
            <a:ext cx="9136063" cy="6845300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271466"/>
            <a:ext cx="7239000" cy="1362075"/>
          </a:xfrm>
        </p:spPr>
        <p:txBody>
          <a:bodyPr/>
          <a:lstStyle>
            <a:lvl1pPr marL="0" algn="l">
              <a:buNone/>
              <a:defRPr sz="3600" b="1" cap="none" baseline="0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1" name="Дата 3"/>
          <p:cNvSpPr>
            <a:spLocks noGrp="1"/>
          </p:cNvSpPr>
          <p:nvPr>
            <p:ph type="dt" sz="half" idx="10"/>
          </p:nvPr>
        </p:nvSpPr>
        <p:spPr>
          <a:xfrm>
            <a:off x="6956425" y="6477000"/>
            <a:ext cx="2133600" cy="304800"/>
          </a:xfrm>
        </p:spPr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A30E0399-EF98-4E5E-BF92-0A5E45F3A593}" type="datetime1">
              <a:rPr lang="ru-RU"/>
              <a:pPr>
                <a:defRPr/>
              </a:pPr>
              <a:t>04.02.2025</a:t>
            </a:fld>
            <a:endParaRPr lang="ru-RU" dirty="0"/>
          </a:p>
        </p:txBody>
      </p:sp>
      <p:sp>
        <p:nvSpPr>
          <p:cNvPr id="12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619375" y="6481763"/>
            <a:ext cx="4260850" cy="300037"/>
          </a:xfrm>
        </p:spPr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3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450263" y="809625"/>
            <a:ext cx="503237" cy="300038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ADDF71D-08C7-48CD-90D6-3390450BE1A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ый треугольник 4"/>
          <p:cNvSpPr/>
          <p:nvPr/>
        </p:nvSpPr>
        <p:spPr>
          <a:xfrm>
            <a:off x="7938" y="14288"/>
            <a:ext cx="9128125" cy="6837362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>
            <a:off x="0" y="6350"/>
            <a:ext cx="9136063" cy="6845300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 rot="10800000" flipV="1">
            <a:off x="6467475" y="4948238"/>
            <a:ext cx="2673350" cy="1900237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72244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72244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8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2086EC9D-1F0B-4B3F-90EA-049E51223DEB}" type="datetime1">
              <a:rPr lang="ru-RU"/>
              <a:pPr>
                <a:defRPr/>
              </a:pPr>
              <a:t>04.02.2025</a:t>
            </a:fld>
            <a:endParaRPr lang="ru-RU" dirty="0"/>
          </a:p>
        </p:txBody>
      </p:sp>
      <p:sp>
        <p:nvSpPr>
          <p:cNvPr id="9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B16332-DAA9-42E3-9AED-731B113239B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ый треугольник 6"/>
          <p:cNvSpPr/>
          <p:nvPr/>
        </p:nvSpPr>
        <p:spPr>
          <a:xfrm>
            <a:off x="7938" y="14288"/>
            <a:ext cx="9128125" cy="6837362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0" y="6350"/>
            <a:ext cx="9136063" cy="6845300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rot="10800000" flipV="1">
            <a:off x="6467475" y="4948238"/>
            <a:ext cx="2673350" cy="1900237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10" name="Дата 6"/>
          <p:cNvSpPr>
            <a:spLocks noGrp="1"/>
          </p:cNvSpPr>
          <p:nvPr>
            <p:ph type="dt" sz="half" idx="10"/>
          </p:nvPr>
        </p:nvSpPr>
        <p:spPr>
          <a:xfrm>
            <a:off x="4791075" y="6481763"/>
            <a:ext cx="2132013" cy="301625"/>
          </a:xfrm>
        </p:spPr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D77D426C-5C83-4CF8-8901-3F16C2E99267}" type="datetime1">
              <a:rPr lang="ru-RU"/>
              <a:pPr>
                <a:defRPr/>
              </a:pPr>
              <a:t>04.02.2025</a:t>
            </a:fld>
            <a:endParaRPr lang="ru-RU" dirty="0"/>
          </a:p>
        </p:txBody>
      </p:sp>
      <p:sp>
        <p:nvSpPr>
          <p:cNvPr id="11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457200" y="6481763"/>
            <a:ext cx="4260850" cy="301625"/>
          </a:xfrm>
        </p:spPr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2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7589838" y="6483350"/>
            <a:ext cx="501650" cy="3016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820BB25-B349-4AA2-BE6B-71135E3B51C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ый треугольник 2"/>
          <p:cNvSpPr/>
          <p:nvPr/>
        </p:nvSpPr>
        <p:spPr>
          <a:xfrm>
            <a:off x="7938" y="14288"/>
            <a:ext cx="9128125" cy="6837362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cxnSp>
        <p:nvCxnSpPr>
          <p:cNvPr id="4" name="Прямая соединительная линия 3"/>
          <p:cNvCxnSpPr/>
          <p:nvPr/>
        </p:nvCxnSpPr>
        <p:spPr>
          <a:xfrm>
            <a:off x="0" y="6350"/>
            <a:ext cx="9136063" cy="6845300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" name="Прямая соединительная линия 4"/>
          <p:cNvCxnSpPr/>
          <p:nvPr/>
        </p:nvCxnSpPr>
        <p:spPr>
          <a:xfrm rot="10800000" flipV="1">
            <a:off x="6467475" y="4948238"/>
            <a:ext cx="2673350" cy="1900237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6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46B92585-E2FD-47AA-BA91-9F3AC8B112F7}" type="datetime1">
              <a:rPr lang="ru-RU"/>
              <a:pPr>
                <a:defRPr/>
              </a:pPr>
              <a:t>04.02.2025</a:t>
            </a:fld>
            <a:endParaRPr lang="ru-RU" dirty="0"/>
          </a:p>
        </p:txBody>
      </p:sp>
      <p:sp>
        <p:nvSpPr>
          <p:cNvPr id="7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87672D-F47D-48CE-B5A0-44452AEC41B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ый треугольник 4"/>
          <p:cNvSpPr/>
          <p:nvPr/>
        </p:nvSpPr>
        <p:spPr>
          <a:xfrm>
            <a:off x="7938" y="14288"/>
            <a:ext cx="9128125" cy="6837362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>
            <a:off x="0" y="6350"/>
            <a:ext cx="9136063" cy="6845300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 rot="10800000" flipV="1">
            <a:off x="6467475" y="4948238"/>
            <a:ext cx="2673350" cy="1900237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8" name="Дата 4"/>
          <p:cNvSpPr>
            <a:spLocks noGrp="1"/>
          </p:cNvSpPr>
          <p:nvPr>
            <p:ph type="dt" sz="half" idx="10"/>
          </p:nvPr>
        </p:nvSpPr>
        <p:spPr>
          <a:xfrm>
            <a:off x="6278563" y="6556375"/>
            <a:ext cx="2133600" cy="301625"/>
          </a:xfrm>
        </p:spPr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sz="900"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E46221EF-4AEB-46F0-AC8E-659E22CEB8BF}" type="datetime1">
              <a:rPr lang="ru-RU"/>
              <a:pPr>
                <a:defRPr/>
              </a:pPr>
              <a:t>04.02.2025</a:t>
            </a:fld>
            <a:endParaRPr lang="ru-RU" dirty="0"/>
          </a:p>
        </p:txBody>
      </p:sp>
      <p:sp>
        <p:nvSpPr>
          <p:cNvPr id="9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35063" y="6556375"/>
            <a:ext cx="5143500" cy="301625"/>
          </a:xfrm>
        </p:spPr>
        <p:txBody>
          <a:bodyPr/>
          <a:lstStyle>
            <a:lvl1pPr>
              <a:defRPr sz="9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410575" y="6556375"/>
            <a:ext cx="503238" cy="301625"/>
          </a:xfrm>
        </p:spPr>
        <p:txBody>
          <a:bodyPr/>
          <a:lstStyle>
            <a:lvl1pPr>
              <a:defRPr sz="900"/>
            </a:lvl1pPr>
          </a:lstStyle>
          <a:p>
            <a:pPr>
              <a:defRPr/>
            </a:pPr>
            <a:fld id="{A399C553-DFDB-47FE-946A-670F7B523CB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719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fld id="{16D8C08F-CAAC-4B49-B80E-EF30D527AAC0}" type="datetime1">
              <a:rPr lang="ru-RU"/>
              <a:pPr>
                <a:defRPr/>
              </a:pPr>
              <a:t>04.02.2025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EF93E6-5691-4726-BFC0-D676B0E85E5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 spd="slow">
    <p:fade/>
  </p:transition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ый треугольник 4"/>
          <p:cNvSpPr/>
          <p:nvPr/>
        </p:nvSpPr>
        <p:spPr>
          <a:xfrm>
            <a:off x="7938" y="14288"/>
            <a:ext cx="9128125" cy="6837362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>
            <a:off x="0" y="6350"/>
            <a:ext cx="9136063" cy="6845300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 rot="10800000" flipV="1">
            <a:off x="6467475" y="4948238"/>
            <a:ext cx="2673350" cy="1900237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dirty="0"/>
              <a:t>Вставка рисунка</a:t>
            </a:r>
            <a:endParaRPr lang="en-US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8" name="Дата 4"/>
          <p:cNvSpPr>
            <a:spLocks noGrp="1"/>
          </p:cNvSpPr>
          <p:nvPr>
            <p:ph type="dt" sz="half" idx="10"/>
          </p:nvPr>
        </p:nvSpPr>
        <p:spPr>
          <a:xfrm>
            <a:off x="6107113" y="6556375"/>
            <a:ext cx="2105025" cy="301625"/>
          </a:xfrm>
        </p:spPr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sz="900"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C964898A-8FC0-41DE-BA90-2892F8BCCBBC}" type="datetime1">
              <a:rPr lang="ru-RU"/>
              <a:pPr>
                <a:defRPr/>
              </a:pPr>
              <a:t>04.02.2025</a:t>
            </a:fld>
            <a:endParaRPr lang="ru-RU" dirty="0"/>
          </a:p>
        </p:txBody>
      </p:sp>
      <p:sp>
        <p:nvSpPr>
          <p:cNvPr id="9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71575" y="6557963"/>
            <a:ext cx="4946650" cy="301625"/>
          </a:xfrm>
        </p:spPr>
        <p:txBody>
          <a:bodyPr/>
          <a:lstStyle>
            <a:lvl1pPr>
              <a:defRPr sz="9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18488" y="6556375"/>
            <a:ext cx="363537" cy="301625"/>
          </a:xfrm>
        </p:spPr>
        <p:txBody>
          <a:bodyPr/>
          <a:lstStyle>
            <a:lvl1pPr>
              <a:defRPr sz="900"/>
            </a:lvl1pPr>
          </a:lstStyle>
          <a:p>
            <a:pPr>
              <a:defRPr/>
            </a:pPr>
            <a:fld id="{EBAC88A0-A823-4656-B4FC-87C0A3AABEA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ый треугольник 3"/>
          <p:cNvSpPr/>
          <p:nvPr/>
        </p:nvSpPr>
        <p:spPr>
          <a:xfrm>
            <a:off x="7938" y="14288"/>
            <a:ext cx="9128125" cy="6837362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0" y="6350"/>
            <a:ext cx="9136063" cy="6845300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 rot="10800000" flipV="1">
            <a:off x="6467475" y="4948238"/>
            <a:ext cx="2673350" cy="1900237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5C26D4E8-3FE3-4B8D-BC2D-C7818E734A5F}" type="datetime1">
              <a:rPr lang="ru-RU"/>
              <a:pPr>
                <a:defRPr/>
              </a:pPr>
              <a:t>04.02.2025</a:t>
            </a:fld>
            <a:endParaRPr lang="ru-RU" dirty="0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529A15-7F0D-4379-8A69-80C1CB7F7F4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ый треугольник 3"/>
          <p:cNvSpPr/>
          <p:nvPr/>
        </p:nvSpPr>
        <p:spPr>
          <a:xfrm>
            <a:off x="7938" y="14288"/>
            <a:ext cx="9128125" cy="6837362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0" y="6350"/>
            <a:ext cx="9136063" cy="6845300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 rot="10800000" flipV="1">
            <a:off x="6467475" y="4948238"/>
            <a:ext cx="2673350" cy="1900237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529A665D-F3D0-4B8A-A587-45DFC479403B}" type="datetime1">
              <a:rPr lang="ru-RU"/>
              <a:pPr>
                <a:defRPr/>
              </a:pPr>
              <a:t>04.02.2025</a:t>
            </a:fld>
            <a:endParaRPr lang="ru-RU" dirty="0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81762C-0555-4909-A980-C49925290D6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олилиния 6"/>
          <p:cNvSpPr>
            <a:spLocks/>
          </p:cNvSpPr>
          <p:nvPr/>
        </p:nvSpPr>
        <p:spPr bwMode="auto">
          <a:xfrm>
            <a:off x="-9525" y="-7938"/>
            <a:ext cx="9163050" cy="104140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sz="1400">
              <a:solidFill>
                <a:prstClr val="black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6" name="Полилиния 7"/>
          <p:cNvSpPr>
            <a:spLocks/>
          </p:cNvSpPr>
          <p:nvPr/>
        </p:nvSpPr>
        <p:spPr bwMode="auto">
          <a:xfrm>
            <a:off x="4381500" y="-7938"/>
            <a:ext cx="4762500" cy="6381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sz="1400">
              <a:solidFill>
                <a:prstClr val="black"/>
              </a:solidFill>
              <a:latin typeface="+mn-lt"/>
              <a:cs typeface="Arial" panose="020B0604020202020204" pitchFamily="34" charset="0"/>
            </a:endParaRPr>
          </a:p>
        </p:txBody>
      </p:sp>
      <p:grpSp>
        <p:nvGrpSpPr>
          <p:cNvPr id="7" name="Группа 1"/>
          <p:cNvGrpSpPr>
            <a:grpSpLocks/>
          </p:cNvGrpSpPr>
          <p:nvPr/>
        </p:nvGrpSpPr>
        <p:grpSpPr bwMode="auto">
          <a:xfrm>
            <a:off x="-19050" y="203200"/>
            <a:ext cx="9180513" cy="647700"/>
            <a:chOff x="-19045" y="216550"/>
            <a:chExt cx="9180548" cy="649224"/>
          </a:xfrm>
        </p:grpSpPr>
        <p:sp>
          <p:nvSpPr>
            <p:cNvPr id="8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n-US" sz="1400">
                <a:solidFill>
                  <a:prstClr val="black"/>
                </a:solidFill>
              </a:endParaRPr>
            </a:p>
          </p:txBody>
        </p:sp>
        <p:sp>
          <p:nvSpPr>
            <p:cNvPr id="9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n-US" sz="1400">
                <a:solidFill>
                  <a:prstClr val="black"/>
                </a:solidFill>
              </a:endParaRPr>
            </a:p>
          </p:txBody>
        </p: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2A13067B-E40A-4CA4-BCB8-837D233F327D}" type="datetime1">
              <a:rPr lang="ru-RU"/>
              <a:pPr>
                <a:defRPr/>
              </a:pPr>
              <a:t>04.02.2025</a:t>
            </a:fld>
            <a:endParaRPr lang="ru-RU"/>
          </a:p>
        </p:txBody>
      </p:sp>
      <p:sp>
        <p:nvSpPr>
          <p:cNvPr id="11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2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8173D3-80B0-4AF5-93CF-C618AF658CC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938"/>
            <a:ext cx="9163050" cy="104140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sz="1400">
              <a:solidFill>
                <a:prstClr val="black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938"/>
            <a:ext cx="4762500" cy="6381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sz="1400">
              <a:solidFill>
                <a:prstClr val="black"/>
              </a:solidFill>
              <a:latin typeface="+mn-lt"/>
              <a:cs typeface="Arial" panose="020B0604020202020204" pitchFamily="34" charset="0"/>
            </a:endParaRPr>
          </a:p>
        </p:txBody>
      </p:sp>
      <p:grpSp>
        <p:nvGrpSpPr>
          <p:cNvPr id="9" name="Группа 1"/>
          <p:cNvGrpSpPr>
            <a:grpSpLocks/>
          </p:cNvGrpSpPr>
          <p:nvPr/>
        </p:nvGrpSpPr>
        <p:grpSpPr bwMode="auto">
          <a:xfrm>
            <a:off x="-19050" y="203200"/>
            <a:ext cx="9180513" cy="647700"/>
            <a:chOff x="-19045" y="216550"/>
            <a:chExt cx="9180548" cy="649224"/>
          </a:xfrm>
        </p:grpSpPr>
        <p:sp>
          <p:nvSpPr>
            <p:cNvPr id="10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n-US" sz="1400">
                <a:solidFill>
                  <a:prstClr val="black"/>
                </a:solidFill>
              </a:endParaRPr>
            </a:p>
          </p:txBody>
        </p:sp>
        <p:sp>
          <p:nvSpPr>
            <p:cNvPr id="11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n-US" sz="1400">
                <a:solidFill>
                  <a:prstClr val="black"/>
                </a:solidFill>
              </a:endParaRPr>
            </a:p>
          </p:txBody>
        </p: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9" y="1859828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9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12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DF6FF207-5D76-489F-A2A6-9EF3D4919799}" type="datetime1">
              <a:rPr lang="ru-RU"/>
              <a:pPr>
                <a:defRPr/>
              </a:pPr>
              <a:t>04.02.2025</a:t>
            </a:fld>
            <a:endParaRPr lang="ru-RU"/>
          </a:p>
        </p:txBody>
      </p:sp>
      <p:sp>
        <p:nvSpPr>
          <p:cNvPr id="13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4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8F166F-0C85-4199-9F60-FC2FD5B7926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лилиния 6"/>
          <p:cNvSpPr>
            <a:spLocks/>
          </p:cNvSpPr>
          <p:nvPr/>
        </p:nvSpPr>
        <p:spPr bwMode="auto">
          <a:xfrm>
            <a:off x="-9525" y="-7938"/>
            <a:ext cx="9163050" cy="104140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sz="1400">
              <a:solidFill>
                <a:prstClr val="black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4" name="Полилиния 7"/>
          <p:cNvSpPr>
            <a:spLocks/>
          </p:cNvSpPr>
          <p:nvPr/>
        </p:nvSpPr>
        <p:spPr bwMode="auto">
          <a:xfrm>
            <a:off x="4381500" y="-7938"/>
            <a:ext cx="4762500" cy="6381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sz="1400">
              <a:solidFill>
                <a:prstClr val="black"/>
              </a:solidFill>
              <a:latin typeface="+mn-lt"/>
              <a:cs typeface="Arial" panose="020B0604020202020204" pitchFamily="34" charset="0"/>
            </a:endParaRPr>
          </a:p>
        </p:txBody>
      </p:sp>
      <p:grpSp>
        <p:nvGrpSpPr>
          <p:cNvPr id="5" name="Группа 1"/>
          <p:cNvGrpSpPr>
            <a:grpSpLocks/>
          </p:cNvGrpSpPr>
          <p:nvPr/>
        </p:nvGrpSpPr>
        <p:grpSpPr bwMode="auto">
          <a:xfrm>
            <a:off x="-19050" y="203200"/>
            <a:ext cx="9180513" cy="647700"/>
            <a:chOff x="-19045" y="216550"/>
            <a:chExt cx="9180548" cy="649224"/>
          </a:xfrm>
        </p:grpSpPr>
        <p:sp>
          <p:nvSpPr>
            <p:cNvPr id="6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n-US" sz="1400">
                <a:solidFill>
                  <a:prstClr val="black"/>
                </a:solidFill>
              </a:endParaRPr>
            </a:p>
          </p:txBody>
        </p:sp>
        <p:sp>
          <p:nvSpPr>
            <p:cNvPr id="7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n-US" sz="1400">
                <a:solidFill>
                  <a:prstClr val="black"/>
                </a:solidFill>
              </a:endParaRPr>
            </a:p>
          </p:txBody>
        </p: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8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CB02AD32-27F4-4EB9-A8DB-2A880E8E3722}" type="datetime1">
              <a:rPr lang="ru-RU"/>
              <a:pPr>
                <a:defRPr/>
              </a:pPr>
              <a:t>04.02.2025</a:t>
            </a:fld>
            <a:endParaRPr lang="ru-RU"/>
          </a:p>
        </p:txBody>
      </p:sp>
      <p:sp>
        <p:nvSpPr>
          <p:cNvPr id="9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87E0C4-3741-4B9D-BF40-3D4419FED57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лилиния 6"/>
          <p:cNvSpPr>
            <a:spLocks/>
          </p:cNvSpPr>
          <p:nvPr/>
        </p:nvSpPr>
        <p:spPr bwMode="auto">
          <a:xfrm>
            <a:off x="-9525" y="-7938"/>
            <a:ext cx="9163050" cy="104140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sz="1400">
              <a:solidFill>
                <a:prstClr val="black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3" name="Полилиния 7"/>
          <p:cNvSpPr>
            <a:spLocks/>
          </p:cNvSpPr>
          <p:nvPr/>
        </p:nvSpPr>
        <p:spPr bwMode="auto">
          <a:xfrm>
            <a:off x="4381500" y="-7938"/>
            <a:ext cx="4762500" cy="6381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sz="1400">
              <a:solidFill>
                <a:prstClr val="black"/>
              </a:solidFill>
              <a:latin typeface="+mn-lt"/>
              <a:cs typeface="Arial" panose="020B0604020202020204" pitchFamily="34" charset="0"/>
            </a:endParaRPr>
          </a:p>
        </p:txBody>
      </p:sp>
      <p:grpSp>
        <p:nvGrpSpPr>
          <p:cNvPr id="4" name="Группа 1"/>
          <p:cNvGrpSpPr>
            <a:grpSpLocks/>
          </p:cNvGrpSpPr>
          <p:nvPr/>
        </p:nvGrpSpPr>
        <p:grpSpPr bwMode="auto">
          <a:xfrm>
            <a:off x="-19050" y="203200"/>
            <a:ext cx="9180513" cy="647700"/>
            <a:chOff x="-19045" y="216550"/>
            <a:chExt cx="9180548" cy="649224"/>
          </a:xfrm>
        </p:grpSpPr>
        <p:sp>
          <p:nvSpPr>
            <p:cNvPr id="5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n-US" sz="1400">
                <a:solidFill>
                  <a:prstClr val="black"/>
                </a:solidFill>
              </a:endParaRPr>
            </a:p>
          </p:txBody>
        </p:sp>
        <p:sp>
          <p:nvSpPr>
            <p:cNvPr id="6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n-US" sz="1400">
                <a:solidFill>
                  <a:prstClr val="black"/>
                </a:solidFill>
              </a:endParaRPr>
            </a:p>
          </p:txBody>
        </p:sp>
      </p:grpSp>
      <p:sp>
        <p:nvSpPr>
          <p:cNvPr id="7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EC38B6DE-9423-4B15-898D-133914C47DCA}" type="datetime1">
              <a:rPr lang="ru-RU"/>
              <a:pPr>
                <a:defRPr/>
              </a:pPr>
              <a:t>04.02.2025</a:t>
            </a:fld>
            <a:endParaRPr lang="ru-RU"/>
          </a:p>
        </p:txBody>
      </p:sp>
      <p:sp>
        <p:nvSpPr>
          <p:cNvPr id="8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958F11-CDC6-4107-89D3-F9E64203CFA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олилиния 6"/>
          <p:cNvSpPr>
            <a:spLocks/>
          </p:cNvSpPr>
          <p:nvPr/>
        </p:nvSpPr>
        <p:spPr bwMode="auto">
          <a:xfrm>
            <a:off x="-9525" y="-7938"/>
            <a:ext cx="9163050" cy="104140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sz="1400">
              <a:solidFill>
                <a:prstClr val="black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6" name="Полилиния 7"/>
          <p:cNvSpPr>
            <a:spLocks/>
          </p:cNvSpPr>
          <p:nvPr/>
        </p:nvSpPr>
        <p:spPr bwMode="auto">
          <a:xfrm>
            <a:off x="4381500" y="-7938"/>
            <a:ext cx="4762500" cy="6381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sz="1400">
              <a:solidFill>
                <a:prstClr val="black"/>
              </a:solidFill>
              <a:latin typeface="+mn-lt"/>
              <a:cs typeface="Arial" panose="020B0604020202020204" pitchFamily="34" charset="0"/>
            </a:endParaRPr>
          </a:p>
        </p:txBody>
      </p:sp>
      <p:grpSp>
        <p:nvGrpSpPr>
          <p:cNvPr id="7" name="Группа 1"/>
          <p:cNvGrpSpPr>
            <a:grpSpLocks/>
          </p:cNvGrpSpPr>
          <p:nvPr/>
        </p:nvGrpSpPr>
        <p:grpSpPr bwMode="auto">
          <a:xfrm>
            <a:off x="-19050" y="203200"/>
            <a:ext cx="9180513" cy="647700"/>
            <a:chOff x="-19045" y="216550"/>
            <a:chExt cx="9180548" cy="649224"/>
          </a:xfrm>
        </p:grpSpPr>
        <p:sp>
          <p:nvSpPr>
            <p:cNvPr id="8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n-US" sz="1400">
                <a:solidFill>
                  <a:prstClr val="black"/>
                </a:solidFill>
              </a:endParaRPr>
            </a:p>
          </p:txBody>
        </p:sp>
        <p:sp>
          <p:nvSpPr>
            <p:cNvPr id="9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n-US" sz="1400">
                <a:solidFill>
                  <a:prstClr val="black"/>
                </a:solidFill>
              </a:endParaRPr>
            </a:p>
          </p:txBody>
        </p: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1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002C5638-81CE-4DB2-8C48-BEBE239B6AA6}" type="datetime1">
              <a:rPr lang="ru-RU"/>
              <a:pPr>
                <a:defRPr/>
              </a:pPr>
              <a:t>04.02.2025</a:t>
            </a:fld>
            <a:endParaRPr lang="ru-RU"/>
          </a:p>
        </p:txBody>
      </p:sp>
      <p:sp>
        <p:nvSpPr>
          <p:cNvPr id="11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2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8D6EA1-F56E-447D-9400-4577EFC547D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с одним вырезанным скругленным углом 13"/>
          <p:cNvSpPr/>
          <p:nvPr/>
        </p:nvSpPr>
        <p:spPr>
          <a:xfrm rot="420000" flipV="1">
            <a:off x="3165475" y="1108075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400">
              <a:solidFill>
                <a:prstClr val="white"/>
              </a:solidFill>
            </a:endParaRPr>
          </a:p>
        </p:txBody>
      </p:sp>
      <p:sp>
        <p:nvSpPr>
          <p:cNvPr id="6" name="Прямоугольный треугольник 5"/>
          <p:cNvSpPr>
            <a:spLocks noChangeArrowheads="1"/>
          </p:cNvSpPr>
          <p:nvPr/>
        </p:nvSpPr>
        <p:spPr bwMode="auto">
          <a:xfrm rot="420000" flipV="1">
            <a:off x="8004175" y="5359400"/>
            <a:ext cx="155575" cy="155575"/>
          </a:xfrm>
          <a:prstGeom prst="rtTriangle">
            <a:avLst/>
          </a:prstGeom>
          <a:solidFill>
            <a:srgbClr val="FFFFFF"/>
          </a:solidFill>
          <a:ln w="12700" algn="ctr">
            <a:solidFill>
              <a:srgbClr val="FFFFFF"/>
            </a:solidFill>
            <a:bevel/>
            <a:headEnd/>
            <a:tailEnd/>
          </a:ln>
          <a:effectLst>
            <a:outerShdw dist="6350" dir="12899787" algn="tl" rotWithShape="0">
              <a:srgbClr val="000000">
                <a:alpha val="46999"/>
              </a:srgbClr>
            </a:outerShdw>
          </a:effectLst>
        </p:spPr>
        <p:txBody>
          <a:bodyPr rot="10800000" anchor="ctr"/>
          <a:lstStyle/>
          <a:p>
            <a:pPr algn="ctr">
              <a:defRPr/>
            </a:pPr>
            <a:endParaRPr lang="en-US" sz="1400">
              <a:solidFill>
                <a:prstClr val="white"/>
              </a:solidFill>
              <a:latin typeface="+mn-lt"/>
              <a:cs typeface="+mn-cs"/>
            </a:endParaRPr>
          </a:p>
        </p:txBody>
      </p:sp>
      <p:sp>
        <p:nvSpPr>
          <p:cNvPr id="7" name="Полилиния 6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sz="1400">
              <a:solidFill>
                <a:prstClr val="black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sz="1400">
              <a:solidFill>
                <a:prstClr val="black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9"/>
            <a:ext cx="2212848" cy="1582621"/>
          </a:xfrm>
        </p:spPr>
        <p:txBody>
          <a:bodyPr lIns="45720" rIns="45720" bIns="45720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/>
              <a:t>Вставка рисунка</a:t>
            </a:r>
            <a:endParaRPr lang="en-US" noProof="0" dirty="0"/>
          </a:p>
        </p:txBody>
      </p:sp>
      <p:sp>
        <p:nvSpPr>
          <p:cNvPr id="9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5F4AB1C9-14BE-4FF9-86C2-3EAE4FDEA8C9}" type="datetime1">
              <a:rPr lang="ru-RU"/>
              <a:pPr>
                <a:defRPr/>
              </a:pPr>
              <a:t>04.02.2025</a:t>
            </a:fld>
            <a:endParaRPr lang="ru-RU"/>
          </a:p>
        </p:txBody>
      </p:sp>
      <p:sp>
        <p:nvSpPr>
          <p:cNvPr id="10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72A8CAC-FE8E-40A3-8958-7BF23E40CCC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олилиния 6"/>
          <p:cNvSpPr>
            <a:spLocks/>
          </p:cNvSpPr>
          <p:nvPr/>
        </p:nvSpPr>
        <p:spPr bwMode="auto">
          <a:xfrm>
            <a:off x="-9525" y="-7938"/>
            <a:ext cx="9163050" cy="104140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sz="1400">
              <a:solidFill>
                <a:prstClr val="black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5" name="Полилиния 7"/>
          <p:cNvSpPr>
            <a:spLocks/>
          </p:cNvSpPr>
          <p:nvPr/>
        </p:nvSpPr>
        <p:spPr bwMode="auto">
          <a:xfrm>
            <a:off x="4381500" y="-7938"/>
            <a:ext cx="4762500" cy="6381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sz="1400">
              <a:solidFill>
                <a:prstClr val="black"/>
              </a:solidFill>
              <a:latin typeface="+mn-lt"/>
              <a:cs typeface="Arial" panose="020B0604020202020204" pitchFamily="34" charset="0"/>
            </a:endParaRPr>
          </a:p>
        </p:txBody>
      </p:sp>
      <p:grpSp>
        <p:nvGrpSpPr>
          <p:cNvPr id="6" name="Группа 1"/>
          <p:cNvGrpSpPr>
            <a:grpSpLocks/>
          </p:cNvGrpSpPr>
          <p:nvPr/>
        </p:nvGrpSpPr>
        <p:grpSpPr bwMode="auto">
          <a:xfrm>
            <a:off x="-19050" y="203200"/>
            <a:ext cx="9180513" cy="647700"/>
            <a:chOff x="-19045" y="216550"/>
            <a:chExt cx="9180548" cy="649224"/>
          </a:xfrm>
        </p:grpSpPr>
        <p:sp>
          <p:nvSpPr>
            <p:cNvPr id="7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n-US" sz="1400">
                <a:solidFill>
                  <a:prstClr val="black"/>
                </a:solidFill>
              </a:endParaRPr>
            </a:p>
          </p:txBody>
        </p:sp>
        <p:sp>
          <p:nvSpPr>
            <p:cNvPr id="8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n-US" sz="1400">
                <a:solidFill>
                  <a:prstClr val="black"/>
                </a:solidFill>
              </a:endParaRPr>
            </a:p>
          </p:txBody>
        </p: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9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A87E9DF3-E4E5-46F3-A62E-D6CE216E4F79}" type="datetime1">
              <a:rPr lang="ru-RU"/>
              <a:pPr>
                <a:defRPr/>
              </a:pPr>
              <a:t>04.02.2025</a:t>
            </a:fld>
            <a:endParaRPr lang="ru-RU"/>
          </a:p>
        </p:txBody>
      </p:sp>
      <p:sp>
        <p:nvSpPr>
          <p:cNvPr id="10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113FEB-2851-412F-B05B-7F7F68816BD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4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4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fld id="{9A4F434F-DA7A-438B-9431-67EA4ACD2FBB}" type="datetime1">
              <a:rPr lang="ru-RU"/>
              <a:pPr>
                <a:defRPr/>
              </a:pPr>
              <a:t>04.02.2025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B623AA-D2CC-40A5-8BF8-B335DEEB8E7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 spd="slow">
    <p:fade/>
  </p:transition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олилиния 6"/>
          <p:cNvSpPr>
            <a:spLocks/>
          </p:cNvSpPr>
          <p:nvPr/>
        </p:nvSpPr>
        <p:spPr bwMode="auto">
          <a:xfrm>
            <a:off x="-9525" y="-7938"/>
            <a:ext cx="9163050" cy="104140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sz="1400">
              <a:solidFill>
                <a:prstClr val="black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5" name="Полилиния 7"/>
          <p:cNvSpPr>
            <a:spLocks/>
          </p:cNvSpPr>
          <p:nvPr/>
        </p:nvSpPr>
        <p:spPr bwMode="auto">
          <a:xfrm>
            <a:off x="4381500" y="-7938"/>
            <a:ext cx="4762500" cy="6381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sz="1400">
              <a:solidFill>
                <a:prstClr val="black"/>
              </a:solidFill>
              <a:latin typeface="+mn-lt"/>
              <a:cs typeface="Arial" panose="020B0604020202020204" pitchFamily="34" charset="0"/>
            </a:endParaRPr>
          </a:p>
        </p:txBody>
      </p:sp>
      <p:grpSp>
        <p:nvGrpSpPr>
          <p:cNvPr id="6" name="Группа 1"/>
          <p:cNvGrpSpPr>
            <a:grpSpLocks/>
          </p:cNvGrpSpPr>
          <p:nvPr/>
        </p:nvGrpSpPr>
        <p:grpSpPr bwMode="auto">
          <a:xfrm>
            <a:off x="-19050" y="203200"/>
            <a:ext cx="9180513" cy="647700"/>
            <a:chOff x="-19045" y="216550"/>
            <a:chExt cx="9180548" cy="649224"/>
          </a:xfrm>
        </p:grpSpPr>
        <p:sp>
          <p:nvSpPr>
            <p:cNvPr id="7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n-US" sz="1400">
                <a:solidFill>
                  <a:prstClr val="black"/>
                </a:solidFill>
              </a:endParaRPr>
            </a:p>
          </p:txBody>
        </p:sp>
        <p:sp>
          <p:nvSpPr>
            <p:cNvPr id="8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n-US" sz="1400">
                <a:solidFill>
                  <a:prstClr val="black"/>
                </a:solidFill>
              </a:endParaRPr>
            </a:p>
          </p:txBody>
        </p:sp>
      </p:grpSp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2"/>
            <a:ext cx="2057400" cy="5211763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2"/>
            <a:ext cx="6019800" cy="5211763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9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55EEB907-89DC-4EE0-A62D-F9AEBA4F702D}" type="datetime1">
              <a:rPr lang="ru-RU"/>
              <a:pPr>
                <a:defRPr/>
              </a:pPr>
              <a:t>04.02.2025</a:t>
            </a:fld>
            <a:endParaRPr lang="ru-RU"/>
          </a:p>
        </p:txBody>
      </p:sp>
      <p:sp>
        <p:nvSpPr>
          <p:cNvPr id="10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92C87A-2030-48D6-895A-EDBA1E9B10C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6"/>
          <p:cNvSpPr/>
          <p:nvPr/>
        </p:nvSpPr>
        <p:spPr>
          <a:xfrm>
            <a:off x="8458200" y="6499225"/>
            <a:ext cx="84138" cy="84138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5" name="Oval 7"/>
          <p:cNvSpPr/>
          <p:nvPr/>
        </p:nvSpPr>
        <p:spPr>
          <a:xfrm>
            <a:off x="569913" y="6499225"/>
            <a:ext cx="84137" cy="84138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6" name="Oval 6"/>
          <p:cNvSpPr/>
          <p:nvPr/>
        </p:nvSpPr>
        <p:spPr>
          <a:xfrm>
            <a:off x="4495800" y="3924300"/>
            <a:ext cx="84138" cy="84138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7" name="Oval 7"/>
          <p:cNvSpPr/>
          <p:nvPr/>
        </p:nvSpPr>
        <p:spPr>
          <a:xfrm>
            <a:off x="4695825" y="3924300"/>
            <a:ext cx="84138" cy="84138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8" name="Oval 8"/>
          <p:cNvSpPr/>
          <p:nvPr/>
        </p:nvSpPr>
        <p:spPr>
          <a:xfrm>
            <a:off x="4297363" y="3924300"/>
            <a:ext cx="84137" cy="84138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371600"/>
            <a:ext cx="7772400" cy="2505075"/>
          </a:xfrm>
        </p:spPr>
        <p:txBody>
          <a:bodyPr/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4800" kern="1200" dirty="0" smtClean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068763"/>
            <a:ext cx="7772400" cy="1131887"/>
          </a:xfrm>
        </p:spPr>
        <p:txBody>
          <a:bodyPr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14B5A8-D70E-40C5-9349-A2301A19CC00}" type="datetime1">
              <a:rPr lang="ru-RU"/>
              <a:pPr>
                <a:defRPr/>
              </a:pPr>
              <a:t>04.02.2025</a:t>
            </a:fld>
            <a:endParaRPr lang="ru-RU" dirty="0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FC890F-F8F0-4369-9A31-9652CA24C46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274639"/>
            <a:ext cx="8229600" cy="585152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B5099A-FCEB-4EF0-91D6-5D838873ACB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274639"/>
            <a:ext cx="8229600" cy="585152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5CDD37-2BA5-4BFF-91B6-DEAA0EACCF1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5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6" name="Rectangle 8"/>
          <p:cNvSpPr/>
          <p:nvPr/>
        </p:nvSpPr>
        <p:spPr>
          <a:xfrm>
            <a:off x="0" y="3768725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7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8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0" name="Rectangle 12"/>
          <p:cNvSpPr/>
          <p:nvPr/>
        </p:nvSpPr>
        <p:spPr>
          <a:xfrm>
            <a:off x="0" y="2652713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1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945"/>
            <a:ext cx="5637011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614" y="3132290"/>
            <a:ext cx="7175351" cy="1793167"/>
          </a:xfrm>
          <a:effectLst/>
        </p:spPr>
        <p:txBody>
          <a:bodyPr/>
          <a:lstStyle>
            <a:lvl1pPr marL="640080" indent="-457200" algn="l">
              <a:defRPr sz="5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BD144F6A-CE6D-45CA-B9DE-F9670FFB660B}" type="datetimeFigureOut">
              <a:rPr lang="ru-RU"/>
              <a:pPr>
                <a:defRPr/>
              </a:pPr>
              <a:t>04.02.2025</a:t>
            </a:fld>
            <a:endParaRPr lang="ru-RU" dirty="0"/>
          </a:p>
        </p:txBody>
      </p:sp>
      <p:sp>
        <p:nvSpPr>
          <p:cNvPr id="1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61185C-243B-4695-B356-F794B07E263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5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6" name="Rectangle 8"/>
          <p:cNvSpPr/>
          <p:nvPr/>
        </p:nvSpPr>
        <p:spPr>
          <a:xfrm>
            <a:off x="0" y="3768725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7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8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0" name="Rectangle 8"/>
          <p:cNvSpPr/>
          <p:nvPr/>
        </p:nvSpPr>
        <p:spPr>
          <a:xfrm>
            <a:off x="0" y="2652713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1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7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43" y="4607512"/>
            <a:ext cx="5970495" cy="83546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28B42407-D77E-48B9-9DC9-AA6AE694CCB8}" type="datetimeFigureOut">
              <a:rPr lang="ru-RU"/>
              <a:pPr>
                <a:defRPr/>
              </a:pPr>
              <a:t>04.02.2025</a:t>
            </a:fld>
            <a:endParaRPr lang="ru-RU" dirty="0"/>
          </a:p>
        </p:txBody>
      </p:sp>
      <p:sp>
        <p:nvSpPr>
          <p:cNvPr id="1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20CBAF-8D4D-40D6-ADC1-A8CFF04D7B2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6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7" name="Rectangle 8"/>
          <p:cNvSpPr/>
          <p:nvPr/>
        </p:nvSpPr>
        <p:spPr>
          <a:xfrm>
            <a:off x="0" y="3768725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3000" y="731519"/>
            <a:ext cx="3346704" cy="347472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12" name="Date Placeholder 3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1C7F673A-7C17-42EE-87F5-8D2A34BD471C}" type="datetimeFigureOut">
              <a:rPr lang="ru-RU"/>
              <a:pPr>
                <a:defRPr/>
              </a:pPr>
              <a:t>04.02.2025</a:t>
            </a:fld>
            <a:endParaRPr lang="ru-RU" dirty="0"/>
          </a:p>
        </p:txBody>
      </p:sp>
      <p:sp>
        <p:nvSpPr>
          <p:cNvPr id="13" name="Footer Placeholder 4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4" name="Slide Number Placeholder 5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219280-337B-4285-A527-6DB72010B39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3768725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1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8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1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32755EC7-A5CB-4CFF-B139-09C02BA71A4E}" type="datetimeFigureOut">
              <a:rPr lang="ru-RU"/>
              <a:pPr>
                <a:defRPr/>
              </a:pPr>
              <a:t>04.02.2025</a:t>
            </a:fld>
            <a:endParaRPr lang="ru-RU" dirty="0"/>
          </a:p>
        </p:txBody>
      </p:sp>
      <p:sp>
        <p:nvSpPr>
          <p:cNvPr id="1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5B5D1C-4A93-4643-B89F-EE64BC89083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4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5" name="Rectangle 8"/>
          <p:cNvSpPr/>
          <p:nvPr/>
        </p:nvSpPr>
        <p:spPr>
          <a:xfrm>
            <a:off x="0" y="3768725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6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96F08AEF-A91F-4056-8240-51640361CD43}" type="datetimeFigureOut">
              <a:rPr lang="ru-RU"/>
              <a:pPr>
                <a:defRPr/>
              </a:pPr>
              <a:t>04.02.2025</a:t>
            </a:fld>
            <a:endParaRPr lang="ru-RU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C6B91F-4528-4C7F-89C9-E5ADE1A81E3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3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4" name="Rectangle 8"/>
          <p:cNvSpPr/>
          <p:nvPr/>
        </p:nvSpPr>
        <p:spPr>
          <a:xfrm>
            <a:off x="0" y="3768725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5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9D23FBA6-E311-43B0-A225-0D939497A8A4}" type="datetimeFigureOut">
              <a:rPr lang="ru-RU"/>
              <a:pPr>
                <a:defRPr/>
              </a:pPr>
              <a:t>04.02.2025</a:t>
            </a:fld>
            <a:endParaRPr lang="ru-RU" dirty="0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0B64FC-4C0C-43BB-99D0-3A046946044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0.xml"/><Relationship Id="rId3" Type="http://schemas.openxmlformats.org/officeDocument/2006/relationships/slideLayout" Target="../slideLayouts/slideLayout85.xml"/><Relationship Id="rId7" Type="http://schemas.openxmlformats.org/officeDocument/2006/relationships/slideLayout" Target="../slideLayouts/slideLayout89.xml"/><Relationship Id="rId2" Type="http://schemas.openxmlformats.org/officeDocument/2006/relationships/slideLayout" Target="../slideLayouts/slideLayout84.xml"/><Relationship Id="rId1" Type="http://schemas.openxmlformats.org/officeDocument/2006/relationships/slideLayout" Target="../slideLayouts/slideLayout83.xml"/><Relationship Id="rId6" Type="http://schemas.openxmlformats.org/officeDocument/2006/relationships/slideLayout" Target="../slideLayouts/slideLayout88.xml"/><Relationship Id="rId5" Type="http://schemas.openxmlformats.org/officeDocument/2006/relationships/slideLayout" Target="../slideLayouts/slideLayout87.xml"/><Relationship Id="rId4" Type="http://schemas.openxmlformats.org/officeDocument/2006/relationships/slideLayout" Target="../slideLayouts/slideLayout86.xml"/><Relationship Id="rId9" Type="http://schemas.openxmlformats.org/officeDocument/2006/relationships/theme" Target="../theme/theme10.xml"/></Relationships>
</file>

<file path=ppt/slideMasters/_rels/slideMaster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theme" Target="../theme/theme11.xml"/><Relationship Id="rId1" Type="http://schemas.openxmlformats.org/officeDocument/2006/relationships/slideLayout" Target="../slideLayouts/slideLayout91.xml"/></Relationships>
</file>

<file path=ppt/slideMasters/_rels/slideMaster12.xml.rels><?xml version="1.0" encoding="UTF-8" standalone="yes"?>
<Relationships xmlns="http://schemas.openxmlformats.org/package/2006/relationships"><Relationship Id="rId2" Type="http://schemas.openxmlformats.org/officeDocument/2006/relationships/theme" Target="../theme/theme12.xml"/><Relationship Id="rId1" Type="http://schemas.openxmlformats.org/officeDocument/2006/relationships/slideLayout" Target="../slideLayouts/slideLayout92.xml"/></Relationships>
</file>

<file path=ppt/slideMasters/_rels/slideMaster13.xml.rels><?xml version="1.0" encoding="UTF-8" standalone="yes"?>
<Relationships xmlns="http://schemas.openxmlformats.org/package/2006/relationships"><Relationship Id="rId2" Type="http://schemas.openxmlformats.org/officeDocument/2006/relationships/theme" Target="../theme/theme13.xml"/><Relationship Id="rId1" Type="http://schemas.openxmlformats.org/officeDocument/2006/relationships/slideLayout" Target="../slideLayouts/slideLayout93.xml"/></Relationships>
</file>

<file path=ppt/slideMasters/_rels/slideMaster1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1.xml"/><Relationship Id="rId3" Type="http://schemas.openxmlformats.org/officeDocument/2006/relationships/slideLayout" Target="../slideLayouts/slideLayout96.xml"/><Relationship Id="rId7" Type="http://schemas.openxmlformats.org/officeDocument/2006/relationships/slideLayout" Target="../slideLayouts/slideLayout100.xml"/><Relationship Id="rId2" Type="http://schemas.openxmlformats.org/officeDocument/2006/relationships/slideLayout" Target="../slideLayouts/slideLayout95.xml"/><Relationship Id="rId1" Type="http://schemas.openxmlformats.org/officeDocument/2006/relationships/slideLayout" Target="../slideLayouts/slideLayout94.xml"/><Relationship Id="rId6" Type="http://schemas.openxmlformats.org/officeDocument/2006/relationships/slideLayout" Target="../slideLayouts/slideLayout99.xml"/><Relationship Id="rId5" Type="http://schemas.openxmlformats.org/officeDocument/2006/relationships/slideLayout" Target="../slideLayouts/slideLayout98.xml"/><Relationship Id="rId10" Type="http://schemas.openxmlformats.org/officeDocument/2006/relationships/theme" Target="../theme/theme14.xml"/><Relationship Id="rId4" Type="http://schemas.openxmlformats.org/officeDocument/2006/relationships/slideLayout" Target="../slideLayouts/slideLayout97.xml"/><Relationship Id="rId9" Type="http://schemas.openxmlformats.org/officeDocument/2006/relationships/slideLayout" Target="../slideLayouts/slideLayout102.xml"/></Relationships>
</file>

<file path=ppt/slideMasters/_rels/slideMaster15.xml.rels><?xml version="1.0" encoding="UTF-8" standalone="yes"?>
<Relationships xmlns="http://schemas.openxmlformats.org/package/2006/relationships"><Relationship Id="rId3" Type="http://schemas.openxmlformats.org/officeDocument/2006/relationships/theme" Target="../theme/theme15.xml"/><Relationship Id="rId2" Type="http://schemas.openxmlformats.org/officeDocument/2006/relationships/slideLayout" Target="../slideLayouts/slideLayout104.xml"/><Relationship Id="rId1" Type="http://schemas.openxmlformats.org/officeDocument/2006/relationships/slideLayout" Target="../slideLayouts/slideLayout103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.xml"/><Relationship Id="rId3" Type="http://schemas.openxmlformats.org/officeDocument/2006/relationships/slideLayout" Target="../slideLayouts/slideLayout8.xml"/><Relationship Id="rId7" Type="http://schemas.openxmlformats.org/officeDocument/2006/relationships/slideLayout" Target="../slideLayouts/slideLayout12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6" Type="http://schemas.openxmlformats.org/officeDocument/2006/relationships/slideLayout" Target="../slideLayouts/slideLayout11.xml"/><Relationship Id="rId11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0.xml"/><Relationship Id="rId10" Type="http://schemas.openxmlformats.org/officeDocument/2006/relationships/slideLayout" Target="../slideLayouts/slideLayout15.xml"/><Relationship Id="rId4" Type="http://schemas.openxmlformats.org/officeDocument/2006/relationships/slideLayout" Target="../slideLayouts/slideLayout9.xml"/><Relationship Id="rId9" Type="http://schemas.openxmlformats.org/officeDocument/2006/relationships/slideLayout" Target="../slideLayouts/slideLayout14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9.xml"/><Relationship Id="rId7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8.xml"/><Relationship Id="rId1" Type="http://schemas.openxmlformats.org/officeDocument/2006/relationships/slideLayout" Target="../slideLayouts/slideLayout17.xml"/><Relationship Id="rId6" Type="http://schemas.openxmlformats.org/officeDocument/2006/relationships/slideLayout" Target="../slideLayouts/slideLayout22.xml"/><Relationship Id="rId5" Type="http://schemas.openxmlformats.org/officeDocument/2006/relationships/slideLayout" Target="../slideLayouts/slideLayout21.xml"/><Relationship Id="rId10" Type="http://schemas.openxmlformats.org/officeDocument/2006/relationships/theme" Target="../theme/theme3.xml"/><Relationship Id="rId4" Type="http://schemas.openxmlformats.org/officeDocument/2006/relationships/slideLayout" Target="../slideLayouts/slideLayout20.xml"/><Relationship Id="rId9" Type="http://schemas.openxmlformats.org/officeDocument/2006/relationships/slideLayout" Target="../slideLayouts/slideLayout25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3.xml"/><Relationship Id="rId3" Type="http://schemas.openxmlformats.org/officeDocument/2006/relationships/slideLayout" Target="../slideLayouts/slideLayout28.xml"/><Relationship Id="rId7" Type="http://schemas.openxmlformats.org/officeDocument/2006/relationships/slideLayout" Target="../slideLayouts/slideLayout32.xml"/><Relationship Id="rId2" Type="http://schemas.openxmlformats.org/officeDocument/2006/relationships/slideLayout" Target="../slideLayouts/slideLayout27.xml"/><Relationship Id="rId1" Type="http://schemas.openxmlformats.org/officeDocument/2006/relationships/slideLayout" Target="../slideLayouts/slideLayout26.xml"/><Relationship Id="rId6" Type="http://schemas.openxmlformats.org/officeDocument/2006/relationships/slideLayout" Target="../slideLayouts/slideLayout31.xml"/><Relationship Id="rId11" Type="http://schemas.openxmlformats.org/officeDocument/2006/relationships/theme" Target="../theme/theme4.xml"/><Relationship Id="rId5" Type="http://schemas.openxmlformats.org/officeDocument/2006/relationships/slideLayout" Target="../slideLayouts/slideLayout30.xml"/><Relationship Id="rId10" Type="http://schemas.openxmlformats.org/officeDocument/2006/relationships/slideLayout" Target="../slideLayouts/slideLayout35.xml"/><Relationship Id="rId4" Type="http://schemas.openxmlformats.org/officeDocument/2006/relationships/slideLayout" Target="../slideLayouts/slideLayout29.xml"/><Relationship Id="rId9" Type="http://schemas.openxmlformats.org/officeDocument/2006/relationships/slideLayout" Target="../slideLayouts/slideLayout34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3.xml"/><Relationship Id="rId3" Type="http://schemas.openxmlformats.org/officeDocument/2006/relationships/slideLayout" Target="../slideLayouts/slideLayout38.xml"/><Relationship Id="rId7" Type="http://schemas.openxmlformats.org/officeDocument/2006/relationships/slideLayout" Target="../slideLayouts/slideLayout42.xml"/><Relationship Id="rId2" Type="http://schemas.openxmlformats.org/officeDocument/2006/relationships/slideLayout" Target="../slideLayouts/slideLayout37.xml"/><Relationship Id="rId1" Type="http://schemas.openxmlformats.org/officeDocument/2006/relationships/slideLayout" Target="../slideLayouts/slideLayout36.xml"/><Relationship Id="rId6" Type="http://schemas.openxmlformats.org/officeDocument/2006/relationships/slideLayout" Target="../slideLayouts/slideLayout41.xml"/><Relationship Id="rId11" Type="http://schemas.openxmlformats.org/officeDocument/2006/relationships/theme" Target="../theme/theme5.xml"/><Relationship Id="rId5" Type="http://schemas.openxmlformats.org/officeDocument/2006/relationships/slideLayout" Target="../slideLayouts/slideLayout40.xml"/><Relationship Id="rId10" Type="http://schemas.openxmlformats.org/officeDocument/2006/relationships/slideLayout" Target="../slideLayouts/slideLayout45.xml"/><Relationship Id="rId4" Type="http://schemas.openxmlformats.org/officeDocument/2006/relationships/slideLayout" Target="../slideLayouts/slideLayout39.xml"/><Relationship Id="rId9" Type="http://schemas.openxmlformats.org/officeDocument/2006/relationships/slideLayout" Target="../slideLayouts/slideLayout44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3.xml"/><Relationship Id="rId3" Type="http://schemas.openxmlformats.org/officeDocument/2006/relationships/slideLayout" Target="../slideLayouts/slideLayout48.xml"/><Relationship Id="rId7" Type="http://schemas.openxmlformats.org/officeDocument/2006/relationships/slideLayout" Target="../slideLayouts/slideLayout5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47.xml"/><Relationship Id="rId1" Type="http://schemas.openxmlformats.org/officeDocument/2006/relationships/slideLayout" Target="../slideLayouts/slideLayout46.xml"/><Relationship Id="rId6" Type="http://schemas.openxmlformats.org/officeDocument/2006/relationships/slideLayout" Target="../slideLayouts/slideLayout51.xml"/><Relationship Id="rId11" Type="http://schemas.openxmlformats.org/officeDocument/2006/relationships/slideLayout" Target="../slideLayouts/slideLayout56.xml"/><Relationship Id="rId5" Type="http://schemas.openxmlformats.org/officeDocument/2006/relationships/slideLayout" Target="../slideLayouts/slideLayout50.xml"/><Relationship Id="rId10" Type="http://schemas.openxmlformats.org/officeDocument/2006/relationships/slideLayout" Target="../slideLayouts/slideLayout55.xml"/><Relationship Id="rId4" Type="http://schemas.openxmlformats.org/officeDocument/2006/relationships/slideLayout" Target="../slideLayouts/slideLayout49.xml"/><Relationship Id="rId9" Type="http://schemas.openxmlformats.org/officeDocument/2006/relationships/slideLayout" Target="../slideLayouts/slideLayout5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4.xml"/><Relationship Id="rId3" Type="http://schemas.openxmlformats.org/officeDocument/2006/relationships/slideLayout" Target="../slideLayouts/slideLayout59.xml"/><Relationship Id="rId7" Type="http://schemas.openxmlformats.org/officeDocument/2006/relationships/slideLayout" Target="../slideLayouts/slideLayout63.xml"/><Relationship Id="rId12" Type="http://schemas.openxmlformats.org/officeDocument/2006/relationships/image" Target="../media/image4.jpeg"/><Relationship Id="rId2" Type="http://schemas.openxmlformats.org/officeDocument/2006/relationships/slideLayout" Target="../slideLayouts/slideLayout58.xml"/><Relationship Id="rId1" Type="http://schemas.openxmlformats.org/officeDocument/2006/relationships/slideLayout" Target="../slideLayouts/slideLayout57.xml"/><Relationship Id="rId6" Type="http://schemas.openxmlformats.org/officeDocument/2006/relationships/slideLayout" Target="../slideLayouts/slideLayout62.xml"/><Relationship Id="rId11" Type="http://schemas.openxmlformats.org/officeDocument/2006/relationships/theme" Target="../theme/theme7.xml"/><Relationship Id="rId5" Type="http://schemas.openxmlformats.org/officeDocument/2006/relationships/slideLayout" Target="../slideLayouts/slideLayout61.xml"/><Relationship Id="rId10" Type="http://schemas.openxmlformats.org/officeDocument/2006/relationships/slideLayout" Target="../slideLayouts/slideLayout66.xml"/><Relationship Id="rId4" Type="http://schemas.openxmlformats.org/officeDocument/2006/relationships/slideLayout" Target="../slideLayouts/slideLayout60.xml"/><Relationship Id="rId9" Type="http://schemas.openxmlformats.org/officeDocument/2006/relationships/slideLayout" Target="../slideLayouts/slideLayout65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5" Type="http://schemas.openxmlformats.org/officeDocument/2006/relationships/slideLayout" Target="../slideLayouts/slideLayout71.xml"/><Relationship Id="rId4" Type="http://schemas.openxmlformats.org/officeDocument/2006/relationships/slideLayout" Target="../slideLayouts/slideLayout70.xml"/><Relationship Id="rId9" Type="http://schemas.openxmlformats.org/officeDocument/2006/relationships/theme" Target="../theme/theme8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2.xml"/><Relationship Id="rId3" Type="http://schemas.openxmlformats.org/officeDocument/2006/relationships/slideLayout" Target="../slideLayouts/slideLayout77.xml"/><Relationship Id="rId7" Type="http://schemas.openxmlformats.org/officeDocument/2006/relationships/slideLayout" Target="../slideLayouts/slideLayout81.xml"/><Relationship Id="rId2" Type="http://schemas.openxmlformats.org/officeDocument/2006/relationships/slideLayout" Target="../slideLayouts/slideLayout76.xml"/><Relationship Id="rId1" Type="http://schemas.openxmlformats.org/officeDocument/2006/relationships/slideLayout" Target="../slideLayouts/slideLayout75.xml"/><Relationship Id="rId6" Type="http://schemas.openxmlformats.org/officeDocument/2006/relationships/slideLayout" Target="../slideLayouts/slideLayout80.xml"/><Relationship Id="rId5" Type="http://schemas.openxmlformats.org/officeDocument/2006/relationships/slideLayout" Target="../slideLayouts/slideLayout79.xml"/><Relationship Id="rId10" Type="http://schemas.openxmlformats.org/officeDocument/2006/relationships/image" Target="../media/image6.jpeg"/><Relationship Id="rId4" Type="http://schemas.openxmlformats.org/officeDocument/2006/relationships/slideLayout" Target="../slideLayouts/slideLayout78.xml"/><Relationship Id="rId9" Type="http://schemas.openxmlformats.org/officeDocument/2006/relationships/theme" Target="../theme/theme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7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938"/>
            <a:ext cx="9163050" cy="104140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black"/>
              </a:solidFill>
              <a:latin typeface="Constanti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938"/>
            <a:ext cx="4762500" cy="6381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black"/>
              </a:solidFill>
              <a:latin typeface="Constantia"/>
              <a:cs typeface="+mn-cs"/>
            </a:endParaRPr>
          </a:p>
        </p:txBody>
      </p:sp>
      <p:sp>
        <p:nvSpPr>
          <p:cNvPr id="1028" name="Заголовок 8"/>
          <p:cNvSpPr>
            <a:spLocks noGrp="1"/>
          </p:cNvSpPr>
          <p:nvPr>
            <p:ph type="title"/>
          </p:nvPr>
        </p:nvSpPr>
        <p:spPr bwMode="auto">
          <a:xfrm>
            <a:off x="457200" y="70485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  <a:endParaRPr lang="en-US" altLang="ru-RU"/>
          </a:p>
        </p:txBody>
      </p:sp>
      <p:sp>
        <p:nvSpPr>
          <p:cNvPr id="1029" name="Текст 29"/>
          <p:cNvSpPr>
            <a:spLocks noGrp="1"/>
          </p:cNvSpPr>
          <p:nvPr>
            <p:ph type="body" idx="1"/>
          </p:nvPr>
        </p:nvSpPr>
        <p:spPr bwMode="auto">
          <a:xfrm>
            <a:off x="457200" y="1935163"/>
            <a:ext cx="8229600" cy="438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  <a:endParaRPr lang="en-US" altLang="ru-RU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rgbClr val="04617B">
                    <a:shade val="90000"/>
                  </a:srgbClr>
                </a:solidFill>
                <a:latin typeface="Constantia"/>
                <a:cs typeface="+mn-cs"/>
              </a:defRPr>
            </a:lvl1pPr>
          </a:lstStyle>
          <a:p>
            <a:pPr>
              <a:defRPr/>
            </a:pPr>
            <a:fld id="{B86FC592-A81E-4C26-8787-FAC0D609110D}" type="datetimeFigureOut">
              <a:rPr lang="ru-RU"/>
              <a:pPr>
                <a:defRPr/>
              </a:pPr>
              <a:t>04.02.2025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rgbClr val="04617B">
                    <a:shade val="90000"/>
                  </a:srgbClr>
                </a:solidFill>
                <a:latin typeface="Constantia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045C75"/>
                </a:solidFill>
                <a:latin typeface="Constantia" panose="02030602050306030303" pitchFamily="18" charset="0"/>
                <a:cs typeface="+mn-cs"/>
              </a:defRPr>
            </a:lvl1pPr>
          </a:lstStyle>
          <a:p>
            <a:pPr>
              <a:defRPr/>
            </a:pPr>
            <a:fld id="{41D7D9DC-6589-43AA-9C18-B9DC01AA2AE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  <p:grpSp>
        <p:nvGrpSpPr>
          <p:cNvPr id="1033" name="Группа 1"/>
          <p:cNvGrpSpPr>
            <a:grpSpLocks/>
          </p:cNvGrpSpPr>
          <p:nvPr/>
        </p:nvGrpSpPr>
        <p:grpSpPr bwMode="auto">
          <a:xfrm>
            <a:off x="-19050" y="203200"/>
            <a:ext cx="9180513" cy="647700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prstClr val="black"/>
                </a:solidFill>
                <a:latin typeface="Constantia"/>
                <a:cs typeface="+mn-cs"/>
              </a:endParaRPr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prstClr val="black"/>
                </a:solidFill>
                <a:latin typeface="Constantia"/>
                <a:cs typeface="+mn-cs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5540" r:id="rId1"/>
    <p:sldLayoutId id="2147485541" r:id="rId2"/>
    <p:sldLayoutId id="2147485542" r:id="rId3"/>
    <p:sldLayoutId id="2147485543" r:id="rId4"/>
    <p:sldLayoutId id="2147485544" r:id="rId5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5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9pPr>
    </p:titleStyle>
    <p:bodyStyle>
      <a:lvl1pPr marL="273050" indent="-2730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95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46063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itchFamily="18" charset="2"/>
        <a:buChar char="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06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 2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7450" indent="-2095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2088" indent="-209550" algn="l" rtl="0" eaLnBrk="0" fontAlgn="base" hangingPunct="0"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Заголовок 8"/>
          <p:cNvSpPr>
            <a:spLocks noGrp="1"/>
          </p:cNvSpPr>
          <p:nvPr>
            <p:ph type="title"/>
          </p:nvPr>
        </p:nvSpPr>
        <p:spPr bwMode="auto">
          <a:xfrm>
            <a:off x="457200" y="70485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  <a:endParaRPr lang="en-US" altLang="ru-RU"/>
          </a:p>
        </p:txBody>
      </p:sp>
      <p:sp>
        <p:nvSpPr>
          <p:cNvPr id="94211" name="Текст 29"/>
          <p:cNvSpPr>
            <a:spLocks noGrp="1"/>
          </p:cNvSpPr>
          <p:nvPr>
            <p:ph type="body" idx="1"/>
          </p:nvPr>
        </p:nvSpPr>
        <p:spPr bwMode="auto">
          <a:xfrm>
            <a:off x="457200" y="1935163"/>
            <a:ext cx="8229600" cy="438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  <a:endParaRPr lang="en-US" altLang="ru-RU"/>
          </a:p>
        </p:txBody>
      </p:sp>
      <p:sp>
        <p:nvSpPr>
          <p:cNvPr id="14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fontAlgn="auto">
              <a:spcBef>
                <a:spcPts val="0"/>
              </a:spcBef>
              <a:spcAft>
                <a:spcPts val="0"/>
              </a:spcAft>
              <a:defRPr sz="1200">
                <a:solidFill>
                  <a:srgbClr val="04617B">
                    <a:shade val="90000"/>
                  </a:srgbClr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642380C3-BCE4-40C1-89CC-C9A42550EA0A}" type="datetime1">
              <a:rPr lang="ru-RU"/>
              <a:pPr>
                <a:defRPr/>
              </a:pPr>
              <a:t>04.02.2025</a:t>
            </a:fld>
            <a:endParaRPr lang="ru-RU"/>
          </a:p>
        </p:txBody>
      </p:sp>
      <p:sp>
        <p:nvSpPr>
          <p:cNvPr id="15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045C75"/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6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045C75"/>
                </a:solidFill>
                <a:latin typeface="Constantia" panose="02030602050306030303" pitchFamily="18" charset="0"/>
                <a:cs typeface="+mn-cs"/>
              </a:defRPr>
            </a:lvl1pPr>
          </a:lstStyle>
          <a:p>
            <a:pPr>
              <a:defRPr/>
            </a:pPr>
            <a:fld id="{832B813B-A1D3-4B45-B1BF-7FA16CE15C4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622" r:id="rId1"/>
    <p:sldLayoutId id="2147485623" r:id="rId2"/>
    <p:sldLayoutId id="2147485624" r:id="rId3"/>
    <p:sldLayoutId id="2147485625" r:id="rId4"/>
    <p:sldLayoutId id="2147485626" r:id="rId5"/>
    <p:sldLayoutId id="2147485627" r:id="rId6"/>
    <p:sldLayoutId id="2147485628" r:id="rId7"/>
    <p:sldLayoutId id="2147485629" r:id="rId8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5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9pPr>
    </p:titleStyle>
    <p:bodyStyle>
      <a:lvl1pPr marL="273050" indent="-2730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95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46063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itchFamily="18" charset="2"/>
        <a:buChar char="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06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 2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7450" indent="-2095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2088" indent="-209550" algn="l" rtl="0" eaLnBrk="0" fontAlgn="base" hangingPunct="0"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6002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34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  <a:endParaRPr lang="en-US" altLang="ru-RU"/>
          </a:p>
        </p:txBody>
      </p:sp>
      <p:sp>
        <p:nvSpPr>
          <p:cNvPr id="12" name="Date Placeholder 3"/>
          <p:cNvSpPr>
            <a:spLocks noGrp="1"/>
          </p:cNvSpPr>
          <p:nvPr>
            <p:ph type="dt" sz="half" idx="2"/>
          </p:nvPr>
        </p:nvSpPr>
        <p:spPr>
          <a:xfrm>
            <a:off x="6362700" y="6356350"/>
            <a:ext cx="2085975" cy="365125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lumMod val="65000"/>
                    <a:lumOff val="35000"/>
                  </a:prstClr>
                </a:solidFill>
                <a:latin typeface="Century Gothic" pitchFamily="34" charset="0"/>
                <a:cs typeface="+mn-cs"/>
              </a:defRPr>
            </a:lvl1pPr>
          </a:lstStyle>
          <a:p>
            <a:pPr>
              <a:defRPr/>
            </a:pPr>
            <a:fld id="{40FF9A52-B176-4FA3-AB2E-6FCEDD0EA475}" type="datetime1">
              <a:rPr lang="ru-RU"/>
              <a:pPr>
                <a:defRPr/>
              </a:pPr>
              <a:t>04.02.2025</a:t>
            </a:fld>
            <a:endParaRPr lang="ru-RU" dirty="0"/>
          </a:p>
        </p:txBody>
      </p:sp>
      <p:sp>
        <p:nvSpPr>
          <p:cNvPr id="13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8813" y="6356350"/>
            <a:ext cx="2847975" cy="365125"/>
          </a:xfrm>
          <a:prstGeom prst="rect">
            <a:avLst/>
          </a:prstGeom>
        </p:spPr>
        <p:txBody>
          <a:bodyPr vert="horz" wrap="square" lIns="4572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595959"/>
                </a:solidFill>
                <a:latin typeface="Century Gothic" pitchFamily="34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43925" y="6356350"/>
            <a:ext cx="561975" cy="365125"/>
          </a:xfrm>
          <a:prstGeom prst="rect">
            <a:avLst/>
          </a:prstGeom>
        </p:spPr>
        <p:txBody>
          <a:bodyPr vert="horz" wrap="square" lIns="27432" tIns="45720" rIns="4572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595959"/>
                </a:solidFill>
                <a:latin typeface="Century Gothic" panose="020B0502020202020204" pitchFamily="34" charset="0"/>
                <a:cs typeface="+mn-cs"/>
              </a:defRPr>
            </a:lvl1pPr>
          </a:lstStyle>
          <a:p>
            <a:pPr>
              <a:defRPr/>
            </a:pPr>
            <a:fld id="{759CD64B-80AF-423A-B01A-36482F009C6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630" r:id="rId1"/>
  </p:sldLayoutIdLst>
  <p:hf hdr="0" ftr="0" dt="0"/>
  <p:txStyles>
    <p:titleStyle>
      <a:lvl1pPr algn="ctr" rtl="0" eaLnBrk="0" fontAlgn="base" hangingPunct="0">
        <a:lnSpc>
          <a:spcPts val="5800"/>
        </a:lnSpc>
        <a:spcBef>
          <a:spcPct val="0"/>
        </a:spcBef>
        <a:spcAft>
          <a:spcPct val="0"/>
        </a:spcAft>
        <a:defRPr sz="5400" kern="1200">
          <a:solidFill>
            <a:schemeClr val="tx2"/>
          </a:solidFill>
          <a:effectLst>
            <a:outerShdw blurRad="63500" dist="38100" dir="5400000" algn="t" rotWithShape="0">
              <a:prstClr val="black">
                <a:alpha val="25000"/>
              </a:prstClr>
            </a:outerShdw>
          </a:effectLst>
          <a:latin typeface="+mn-lt"/>
          <a:ea typeface="+mj-ea"/>
          <a:cs typeface="+mj-cs"/>
        </a:defRPr>
      </a:lvl1pPr>
      <a:lvl2pPr algn="ctr" rtl="0" eaLnBrk="0" fontAlgn="base" hangingPunct="0">
        <a:lnSpc>
          <a:spcPts val="5800"/>
        </a:lnSpc>
        <a:spcBef>
          <a:spcPct val="0"/>
        </a:spcBef>
        <a:spcAft>
          <a:spcPct val="0"/>
        </a:spcAft>
        <a:defRPr sz="5400">
          <a:solidFill>
            <a:schemeClr val="tx2"/>
          </a:solidFill>
          <a:latin typeface="Palatino Linotype" pitchFamily="18" charset="0"/>
        </a:defRPr>
      </a:lvl2pPr>
      <a:lvl3pPr algn="ctr" rtl="0" eaLnBrk="0" fontAlgn="base" hangingPunct="0">
        <a:lnSpc>
          <a:spcPts val="5800"/>
        </a:lnSpc>
        <a:spcBef>
          <a:spcPct val="0"/>
        </a:spcBef>
        <a:spcAft>
          <a:spcPct val="0"/>
        </a:spcAft>
        <a:defRPr sz="5400">
          <a:solidFill>
            <a:schemeClr val="tx2"/>
          </a:solidFill>
          <a:latin typeface="Palatino Linotype" pitchFamily="18" charset="0"/>
        </a:defRPr>
      </a:lvl3pPr>
      <a:lvl4pPr algn="ctr" rtl="0" eaLnBrk="0" fontAlgn="base" hangingPunct="0">
        <a:lnSpc>
          <a:spcPts val="5800"/>
        </a:lnSpc>
        <a:spcBef>
          <a:spcPct val="0"/>
        </a:spcBef>
        <a:spcAft>
          <a:spcPct val="0"/>
        </a:spcAft>
        <a:defRPr sz="5400">
          <a:solidFill>
            <a:schemeClr val="tx2"/>
          </a:solidFill>
          <a:latin typeface="Palatino Linotype" pitchFamily="18" charset="0"/>
        </a:defRPr>
      </a:lvl4pPr>
      <a:lvl5pPr algn="ctr" rtl="0" eaLnBrk="0" fontAlgn="base" hangingPunct="0">
        <a:lnSpc>
          <a:spcPts val="5800"/>
        </a:lnSpc>
        <a:spcBef>
          <a:spcPct val="0"/>
        </a:spcBef>
        <a:spcAft>
          <a:spcPct val="0"/>
        </a:spcAft>
        <a:defRPr sz="5400">
          <a:solidFill>
            <a:schemeClr val="tx2"/>
          </a:solidFill>
          <a:latin typeface="Palatino Linotype" pitchFamily="18" charset="0"/>
        </a:defRPr>
      </a:lvl5pPr>
      <a:lvl6pPr marL="457200" algn="ctr" rtl="0" fontAlgn="base">
        <a:lnSpc>
          <a:spcPts val="5800"/>
        </a:lnSpc>
        <a:spcBef>
          <a:spcPct val="0"/>
        </a:spcBef>
        <a:spcAft>
          <a:spcPct val="0"/>
        </a:spcAft>
        <a:defRPr sz="5400">
          <a:solidFill>
            <a:schemeClr val="tx2"/>
          </a:solidFill>
          <a:latin typeface="Palatino Linotype" pitchFamily="18" charset="0"/>
        </a:defRPr>
      </a:lvl6pPr>
      <a:lvl7pPr marL="914400" algn="ctr" rtl="0" fontAlgn="base">
        <a:lnSpc>
          <a:spcPts val="5800"/>
        </a:lnSpc>
        <a:spcBef>
          <a:spcPct val="0"/>
        </a:spcBef>
        <a:spcAft>
          <a:spcPct val="0"/>
        </a:spcAft>
        <a:defRPr sz="5400">
          <a:solidFill>
            <a:schemeClr val="tx2"/>
          </a:solidFill>
          <a:latin typeface="Palatino Linotype" pitchFamily="18" charset="0"/>
        </a:defRPr>
      </a:lvl7pPr>
      <a:lvl8pPr marL="1371600" algn="ctr" rtl="0" fontAlgn="base">
        <a:lnSpc>
          <a:spcPts val="5800"/>
        </a:lnSpc>
        <a:spcBef>
          <a:spcPct val="0"/>
        </a:spcBef>
        <a:spcAft>
          <a:spcPct val="0"/>
        </a:spcAft>
        <a:defRPr sz="5400">
          <a:solidFill>
            <a:schemeClr val="tx2"/>
          </a:solidFill>
          <a:latin typeface="Palatino Linotype" pitchFamily="18" charset="0"/>
        </a:defRPr>
      </a:lvl8pPr>
      <a:lvl9pPr marL="1828800" algn="ctr" rtl="0" fontAlgn="base">
        <a:lnSpc>
          <a:spcPts val="5800"/>
        </a:lnSpc>
        <a:spcBef>
          <a:spcPct val="0"/>
        </a:spcBef>
        <a:spcAft>
          <a:spcPct val="0"/>
        </a:spcAft>
        <a:defRPr sz="5400">
          <a:solidFill>
            <a:schemeClr val="tx2"/>
          </a:solidFill>
          <a:latin typeface="Palatino Linotype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rgbClr val="7F7F7F"/>
          </a:solidFill>
          <a:latin typeface="+mj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Courier New" pitchFamily="49" charset="0"/>
        <a:buChar char="o"/>
        <a:defRPr sz="1600" kern="1200">
          <a:solidFill>
            <a:srgbClr val="7F7F7F"/>
          </a:solidFill>
          <a:latin typeface="+mj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1600" kern="1200">
          <a:solidFill>
            <a:srgbClr val="7F7F7F"/>
          </a:solidFill>
          <a:latin typeface="+mj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Courier New" pitchFamily="49" charset="0"/>
        <a:buChar char="o"/>
        <a:defRPr sz="1600" kern="1200">
          <a:solidFill>
            <a:srgbClr val="7F7F7F"/>
          </a:solidFill>
          <a:latin typeface="+mj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1600" kern="1200">
          <a:solidFill>
            <a:srgbClr val="7F7F7F"/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>
            <a:alpha val="14902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4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</a:p>
        </p:txBody>
      </p:sp>
      <p:sp>
        <p:nvSpPr>
          <p:cNvPr id="105475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  <a:cs typeface="+mn-cs"/>
              </a:defRPr>
            </a:lvl1pPr>
          </a:lstStyle>
          <a:p>
            <a:pPr>
              <a:defRPr/>
            </a:pPr>
            <a:fld id="{0DA50594-E1DB-4D15-B33E-9359CBF290A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538" r:id="rId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>
            <a:alpha val="14902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2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</a:p>
        </p:txBody>
      </p:sp>
      <p:sp>
        <p:nvSpPr>
          <p:cNvPr id="107523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  <a:cs typeface="+mn-cs"/>
              </a:defRPr>
            </a:lvl1pPr>
          </a:lstStyle>
          <a:p>
            <a:pPr>
              <a:defRPr/>
            </a:pPr>
            <a:fld id="{691608CA-DB79-4A94-A857-2225C0F418A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539" r:id="rId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CC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875" y="4371975"/>
            <a:ext cx="6511925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9571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143000" y="731838"/>
            <a:ext cx="6400800" cy="3475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  <a:endParaRPr lang="en-US" altLang="ru-RU"/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base">
              <a:spcBef>
                <a:spcPct val="0"/>
              </a:spcBef>
              <a:spcAft>
                <a:spcPct val="0"/>
              </a:spcAft>
              <a:defRPr sz="1100" b="1">
                <a:solidFill>
                  <a:prstClr val="black">
                    <a:lumMod val="50000"/>
                    <a:lumOff val="50000"/>
                  </a:prstClr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2811E766-7289-49B2-ABED-E7864D567ABB}" type="datetimeFigureOut">
              <a:rPr lang="ru-RU"/>
              <a:pPr>
                <a:defRPr/>
              </a:pPr>
              <a:t>04.02.2025</a:t>
            </a:fld>
            <a:endParaRPr lang="ru-RU" dirty="0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200" y="6172200"/>
            <a:ext cx="3352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fontAlgn="base">
              <a:spcBef>
                <a:spcPct val="0"/>
              </a:spcBef>
              <a:spcAft>
                <a:spcPct val="0"/>
              </a:spcAft>
              <a:defRPr sz="1100" b="1">
                <a:solidFill>
                  <a:prstClr val="black">
                    <a:lumMod val="50000"/>
                    <a:lumOff val="50000"/>
                  </a:prstClr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 b="1"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2A156602-15B3-4DBF-8686-445D9A6CD37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631" r:id="rId1"/>
    <p:sldLayoutId id="2147485632" r:id="rId2"/>
    <p:sldLayoutId id="2147485633" r:id="rId3"/>
    <p:sldLayoutId id="2147485634" r:id="rId4"/>
    <p:sldLayoutId id="2147485635" r:id="rId5"/>
    <p:sldLayoutId id="2147485636" r:id="rId6"/>
    <p:sldLayoutId id="2147485637" r:id="rId7"/>
    <p:sldLayoutId id="2147485638" r:id="rId8"/>
    <p:sldLayoutId id="2147485639" r:id="rId9"/>
  </p:sldLayoutIdLst>
  <p:txStyles>
    <p:titleStyle>
      <a:lvl1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2pPr>
      <a:lvl3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3pPr>
      <a:lvl4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4pPr>
      <a:lvl5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563" algn="l" rtl="0" eaLnBrk="0" fontAlgn="base" hangingPunct="0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sz="2200" kern="1200">
          <a:solidFill>
            <a:srgbClr val="404040"/>
          </a:solidFill>
          <a:latin typeface="+mn-lt"/>
          <a:ea typeface="+mn-ea"/>
          <a:cs typeface="+mn-cs"/>
        </a:defRPr>
      </a:lvl1pPr>
      <a:lvl2pPr marL="547688" indent="-182563" algn="l" rtl="0" eaLnBrk="0" fontAlgn="base" hangingPunct="0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sz="2000" kern="1200">
          <a:solidFill>
            <a:srgbClr val="404040"/>
          </a:solidFill>
          <a:latin typeface="+mn-lt"/>
          <a:ea typeface="+mn-ea"/>
          <a:cs typeface="+mn-cs"/>
        </a:defRPr>
      </a:lvl2pPr>
      <a:lvl3pPr marL="822325" indent="-182563" algn="l" rtl="0" eaLnBrk="0" fontAlgn="base" hangingPunct="0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kern="1200">
          <a:solidFill>
            <a:srgbClr val="404040"/>
          </a:solidFill>
          <a:latin typeface="+mn-lt"/>
          <a:ea typeface="+mn-ea"/>
          <a:cs typeface="+mn-cs"/>
        </a:defRPr>
      </a:lvl3pPr>
      <a:lvl4pPr marL="1096963" indent="-182563" algn="l" rtl="0" eaLnBrk="0" fontAlgn="base" hangingPunct="0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sz="1600" kern="1200">
          <a:solidFill>
            <a:srgbClr val="404040"/>
          </a:solidFill>
          <a:latin typeface="+mn-lt"/>
          <a:ea typeface="+mn-ea"/>
          <a:cs typeface="+mn-cs"/>
        </a:defRPr>
      </a:lvl4pPr>
      <a:lvl5pPr marL="1389063" indent="-182563" algn="l" rtl="0" eaLnBrk="0" fontAlgn="base" hangingPunct="0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sz="1400" kern="1200">
          <a:solidFill>
            <a:srgbClr val="404040"/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CC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875" y="4371975"/>
            <a:ext cx="6511925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19811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143000" y="731838"/>
            <a:ext cx="6400800" cy="3475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  <a:endParaRPr lang="en-US" altLang="ru-RU"/>
          </a:p>
        </p:txBody>
      </p:sp>
      <p:sp>
        <p:nvSpPr>
          <p:cNvPr id="15" name="Date Placeholder 4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754AA56D-025D-48C0-A065-63156DBD5623}" type="datetimeFigureOut">
              <a:rPr lang="ru-RU"/>
              <a:pPr>
                <a:defRPr/>
              </a:pPr>
              <a:t>04.02.2025</a:t>
            </a:fld>
            <a:endParaRPr lang="ru-RU"/>
          </a:p>
        </p:txBody>
      </p:sp>
      <p:sp>
        <p:nvSpPr>
          <p:cNvPr id="16" name="Footer Placeholder 5"/>
          <p:cNvSpPr>
            <a:spLocks noGrp="1"/>
          </p:cNvSpPr>
          <p:nvPr>
            <p:ph type="ftr" sz="quarter" idx="3"/>
          </p:nvPr>
        </p:nvSpPr>
        <p:spPr>
          <a:xfrm>
            <a:off x="457200" y="6172200"/>
            <a:ext cx="3352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fontAlgn="auto">
              <a:spcBef>
                <a:spcPts val="0"/>
              </a:spcBef>
              <a:spcAft>
                <a:spcPts val="0"/>
              </a:spcAft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7" name="Slide Number Placeholder 6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 b="1">
                <a:solidFill>
                  <a:srgbClr val="7F7F7F"/>
                </a:solidFill>
                <a:latin typeface="Arial" panose="020B0604020202020204" pitchFamily="34" charset="0"/>
                <a:cs typeface="+mn-cs"/>
              </a:defRPr>
            </a:lvl1pPr>
          </a:lstStyle>
          <a:p>
            <a:pPr>
              <a:defRPr/>
            </a:pPr>
            <a:fld id="{A7AAAE83-AA8F-42D5-B8D3-D2076E9B4C4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640" r:id="rId1"/>
    <p:sldLayoutId id="2147485641" r:id="rId2"/>
  </p:sldLayoutIdLst>
  <p:hf hdr="0" ftr="0" dt="0"/>
  <p:txStyles>
    <p:titleStyle>
      <a:lvl1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2pPr>
      <a:lvl3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3pPr>
      <a:lvl4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4pPr>
      <a:lvl5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563" algn="l" rtl="0" eaLnBrk="0" fontAlgn="base" hangingPunct="0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sz="2200" kern="1200">
          <a:solidFill>
            <a:srgbClr val="404040"/>
          </a:solidFill>
          <a:latin typeface="+mn-lt"/>
          <a:ea typeface="+mn-ea"/>
          <a:cs typeface="+mn-cs"/>
        </a:defRPr>
      </a:lvl1pPr>
      <a:lvl2pPr marL="547688" indent="-182563" algn="l" rtl="0" eaLnBrk="0" fontAlgn="base" hangingPunct="0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sz="2000" kern="1200">
          <a:solidFill>
            <a:srgbClr val="404040"/>
          </a:solidFill>
          <a:latin typeface="+mn-lt"/>
          <a:ea typeface="+mn-ea"/>
          <a:cs typeface="+mn-cs"/>
        </a:defRPr>
      </a:lvl2pPr>
      <a:lvl3pPr marL="822325" indent="-182563" algn="l" rtl="0" eaLnBrk="0" fontAlgn="base" hangingPunct="0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kern="1200">
          <a:solidFill>
            <a:srgbClr val="404040"/>
          </a:solidFill>
          <a:latin typeface="+mn-lt"/>
          <a:ea typeface="+mn-ea"/>
          <a:cs typeface="+mn-cs"/>
        </a:defRPr>
      </a:lvl3pPr>
      <a:lvl4pPr marL="1096963" indent="-182563" algn="l" rtl="0" eaLnBrk="0" fontAlgn="base" hangingPunct="0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sz="1600" kern="1200">
          <a:solidFill>
            <a:srgbClr val="404040"/>
          </a:solidFill>
          <a:latin typeface="+mn-lt"/>
          <a:ea typeface="+mn-ea"/>
          <a:cs typeface="+mn-cs"/>
        </a:defRPr>
      </a:lvl4pPr>
      <a:lvl5pPr marL="1389063" indent="-182563" algn="l" rtl="0" eaLnBrk="0" fontAlgn="base" hangingPunct="0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sz="1400" kern="1200">
          <a:solidFill>
            <a:srgbClr val="404040"/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>
            <a:alpha val="14902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</a:p>
        </p:txBody>
      </p:sp>
      <p:sp>
        <p:nvSpPr>
          <p:cNvPr id="7171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prstClr val="black">
                    <a:tint val="75000"/>
                  </a:prstClr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45F7CAE6-D0F4-45F2-ABED-E43B45113AC9}" type="datetime1">
              <a:rPr lang="ru-RU"/>
              <a:pPr>
                <a:defRPr/>
              </a:pPr>
              <a:t>04.02.2025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prstClr val="black">
                    <a:tint val="75000"/>
                  </a:prstClr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27B29DF7-0EA4-451D-8FF9-A60D9A58BDF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545" r:id="rId1"/>
    <p:sldLayoutId id="2147485546" r:id="rId2"/>
    <p:sldLayoutId id="2147485547" r:id="rId3"/>
    <p:sldLayoutId id="2147485548" r:id="rId4"/>
    <p:sldLayoutId id="2147485549" r:id="rId5"/>
    <p:sldLayoutId id="2147485550" r:id="rId6"/>
    <p:sldLayoutId id="2147485551" r:id="rId7"/>
    <p:sldLayoutId id="2147485552" r:id="rId8"/>
    <p:sldLayoutId id="2147485553" r:id="rId9"/>
    <p:sldLayoutId id="2147485554" r:id="rId10"/>
    <p:sldLayoutId id="2147485555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</a:p>
        </p:txBody>
      </p:sp>
      <p:sp>
        <p:nvSpPr>
          <p:cNvPr id="19459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Calibri"/>
                <a:cs typeface="+mn-cs"/>
              </a:defRPr>
            </a:lvl1pPr>
          </a:lstStyle>
          <a:p>
            <a:pPr>
              <a:defRPr/>
            </a:pPr>
            <a:fld id="{EB8CC9DA-4070-411C-A981-487C212B6F98}" type="datetimeFigureOut">
              <a:rPr lang="ru-RU"/>
              <a:pPr>
                <a:defRPr/>
              </a:pPr>
              <a:t>04.02.2025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Calibri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  <a:cs typeface="+mn-cs"/>
              </a:defRPr>
            </a:lvl1pPr>
          </a:lstStyle>
          <a:p>
            <a:pPr>
              <a:defRPr/>
            </a:pPr>
            <a:fld id="{E4F33707-0AB6-4C12-BACC-F3A20BC91D7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556" r:id="rId1"/>
    <p:sldLayoutId id="2147485557" r:id="rId2"/>
    <p:sldLayoutId id="2147485558" r:id="rId3"/>
    <p:sldLayoutId id="2147485559" r:id="rId4"/>
    <p:sldLayoutId id="2147485560" r:id="rId5"/>
    <p:sldLayoutId id="2147485561" r:id="rId6"/>
    <p:sldLayoutId id="2147485562" r:id="rId7"/>
    <p:sldLayoutId id="2147485563" r:id="rId8"/>
    <p:sldLayoutId id="2147485564" r:id="rId9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>
            <a:alpha val="14902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</a:p>
        </p:txBody>
      </p:sp>
      <p:sp>
        <p:nvSpPr>
          <p:cNvPr id="29699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prstClr val="black">
                    <a:tint val="75000"/>
                  </a:prstClr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F70EBFD1-DB93-4529-832B-C215FF66E678}" type="datetime1">
              <a:rPr lang="ru-RU"/>
              <a:pPr>
                <a:defRPr/>
              </a:pPr>
              <a:t>04.02.2025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prstClr val="black">
                    <a:tint val="75000"/>
                  </a:prstClr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6554D8E9-833B-40A1-8911-C9C8F9A1DA6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565" r:id="rId1"/>
    <p:sldLayoutId id="2147485566" r:id="rId2"/>
    <p:sldLayoutId id="2147485567" r:id="rId3"/>
    <p:sldLayoutId id="2147485568" r:id="rId4"/>
    <p:sldLayoutId id="2147485569" r:id="rId5"/>
    <p:sldLayoutId id="2147485570" r:id="rId6"/>
    <p:sldLayoutId id="2147485571" r:id="rId7"/>
    <p:sldLayoutId id="2147485572" r:id="rId8"/>
    <p:sldLayoutId id="2147485573" r:id="rId9"/>
    <p:sldLayoutId id="2147485574" r:id="rId10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Заголовок 1"/>
          <p:cNvSpPr>
            <a:spLocks noGrp="1"/>
          </p:cNvSpPr>
          <p:nvPr>
            <p:ph type="title"/>
          </p:nvPr>
        </p:nvSpPr>
        <p:spPr bwMode="auto">
          <a:xfrm>
            <a:off x="628650" y="365125"/>
            <a:ext cx="7886700" cy="1325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</a:p>
        </p:txBody>
      </p:sp>
      <p:sp>
        <p:nvSpPr>
          <p:cNvPr id="40963" name="Текст 2"/>
          <p:cNvSpPr>
            <a:spLocks noGrp="1"/>
          </p:cNvSpPr>
          <p:nvPr>
            <p:ph type="body" idx="1"/>
          </p:nvPr>
        </p:nvSpPr>
        <p:spPr bwMode="auto">
          <a:xfrm>
            <a:off x="628650" y="1825625"/>
            <a:ext cx="7886700" cy="435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Calibri"/>
                <a:cs typeface="+mn-cs"/>
              </a:defRPr>
            </a:lvl1pPr>
          </a:lstStyle>
          <a:p>
            <a:pPr>
              <a:defRPr/>
            </a:pPr>
            <a:fld id="{939FEA17-69F7-42E7-BD74-0EE5A900677F}" type="datetimeFigureOut">
              <a:rPr lang="ru-RU"/>
              <a:pPr>
                <a:defRPr/>
              </a:pPr>
              <a:t>04.02.2025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Calibri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  <a:cs typeface="+mn-cs"/>
              </a:defRPr>
            </a:lvl1pPr>
          </a:lstStyle>
          <a:p>
            <a:pPr>
              <a:defRPr/>
            </a:pPr>
            <a:fld id="{B4C21119-4527-42FA-8C0B-B81D67165DD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575" r:id="rId1"/>
    <p:sldLayoutId id="2147485576" r:id="rId2"/>
    <p:sldLayoutId id="2147485577" r:id="rId3"/>
    <p:sldLayoutId id="2147485578" r:id="rId4"/>
    <p:sldLayoutId id="2147485579" r:id="rId5"/>
    <p:sldLayoutId id="2147485580" r:id="rId6"/>
    <p:sldLayoutId id="2147485581" r:id="rId7"/>
    <p:sldLayoutId id="2147485582" r:id="rId8"/>
    <p:sldLayoutId id="2147485583" r:id="rId9"/>
    <p:sldLayoutId id="2147485584" r:id="rId10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</a:p>
        </p:txBody>
      </p:sp>
      <p:sp>
        <p:nvSpPr>
          <p:cNvPr id="522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srgbClr val="000000"/>
                </a:solidFill>
                <a:latin typeface="Arial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srgbClr val="000000"/>
                </a:solidFill>
                <a:latin typeface="Arial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rgbClr val="000000"/>
                </a:solidFill>
                <a:latin typeface="Arial" panose="020B0604020202020204" pitchFamily="34" charset="0"/>
                <a:cs typeface="+mn-cs"/>
              </a:defRPr>
            </a:lvl1pPr>
          </a:lstStyle>
          <a:p>
            <a:pPr>
              <a:defRPr/>
            </a:pPr>
            <a:fld id="{9B917DB2-B9D8-419C-8DAA-96AD6FB76D6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585" r:id="rId1"/>
    <p:sldLayoutId id="2147485586" r:id="rId2"/>
    <p:sldLayoutId id="2147485587" r:id="rId3"/>
    <p:sldLayoutId id="2147485588" r:id="rId4"/>
    <p:sldLayoutId id="2147485589" r:id="rId5"/>
    <p:sldLayoutId id="2147485590" r:id="rId6"/>
    <p:sldLayoutId id="2147485591" r:id="rId7"/>
    <p:sldLayoutId id="2147485592" r:id="rId8"/>
    <p:sldLayoutId id="2147485593" r:id="rId9"/>
    <p:sldLayoutId id="2147485594" r:id="rId10"/>
    <p:sldLayoutId id="2147485595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</a:p>
        </p:txBody>
      </p:sp>
      <p:sp>
        <p:nvSpPr>
          <p:cNvPr id="64515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Calibri"/>
                <a:cs typeface="+mn-cs"/>
              </a:defRPr>
            </a:lvl1pPr>
          </a:lstStyle>
          <a:p>
            <a:pPr>
              <a:defRPr/>
            </a:pPr>
            <a:fld id="{1CC51692-7736-44EE-8202-3F79C598379F}" type="datetimeFigureOut">
              <a:rPr lang="ru-RU"/>
              <a:pPr>
                <a:defRPr/>
              </a:pPr>
              <a:t>04.02.2025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Calibri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  <a:cs typeface="+mn-cs"/>
              </a:defRPr>
            </a:lvl1pPr>
          </a:lstStyle>
          <a:p>
            <a:pPr>
              <a:defRPr/>
            </a:pPr>
            <a:fld id="{6582ECF0-6DBB-4A6C-862F-35408B528A7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596" r:id="rId1"/>
    <p:sldLayoutId id="2147485597" r:id="rId2"/>
    <p:sldLayoutId id="2147485598" r:id="rId3"/>
    <p:sldLayoutId id="2147485599" r:id="rId4"/>
    <p:sldLayoutId id="2147485600" r:id="rId5"/>
    <p:sldLayoutId id="2147485601" r:id="rId6"/>
    <p:sldLayoutId id="2147485602" r:id="rId7"/>
    <p:sldLayoutId id="2147485603" r:id="rId8"/>
    <p:sldLayoutId id="2147485604" r:id="rId9"/>
    <p:sldLayoutId id="2147485605" r:id="rId10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938"/>
            <a:ext cx="9163050" cy="104140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sz="1400">
              <a:solidFill>
                <a:prstClr val="black"/>
              </a:solidFill>
              <a:latin typeface="Constantia"/>
              <a:cs typeface="Arial" panose="020B0604020202020204" pitchFamily="34" charset="0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938"/>
            <a:ext cx="4762500" cy="6381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sz="1400">
              <a:solidFill>
                <a:prstClr val="black"/>
              </a:solidFill>
              <a:latin typeface="Constantia"/>
              <a:cs typeface="Arial" panose="020B0604020202020204" pitchFamily="34" charset="0"/>
            </a:endParaRPr>
          </a:p>
        </p:txBody>
      </p:sp>
      <p:sp>
        <p:nvSpPr>
          <p:cNvPr id="75780" name="Заголовок 8"/>
          <p:cNvSpPr>
            <a:spLocks noGrp="1"/>
          </p:cNvSpPr>
          <p:nvPr>
            <p:ph type="title"/>
          </p:nvPr>
        </p:nvSpPr>
        <p:spPr bwMode="auto">
          <a:xfrm>
            <a:off x="457200" y="70485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  <a:endParaRPr lang="en-US" altLang="ru-RU"/>
          </a:p>
        </p:txBody>
      </p:sp>
      <p:sp>
        <p:nvSpPr>
          <p:cNvPr id="75781" name="Текст 29"/>
          <p:cNvSpPr>
            <a:spLocks noGrp="1"/>
          </p:cNvSpPr>
          <p:nvPr>
            <p:ph type="body" idx="1"/>
          </p:nvPr>
        </p:nvSpPr>
        <p:spPr bwMode="auto">
          <a:xfrm>
            <a:off x="457200" y="1935163"/>
            <a:ext cx="8229600" cy="438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  <a:endParaRPr lang="en-US" altLang="ru-RU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rgbClr val="04617B">
                    <a:shade val="90000"/>
                  </a:srgbClr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BA9A87C0-ABC2-4EFD-8CDA-3D2EBDC0190E}" type="datetime1">
              <a:rPr lang="ru-RU"/>
              <a:pPr>
                <a:defRPr/>
              </a:pPr>
              <a:t>04.02.2025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045C75"/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045C75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08841B7A-9AB9-462E-A5F6-6E4BDE2FA52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  <p:grpSp>
        <p:nvGrpSpPr>
          <p:cNvPr id="75785" name="Группа 1"/>
          <p:cNvGrpSpPr>
            <a:grpSpLocks/>
          </p:cNvGrpSpPr>
          <p:nvPr/>
        </p:nvGrpSpPr>
        <p:grpSpPr bwMode="auto">
          <a:xfrm>
            <a:off x="-19050" y="203200"/>
            <a:ext cx="9180513" cy="647700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n-US" sz="1400">
                <a:solidFill>
                  <a:prstClr val="black"/>
                </a:solidFill>
              </a:endParaRPr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n-US" sz="1400">
                <a:solidFill>
                  <a:prstClr val="black"/>
                </a:solidFill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5606" r:id="rId1"/>
    <p:sldLayoutId id="2147485607" r:id="rId2"/>
    <p:sldLayoutId id="2147485608" r:id="rId3"/>
    <p:sldLayoutId id="2147485609" r:id="rId4"/>
    <p:sldLayoutId id="2147485610" r:id="rId5"/>
    <p:sldLayoutId id="2147485611" r:id="rId6"/>
    <p:sldLayoutId id="2147485612" r:id="rId7"/>
    <p:sldLayoutId id="2147485613" r:id="rId8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5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9pPr>
    </p:titleStyle>
    <p:bodyStyle>
      <a:lvl1pPr marL="273050" indent="-2730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95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46063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itchFamily="18" charset="2"/>
        <a:buChar char="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06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 2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7450" indent="-2095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2088" indent="-209550" algn="l" rtl="0" eaLnBrk="0" fontAlgn="base" hangingPunct="0"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0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68288"/>
            <a:ext cx="8229600" cy="1398587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84995" name="Текст 12"/>
          <p:cNvSpPr>
            <a:spLocks noGrp="1"/>
          </p:cNvSpPr>
          <p:nvPr>
            <p:ph type="body" idx="1"/>
          </p:nvPr>
        </p:nvSpPr>
        <p:spPr bwMode="auto">
          <a:xfrm>
            <a:off x="457200" y="1882775"/>
            <a:ext cx="8229600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  <a:endParaRPr lang="en-US" altLang="ru-RU"/>
          </a:p>
        </p:txBody>
      </p:sp>
      <p:sp>
        <p:nvSpPr>
          <p:cNvPr id="10" name="Дата 3"/>
          <p:cNvSpPr>
            <a:spLocks noGrp="1"/>
          </p:cNvSpPr>
          <p:nvPr>
            <p:ph type="dt" sz="half" idx="2"/>
          </p:nvPr>
        </p:nvSpPr>
        <p:spPr>
          <a:xfrm>
            <a:off x="4791075" y="6481763"/>
            <a:ext cx="2133600" cy="301625"/>
          </a:xfrm>
          <a:prstGeom prst="rect">
            <a:avLst/>
          </a:prstGeom>
        </p:spPr>
        <p:txBody>
          <a:bodyPr vert="horz" anchor="b"/>
          <a:lstStyle>
            <a:lvl1pPr fontAlgn="base">
              <a:spcBef>
                <a:spcPct val="0"/>
              </a:spcBef>
              <a:spcAft>
                <a:spcPct val="0"/>
              </a:spcAft>
              <a:defRPr sz="1000">
                <a:solidFill>
                  <a:prstClr val="white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123FBA51-8B82-49F8-9B84-5354C3DB5818}" type="datetime1">
              <a:rPr lang="ru-RU"/>
              <a:pPr>
                <a:defRPr/>
              </a:pPr>
              <a:t>04.02.2025</a:t>
            </a:fld>
            <a:endParaRPr lang="ru-RU" dirty="0"/>
          </a:p>
        </p:txBody>
      </p:sp>
      <p:sp>
        <p:nvSpPr>
          <p:cNvPr id="12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57200" y="6481763"/>
            <a:ext cx="4259263" cy="301625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000">
                <a:solidFill>
                  <a:srgbClr val="FFFFFF"/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3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589838" y="6481763"/>
            <a:ext cx="501650" cy="301625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FFFFFF"/>
                </a:solidFill>
                <a:latin typeface="Arial" panose="020B0604020202020204" pitchFamily="34" charset="0"/>
                <a:cs typeface="+mn-cs"/>
              </a:defRPr>
            </a:lvl1pPr>
          </a:lstStyle>
          <a:p>
            <a:pPr>
              <a:defRPr/>
            </a:pPr>
            <a:fld id="{4D6533DC-8392-4229-8309-494EE604F9C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5614" r:id="rId1"/>
    <p:sldLayoutId id="2147485615" r:id="rId2"/>
    <p:sldLayoutId id="2147485616" r:id="rId3"/>
    <p:sldLayoutId id="2147485617" r:id="rId4"/>
    <p:sldLayoutId id="2147485618" r:id="rId5"/>
    <p:sldLayoutId id="2147485619" r:id="rId6"/>
    <p:sldLayoutId id="2147485620" r:id="rId7"/>
    <p:sldLayoutId id="2147485621" r:id="rId8"/>
  </p:sldLayoutIdLst>
  <p:hf hdr="0" ftr="0" dt="0"/>
  <p:txStyles>
    <p:titleStyle>
      <a:lvl1pPr marL="484188" indent="-484188" algn="l" rtl="0" eaLnBrk="0" fontAlgn="base" hangingPunct="0">
        <a:spcBef>
          <a:spcPct val="0"/>
        </a:spcBef>
        <a:spcAft>
          <a:spcPct val="0"/>
        </a:spcAft>
        <a:defRPr sz="4200" kern="1200">
          <a:ln w="6350">
            <a:solidFill>
              <a:schemeClr val="accent1">
                <a:shade val="43000"/>
              </a:schemeClr>
            </a:solidFill>
          </a:ln>
          <a:solidFill>
            <a:srgbClr val="E9D17F"/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  <a:lvl2pPr marL="484188" indent="-484188" algn="l" rtl="0" eaLnBrk="0" fontAlgn="base" hangingPunct="0">
        <a:spcBef>
          <a:spcPct val="0"/>
        </a:spcBef>
        <a:spcAft>
          <a:spcPct val="0"/>
        </a:spcAft>
        <a:defRPr sz="4200">
          <a:solidFill>
            <a:srgbClr val="E9D17F"/>
          </a:solidFill>
          <a:latin typeface="Century Gothic" pitchFamily="34" charset="0"/>
        </a:defRPr>
      </a:lvl2pPr>
      <a:lvl3pPr marL="484188" indent="-484188" algn="l" rtl="0" eaLnBrk="0" fontAlgn="base" hangingPunct="0">
        <a:spcBef>
          <a:spcPct val="0"/>
        </a:spcBef>
        <a:spcAft>
          <a:spcPct val="0"/>
        </a:spcAft>
        <a:defRPr sz="4200">
          <a:solidFill>
            <a:srgbClr val="E9D17F"/>
          </a:solidFill>
          <a:latin typeface="Century Gothic" pitchFamily="34" charset="0"/>
        </a:defRPr>
      </a:lvl3pPr>
      <a:lvl4pPr marL="484188" indent="-484188" algn="l" rtl="0" eaLnBrk="0" fontAlgn="base" hangingPunct="0">
        <a:spcBef>
          <a:spcPct val="0"/>
        </a:spcBef>
        <a:spcAft>
          <a:spcPct val="0"/>
        </a:spcAft>
        <a:defRPr sz="4200">
          <a:solidFill>
            <a:srgbClr val="E9D17F"/>
          </a:solidFill>
          <a:latin typeface="Century Gothic" pitchFamily="34" charset="0"/>
        </a:defRPr>
      </a:lvl4pPr>
      <a:lvl5pPr marL="484188" indent="-484188" algn="l" rtl="0" eaLnBrk="0" fontAlgn="base" hangingPunct="0">
        <a:spcBef>
          <a:spcPct val="0"/>
        </a:spcBef>
        <a:spcAft>
          <a:spcPct val="0"/>
        </a:spcAft>
        <a:defRPr sz="4200">
          <a:solidFill>
            <a:srgbClr val="E9D17F"/>
          </a:solidFill>
          <a:latin typeface="Century Gothic" pitchFamily="34" charset="0"/>
        </a:defRPr>
      </a:lvl5pPr>
      <a:lvl6pPr marL="941388" indent="-484188" algn="l" rtl="0" fontAlgn="base">
        <a:spcBef>
          <a:spcPct val="0"/>
        </a:spcBef>
        <a:spcAft>
          <a:spcPct val="0"/>
        </a:spcAft>
        <a:defRPr sz="4200">
          <a:solidFill>
            <a:srgbClr val="E9D17F"/>
          </a:solidFill>
          <a:latin typeface="Century Gothic" pitchFamily="34" charset="0"/>
        </a:defRPr>
      </a:lvl6pPr>
      <a:lvl7pPr marL="1398588" indent="-484188" algn="l" rtl="0" fontAlgn="base">
        <a:spcBef>
          <a:spcPct val="0"/>
        </a:spcBef>
        <a:spcAft>
          <a:spcPct val="0"/>
        </a:spcAft>
        <a:defRPr sz="4200">
          <a:solidFill>
            <a:srgbClr val="E9D17F"/>
          </a:solidFill>
          <a:latin typeface="Century Gothic" pitchFamily="34" charset="0"/>
        </a:defRPr>
      </a:lvl7pPr>
      <a:lvl8pPr marL="1855788" indent="-484188" algn="l" rtl="0" fontAlgn="base">
        <a:spcBef>
          <a:spcPct val="0"/>
        </a:spcBef>
        <a:spcAft>
          <a:spcPct val="0"/>
        </a:spcAft>
        <a:defRPr sz="4200">
          <a:solidFill>
            <a:srgbClr val="E9D17F"/>
          </a:solidFill>
          <a:latin typeface="Century Gothic" pitchFamily="34" charset="0"/>
        </a:defRPr>
      </a:lvl8pPr>
      <a:lvl9pPr marL="2312988" indent="-484188" algn="l" rtl="0" fontAlgn="base">
        <a:spcBef>
          <a:spcPct val="0"/>
        </a:spcBef>
        <a:spcAft>
          <a:spcPct val="0"/>
        </a:spcAft>
        <a:defRPr sz="4200">
          <a:solidFill>
            <a:srgbClr val="E9D17F"/>
          </a:solidFill>
          <a:latin typeface="Century Gothic" pitchFamily="34" charset="0"/>
        </a:defRPr>
      </a:lvl9pPr>
    </p:titleStyle>
    <p:bodyStyle>
      <a:lvl1pPr marL="447675" indent="-38258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0000"/>
        <a:buFont typeface="Wingdings 2" pitchFamily="18" charset="2"/>
        <a:buChar char=""/>
        <a:defRPr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325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95000"/>
        <a:buFont typeface="Verdana" pitchFamily="34" charset="0"/>
        <a:buChar char="›"/>
        <a:defRPr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49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 2" pitchFamily="18" charset="2"/>
        <a:buChar char="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095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09550" algn="l" rtl="0" eaLnBrk="0" fontAlgn="base" hangingPunct="0">
        <a:spcBef>
          <a:spcPct val="20000"/>
        </a:spcBef>
        <a:spcAft>
          <a:spcPct val="0"/>
        </a:spcAft>
        <a:buClr>
          <a:srgbClr val="DCCEA0"/>
        </a:buClr>
        <a:buFont typeface="Wingdings 2" pitchFamily="18" charset="2"/>
        <a:buChar char=""/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94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9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9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9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9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9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9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slideLayout" Target="../slideLayouts/slideLayout94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_____Microsoft_Office_Excel_97-20031.xls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9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94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9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9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94.xml"/><Relationship Id="rId1" Type="http://schemas.openxmlformats.org/officeDocument/2006/relationships/vmlDrawing" Target="../drawings/vmlDrawing2.vml"/><Relationship Id="rId5" Type="http://schemas.openxmlformats.org/officeDocument/2006/relationships/oleObject" Target="../embeddings/_____Microsoft_Office_Excel_97-20032.xls"/><Relationship Id="rId4" Type="http://schemas.openxmlformats.org/officeDocument/2006/relationships/image" Target="../media/image9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94.xml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94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2.xml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12" Type="http://schemas.microsoft.com/office/2007/relationships/diagramDrawing" Target="../diagrams/drawing2.xml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94.xml"/><Relationship Id="rId6" Type="http://schemas.openxmlformats.org/officeDocument/2006/relationships/diagramColors" Target="../diagrams/colors1.xml"/><Relationship Id="rId11" Type="http://schemas.openxmlformats.org/officeDocument/2006/relationships/diagramColors" Target="../diagrams/colors2.xml"/><Relationship Id="rId5" Type="http://schemas.openxmlformats.org/officeDocument/2006/relationships/diagramQuickStyle" Target="../diagrams/quickStyle1.xml"/><Relationship Id="rId10" Type="http://schemas.openxmlformats.org/officeDocument/2006/relationships/diagramQuickStyle" Target="../diagrams/quickStyle2.xml"/><Relationship Id="rId4" Type="http://schemas.openxmlformats.org/officeDocument/2006/relationships/diagramLayout" Target="../diagrams/layout1.xml"/><Relationship Id="rId9" Type="http://schemas.openxmlformats.org/officeDocument/2006/relationships/diagramLayout" Target="../diagrams/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9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9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94.xml"/><Relationship Id="rId4" Type="http://schemas.openxmlformats.org/officeDocument/2006/relationships/image" Target="../media/image2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94.xml"/><Relationship Id="rId4" Type="http://schemas.openxmlformats.org/officeDocument/2006/relationships/chart" Target="../charts/char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9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94.xml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46881" name="Rectangle 2"/>
          <p:cNvSpPr>
            <a:spLocks noGrp="1"/>
          </p:cNvSpPr>
          <p:nvPr>
            <p:ph type="title" idx="4294967295"/>
          </p:nvPr>
        </p:nvSpPr>
        <p:spPr bwMode="auto">
          <a:noFill/>
        </p:spPr>
        <p:txBody>
          <a:bodyPr wrap="square" numCol="1" compatLnSpc="1">
            <a:prstTxWarp prst="textNoShape">
              <a:avLst/>
            </a:prstTxWarp>
          </a:bodyPr>
          <a:lstStyle/>
          <a:p>
            <a:endParaRPr lang="ru-RU">
              <a:solidFill>
                <a:schemeClr val="tx1"/>
              </a:solidFill>
              <a:effectLst/>
            </a:endParaRPr>
          </a:p>
        </p:txBody>
      </p:sp>
      <p:sp>
        <p:nvSpPr>
          <p:cNvPr id="4346882" name="Rectangle 3"/>
          <p:cNvSpPr>
            <a:spLocks noGrp="1"/>
          </p:cNvSpPr>
          <p:nvPr>
            <p:ph type="body" idx="4294967295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346883" name="AutoShape 4" descr="1675595615_top-fon-com-p-fon-dlya-prezentatsii-powerpoint-neitralni-170"/>
          <p:cNvSpPr>
            <a:spLocks noChangeAspect="1" noChangeArrowheads="1"/>
          </p:cNvSpPr>
          <p:nvPr/>
        </p:nvSpPr>
        <p:spPr bwMode="auto">
          <a:xfrm>
            <a:off x="155575" y="460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346884" name="AutoShape 5" descr="1675595615_top-fon-com-p-fon-dlya-prezentatsii-powerpoint-neitralni-170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346886" name="Text Box 12"/>
          <p:cNvSpPr txBox="1">
            <a:spLocks noChangeArrowheads="1"/>
          </p:cNvSpPr>
          <p:nvPr/>
        </p:nvSpPr>
        <p:spPr bwMode="auto">
          <a:xfrm>
            <a:off x="8805863" y="6667500"/>
            <a:ext cx="0" cy="141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lnSpc>
                <a:spcPts val="1113"/>
              </a:lnSpc>
            </a:pPr>
            <a:endParaRPr lang="ru-RU" altLang="ru-RU" sz="1200">
              <a:solidFill>
                <a:srgbClr val="000066"/>
              </a:solidFill>
              <a:latin typeface="Times New Roman" pitchFamily="18" charset="0"/>
            </a:endParaRPr>
          </a:p>
        </p:txBody>
      </p:sp>
      <p:pic>
        <p:nvPicPr>
          <p:cNvPr id="4335618" name="Picture 2" descr="Picture backgrou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</p:spPr>
      </p:pic>
      <p:sp>
        <p:nvSpPr>
          <p:cNvPr id="9" name="Rectangle 25"/>
          <p:cNvSpPr>
            <a:spLocks noChangeArrowheads="1"/>
          </p:cNvSpPr>
          <p:nvPr/>
        </p:nvSpPr>
        <p:spPr bwMode="auto">
          <a:xfrm>
            <a:off x="179512" y="5230101"/>
            <a:ext cx="8748588" cy="1477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/>
            <a:r>
              <a:rPr lang="ru-RU" altLang="ru-RU" sz="3600" b="1" i="1" dirty="0">
                <a:solidFill>
                  <a:srgbClr val="FFFA04"/>
                </a:solidFill>
              </a:rPr>
              <a:t>БЮДЖЕТ</a:t>
            </a:r>
            <a:r>
              <a:rPr lang="ru-RU" altLang="ru-RU" sz="3600" dirty="0">
                <a:solidFill>
                  <a:srgbClr val="FFFA04"/>
                </a:solidFill>
              </a:rPr>
              <a:t>   </a:t>
            </a:r>
            <a:r>
              <a:rPr lang="ru-RU" altLang="ru-RU" sz="3600" b="1" i="1" dirty="0">
                <a:solidFill>
                  <a:srgbClr val="FFFA04"/>
                </a:solidFill>
              </a:rPr>
              <a:t>ДЛЯ ГРАЖДАН</a:t>
            </a:r>
          </a:p>
          <a:p>
            <a:pPr algn="ctr"/>
            <a:r>
              <a:rPr lang="en-US" altLang="ru-RU" b="1" i="1" dirty="0"/>
              <a:t>(</a:t>
            </a:r>
            <a:r>
              <a:rPr lang="ru-RU" altLang="ru-RU" b="1" i="1" dirty="0"/>
              <a:t>на основании  </a:t>
            </a:r>
            <a:r>
              <a:rPr lang="ru-RU" altLang="ru-RU" b="1" i="1" dirty="0" smtClean="0"/>
              <a:t>решения </a:t>
            </a:r>
            <a:r>
              <a:rPr lang="ru-RU" altLang="ru-RU" b="1" i="1" dirty="0"/>
              <a:t>земского собрания </a:t>
            </a:r>
            <a:r>
              <a:rPr lang="ru-RU" altLang="ru-RU" b="1" i="1" dirty="0" smtClean="0"/>
              <a:t>от 26.12.2024г. №1 «О </a:t>
            </a:r>
            <a:r>
              <a:rPr lang="ru-RU" altLang="ru-RU" b="1" i="1" dirty="0"/>
              <a:t>бюджете  Трефиловского сельского поселения на 2025 год и на плановый период 2026 и 20</a:t>
            </a:r>
            <a:r>
              <a:rPr lang="en-US" altLang="ru-RU" b="1" i="1" dirty="0"/>
              <a:t>2</a:t>
            </a:r>
            <a:r>
              <a:rPr lang="ru-RU" altLang="ru-RU" b="1" i="1" dirty="0"/>
              <a:t>7годов»</a:t>
            </a:r>
            <a:r>
              <a:rPr lang="en-US" altLang="ru-RU" b="1" i="1" dirty="0"/>
              <a:t>)</a:t>
            </a:r>
            <a:endParaRPr lang="ru-RU" altLang="ru-RU" b="1" i="1" dirty="0"/>
          </a:p>
        </p:txBody>
      </p:sp>
      <p:pic>
        <p:nvPicPr>
          <p:cNvPr id="10" name="Рисунок 9" descr="C:\Documents and Settings\Admin\Рабочий стол\ДОКУМЕНТЫ\ФОТО 2016\DSCN2248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91680" y="836712"/>
            <a:ext cx="2736304" cy="39604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Picture 4" descr="rakitnoe_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7504" y="260648"/>
            <a:ext cx="1490662" cy="18399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26" name="Picture 2" descr="C:\Users\Zam-Tref\Desktop\ДОКУМЕНТЫ\фото 2024\Семейный парк 2024 год\Открытие семейного парка\IMG_20240920_161837_213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72000" y="1844824"/>
            <a:ext cx="3024336" cy="34960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Picture 1" descr="Изображение 027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876256" y="188640"/>
            <a:ext cx="2143075" cy="23462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46881" name="Rectangle 2"/>
          <p:cNvSpPr>
            <a:spLocks noGrp="1"/>
          </p:cNvSpPr>
          <p:nvPr>
            <p:ph type="title" idx="4294967295"/>
          </p:nvPr>
        </p:nvSpPr>
        <p:spPr bwMode="auto">
          <a:noFill/>
        </p:spPr>
        <p:txBody>
          <a:bodyPr wrap="square" numCol="1" compatLnSpc="1">
            <a:prstTxWarp prst="textNoShape">
              <a:avLst/>
            </a:prstTxWarp>
          </a:bodyPr>
          <a:lstStyle/>
          <a:p>
            <a:endParaRPr lang="ru-RU">
              <a:solidFill>
                <a:schemeClr val="tx1"/>
              </a:solidFill>
              <a:effectLst/>
            </a:endParaRPr>
          </a:p>
        </p:txBody>
      </p:sp>
      <p:sp>
        <p:nvSpPr>
          <p:cNvPr id="4346882" name="Rectangle 3"/>
          <p:cNvSpPr>
            <a:spLocks noGrp="1"/>
          </p:cNvSpPr>
          <p:nvPr>
            <p:ph type="body" idx="4294967295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346883" name="AutoShape 4" descr="1675595615_top-fon-com-p-fon-dlya-prezentatsii-powerpoint-neitralni-170"/>
          <p:cNvSpPr>
            <a:spLocks noChangeAspect="1" noChangeArrowheads="1"/>
          </p:cNvSpPr>
          <p:nvPr/>
        </p:nvSpPr>
        <p:spPr bwMode="auto">
          <a:xfrm>
            <a:off x="155575" y="460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346884" name="AutoShape 5" descr="1675595615_top-fon-com-p-fon-dlya-prezentatsii-powerpoint-neitralni-170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346886" name="Text Box 12"/>
          <p:cNvSpPr txBox="1">
            <a:spLocks noChangeArrowheads="1"/>
          </p:cNvSpPr>
          <p:nvPr/>
        </p:nvSpPr>
        <p:spPr bwMode="auto">
          <a:xfrm>
            <a:off x="8805863" y="6667500"/>
            <a:ext cx="0" cy="141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lnSpc>
                <a:spcPts val="1113"/>
              </a:lnSpc>
            </a:pPr>
            <a:endParaRPr lang="ru-RU" altLang="ru-RU" sz="1200">
              <a:solidFill>
                <a:srgbClr val="000066"/>
              </a:solidFill>
              <a:latin typeface="Times New Roman" pitchFamily="18" charset="0"/>
            </a:endParaRPr>
          </a:p>
        </p:txBody>
      </p:sp>
      <p:pic>
        <p:nvPicPr>
          <p:cNvPr id="4335618" name="Picture 2" descr="Picture backgrou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</p:spPr>
      </p:pic>
      <p:sp>
        <p:nvSpPr>
          <p:cNvPr id="4354050" name="AutoShape 2" descr="data:image/png;base64,iVBORw0KGgoAAAANSUhEUgAAAo4AAADwCAYAAACOueV4AAAAAXNSR0IArs4c6QAAIABJREFUeF7snQmUHFX1/7+3ejIJyQQQZId0dYJssoOAogICiggCLihuPxQUFUSSrg6I+ndE2dLVE2QTEVH8iSj6EwQUEZXFFRQEEWRLujogsggCGbJMpuv++9X0xE5Pd9d91ZNJd3LfOTmHw9y3fV71q1vv3YWgRQkoASWgBJSAElACSkAJCAiQQEZFlIASUAJKQAkoASWgBJQAVHHUh0AJKAEloASUgBJQAkpAREAVRxEmFVICSkAJKAEloASUgBJQxVGfASWgBJSAElACSkAJKAERAVUcRZhUSAkoASWgBJSAElACSkAVR30GlIASUAJKQAkoASWgBEQEVHEUYVIhJaAElIASUAJKQAkoAVUc9RlQAkpACSgBJaAElIASEBFQxVGESYWUgBJQAkpACSgBJaAEVHHUZ0AJKAEloASUgBJQAkpAREAVRxEmFVICSkAJKAEloASUgBJQxVGfASWgBJSAElACSkAJKAERAVUcRZhUSAkoASWgBJSAElACSkAVR30GlIASUAJKQAkoASWgBEQEVHEUYVIhJaAElIASUAJKQAkoAVUc9RlQAkpACSgBJaAElIASEBFQxVGESYWUgBJQAkpACSgBJaAEVHHUZ0AJKAEloASUgBJQAkpAREAVRxEmFVICSkAJKAEloASUgBJQxVGfASWgBJSAElACSkAJKAERAVUcRZhUSAkoASWgBJSAElACSkAVR30GlIASUAJKQAkoASWgBEQEVHEUYVIhJaAElIASUAJKQAkoAVUc9RlQAkpACSgBJaAElIASEBFQxVGESYWUgBJQAkpACSgBJaAEVHHUZ0AJKAEloASUgBJQAkpAREAVRxEmFVICSkAJKAEloASUgBJQxVGfASWgBJSAElACSkAJKAERAVUcRZhUSAkoASWgBJSAElACSkAVR30GlIASUAJKQAkoASWgBEQEVHEUYeoOIdfnRwBs1+5omfCWUpZua7edTqivTDphFXQMSkAJKAElsLYQUMVxLVnJnS7hviVL8RIAp90p9fRi08dPpefabWdN11cma3oFtH8loASUgBJY2wio4riWrKib531B+NM4TOeZwKPNx6GdNd6EMlnjS6ADUAJKQAkogbWMQFcpjjPO5VelUtiZU5gFIE3ANiFjMwI2AfAqAH0ApgGYzEAPASkAywEsrf57HsCTAJ4gwmMhcE9qBe5deAaZk7quL1udwxv3TMJucLA7hdgNhN0B7AhgknRyBPy66NEhUvlOl1Mmnb5COj4loASUgBLoJgIdqzhuez5vPdyD/SnEPuxgZzB2BrDlaoDLAO5jxk2pFG5YOIf+shr6WGNNZny+hIFPiwdAuCDI0myxfBcKKpMuXDQdshJQAkpACXQEgY5SHGcN8LblEGeBsD8YM9YQoQeJcVlqMr77+Kn08hoaw7h16+b5dhAOkDbIjBNLOfqWVL4b5ZRJN66ajlkJKAEloAQ6gUBHKY6ZPJ/ChIs6AQyAF4hxHr+Ci4J+WtYhY7IeRtrn5wh4tbQiOdi3OIfulsp3o5wy6cZV0zErASWgBJRAJxDoLMWxwFcw44ROALNyDIRFTogTFuboVx01LsFgtr2QNxkewrMC0VERXsqY/kyOXrGo01WiyqSrlksHqwSUgBJQAh1GoKMUR9dnY1+4l4QRA38nxm/ZwV+cMh5zUghoEl7a+gUseXIjpJYOoq9nPWxKZWxPjL2Z8FYAr5O03UCGGbj41dORveckWpGwjQmvVrmSPbByTW0Tj3Fh4JFxPFprizJZa5dWJ6YElIASUAITQKBjFMcD+7kn6MNiAFNazHshGFc4ZVy98AxaZMsnPZ93pDJOq3hVm1NN43FtVYzHMQ3j3d3ihZ32+dMVj/NLLCZ5Q+DRURbyXSeqTLpuyXTASkAJKAEl0EEEOkZxnJXnncuEB5qwWciML5bS+CGOpXK7/Kp9fRfAHgnauh8pHBjMphcT1J3QKrbew8Q4u5ijL0zoICe4M2UywcC1OyWgBJSAElirCHSM4pgp8IeY8b9j6BLO75mELz1+Kpl4jONWtr2QJ69YjiuI8CHbRonw+xWEQ5+cQyY+ZMcW12dzTX2geICM44Ic/UAs34WCyqQLF02HrASUgBJQAh1DoHMUR599BrJ1ZIpBFrNAZGItjn/pZyfdh+8Q8OEEjV8VeHR8gnoTVsXN87OgKDi6qKQYuyzI0d9Fwl0qpEy6dOF02EpACSgBJdARBDpJcfwVAwfXUflS4NFZq5OUOXkcHsKdAPax7YeAjxQ9GntKatvQapBP4D28YuPpmNZNzj+22JSJLTGVVwJKQAkoASWwKoGOURwbxNZjAjJFj0qre9Fcn3cAcD+AXsu+/tMLbPeoR/+2rLfaxd0BPgAhbpd2ZLzUSx7tIpXvRjll0o2rpmNWAkpACSiBTiLQEYpjlF4whSdqwUx0zuR0nvNE8KwXh/H1IEfylH7WHSSrkMB7+JrAow8k6607aimT7lgnHaUSUAJKQAl0LoGOUBxnFviIkHFjLSYGPlTy6OqJQpe5gDfjYRQBrGfZZ5mAWRNxMmozrozPFzNwsrQOA58veXSOVL4b5ZRJN66ajlkJKAEloAQ6iUBHKI4Zn7/AwFdqwLw87GDzifZazvj8PQY+aLtABBSKHtmfVtp2ZCFv6z1MjHcWc7SK8m7RXVeIKpOuWCYdpBJQAkpACXQwgc5QHPP8Yya8u4bT5YFHJ000N3eAD0OImxP0+1JPLzYb75BBCcaxsorr8zMANpW2wYyZpRyZE9e1tiiTtXZpdWJKQAkoASUwQQQ6QnF0fX4cwH9T3RFeH2TpTxPE4L/KVj9PQR/+E5O9puGwHMKRC7N000SPuVF/W53DG0/qhY3DzotBFhuttrBHHQBFmXTAIugQlIASUAJKoOsJdITi2EkUba8za8b+ncCjj3bCXDI+v5mBOyzGcmvgkcnlvdYWZbLWLq1OTAkoASWgBCaQgCqOdbBtHShWVicsCrKUnsC1a9qVW+BPgXGpdCzrQqpBZSJ9GlROCSgBJaAElEBzAqo41rFJF/hkYlyc5KHhFLYszaZ/JanbrM6sPG9adnA4A28gxs4A0iBsCMYUACYN48sAngZQAuEfHOIuAo4G4SPicTh4ezCHfmHkZ57HM8JJeDsDexFjdxA2A2N9BvoIeKna1wIQfj5MuOnJOfRPcT/jJKhMGoPcLM/T1iMcCsIBYOzJwEwibATGZACLMbJ+/yHgwZBwL0L8seThT2uzicI4PXJtNWPMJHomRb/J/QjYA8CWADYE4AB4HsADAH7TC1yZNCbsrAJvEzKODhn7EGE3AJtV+zB7xNNg/JEd3FBajOvQT2FbE9LKmOHzTkQ4yAH2YGA7MFwg2ienEWEIjMWVTGiLCXiKgAdMnFxO4Y7SbPqH4hsfArMGeNsy42AGdibG9gxkCFgfwPRqTOZXAPybEEVLuY+B3y1l3PpMjsz/X+Olm/drVRzrFcc8v4UIv07yVBHhqGKWbkhSt75OusAHUYi5IJgrZPOCWS2FgeHJwBZDjCNBOBHA6wFInwvzArqqXMYXnjidnlotA6xpVJk0JjxzgHcphziVRiIC2IWTIiwC4/vUgwuKp5FxqBIX1+dFALYRV2ggyIw3lHL0x7g23AJ/DYxT4+Ri/044P8jSGaNyrs/mud0itl4jAcKFQZY+26xuZoD34RCfZ+BwAnoEfSwlwv8rzkFBqsybUGZlxukE7C/83T4Cxv8EObpLMB4c2M89QV/0cWr3XDVqPIVMMJsCSb/1Mm6ejwLhepu6nMJO46moVX9nHybAxLvdymYsNbIPMeH7U4Zx4SOnk/mYiy3pPB9DhJ/ECsYL3BZ49JZ4sbES6QLPIUbBpm64Ahst+hwZn4FxK9vM41mpFD4OxrGVd0/GumHCEmJcVwbmL/LoHuv641BhTe3X4zD0lU1IFYTx7LOj24pO3HqQLFsNY3aQowvameDMPB9SBs4lwt7ttCOty8AgjZxGJXt5mo4ISxj4SClL/yft10ZOmTSmNSvPOw8T5hNwiA3PJrKLwTg7eAV5yYmUO583RDlyJGun8NT1sP5DJ9NgXCOZAv+OOVKO2iuM44Ic/cA0Yk7pygyj/CYqxBgo5ihbX9mdx5vDwSUA3pWkYSJ8q5gl8xHXtGQKvBszvgngdQn6GALwvsCjWEXMnce7w8FfE/RRX+WlwCNzypqouD7/v8pO82WLysvdQfTd3k/DFnUairp5PpAJnx+n39lIH4znKieTZxY9uiJufOk8n0WEL8bJxf2dgYtKHiX6+HJ9vrJyq2Vjw/9U4FFS5XrMVNIF3oNCfBWEtws/kOJwoHJS+ePUMLILz6DEe0BsJzUCa3K/thmnRFYVxzpKbb4QvxZ4dJoEfL1MdGwN5EH45Hj9MJKMo406IQifDrL0jTbaWKWqMmlM0nCZQvhS5ep5tvAkS74khJ8OE46Li6GaLrAxnfi9vOGGksXAo5mSNlyfjQnI5hLZFjJPpRwcsGAOmSgOyOT5SCYkvyGoO700bVZPxsxLdqN2xsqEU0pZMsrn2Jeoz2dWNu5+AJOS9mE+GBnYd5FHD7VqI13gjxHjW0n7Ga1nrglLHr0paTuZsSHb4pq6v6IY7x4n1HLueTZXnxeDcHg77cTUvSyYgVNwLJWbybkFvh6Mo8ZhDCcFHl2epB3X57stP1JuCTw6LElftXWixBxlDIBx3Gp6L75oFGLJR1TSuXTCfp107M3qqeJYR6Z6NbMiIegfBh6937Zu5nzenlP42SohiZo0YmxlCPCHHfxq/Zfx3NB62HSFg9cRwfR7TDsvE9txN5BnZhxSytFv2m1LmTQmOLPA24UcKTvbt8u4Rf0bAo9iX1Tm2shJ4QAKcUBkV2nsb20K4adBlo6WVjGpSUMHO5QdbA/GYQQcEVP3DwCuZcLfyoT7n5xDL9TLz5zHrwmdyE7qYAIOArCxdDz1TmVpn7MEzBsn05LnJ5eRqb3O3PZCnjy8AleCo6vStgsBPyt6FMcQM+bzzFQZe1aU7D2N7SxG7DTFMWLNQAm4pOjRKUkHnfb5MQK2ldYn4OqiRx+SytfLVW3d83FX9EYBr9iSXsDANb29WDA0hFkOcC6Ad4r7bvABUlt3r2/wpOcWY1eHsHfV9tzcRhl7d6sPBybsX8qS+U3YFWZyC9Gt1DRpxfFIiuEW+H3g6ORe/JuUjq9OjolxajFHiXwbWvXZSft1QjYNq6ni2ACL6/PSJLEcGbip5NGRNgtUPYK/BYRNYusRzg22wRebfZ1GV2SEb63mL+S4YT6BFHYNZpP5kktUlEljbK7PbwNgrlklV37XMuOCcgr3OYQtnDLMS9uchot+80w4oZQlc3ImKtWUncZJS1wY+GrJI+sruEhhdXA7AVs368xcQ00bxAcf6idzLSsqaZ/fRYDc3ILQH2Qpuj7N5Pmr5jpT1JFQiBifKObIXEcjUhqHorSshwqri8RC4LVxp471DUV2Zg6iU1uLkvi0q+pEYOwsbWy9Pxd4dJ7F+CLRLft5am9fdMIqOQB4JOXgiNET7JV99bOT6cMNDLxD2L+5rdnfJnZxgqtjOMPYcOEZZBzkrEranLwSFlpVInw0yNJ3rOqMCl/LqfSiyATnMxb17wQwf8UQfrvBBli+bCl2DIFPAzhe3AbjY0GOvi2WjxHs5P263TmKXiLtdtJt9dM+P1e5onh1gnFbGR+7ed4XhFsqD/wGsX0J7SfTPv+IgPfEtreqgPGMvpoZt0yajAd6X8BLy6Zgc56EA5mjK1HRdeLKJo2Cm6UzLccQiSuTxtTcPL8fhO8BSMVwZSac2Ejpc/N8KQifEq7Lo4FH4lNNY4caEm4Vth2JEeHYYpZ+ZFNHojRW3v+XB4OVeVp6D7sF/lLF8MlcAYsKE75QytLZrs/G2cacMo13uT7w6Bhcyyl3EX5c8QwVn85KB1I5MfNKHlk5PSRy1mDsJ3XIqR97dU+wSgjBjCNKOTK3OOIy8zzegCfhZ0Jb2gXlMt7czCmwqlw/Jv1QMx+EgUfmOlZU0nn+s40dPANPljxK5MiWxKQjBPZO4nxSVdyNI5D5SJYU82H42cCjyxoJ24RhM46ijoP9i3PIXMu3VTp9v25rchYPdbv9dFV912fzVWbc+m3L7YFH5rortqTn8xZUhvHqindKIVwQZGl2bKNG8fL5EZjwEMLCjK9kXsFZzYzIZ5zLr3ImwVw9i+2F2IRAGMQ2QT8tEw4jElMmjWlVPWevE9kzjtiZfr1RS7YnReRgX+kmWvnNmOdzwGa9AexYMe14WFqnOv7bWnlyE3BO0aNEJ38JPrpOJ0KRGdfWzeFvTDhrMuOOsBdDw8txOBMuSvAxWgo8cht6lBN+C8I5Qy/jzr4+TF0BHFcJmeVXw5BIkRq5EeXUotgq2ADCpYz1k4ZBqXi+f6KyT1rZThPgFj0SOzkapTHsgXm2zDV8XFkcprD7otnU8hTO9dl4ru8T11j178uDGZjWytZxZTv97LjTYZzZpgrbNs44v6go7saxxLq4ef6cedYsKobDDvri7KTr23P7eQr14SZjNiLsazkcHD0aSq5ZHcvf9aNTB7GLzU1Ffb/dsF8L+TYV0xPHBmhcn40nXtzJzpiaUpuhnfq5d0kfbq+Gvolbwz9vPB3733MSxdpdbj3A6/WEkc2N+EondLDzojn0YKtBVO3AjIyNTc3xgUdXxU1u9O/KpDGpasYbcypt4nbGlSsDj05oKjRycmXMMGTraHHdlODqbFkwA32iFyUQ2dk55eg30+zUhMGY005UA9dno8SKT1kr3zrmWsuEBam1/ZoXzMCZ9fNKJwvztYwZJxDh6po1LRPhjGKWjJK4SkkSMgXA3YFH+8Y9WLV/d3021/k2HuOPBR6JP2brx5IgKcPLgUfxtzjVjowN4QuLcbNYYRFeaWYKfIVZPynbFGHGgiw9EScfxS8MYU4zxYUZfilHOXGFGkG3wFdb2tXar3c/O+k+/FRgt/zfkdVESGj5/hrgXcIQf5POnQnZUpZsP4Kj5rtlv5ayaCanimMdmaotkdVJWU0TPwo8Mi+SliWd5zwRvDg5c3SecrDnwjlkAgTHlpk+vy4EbI7ZxS/vdIEvJ8bHYwfxXwHbqxdlUge3ajd4n9Cb+ImeXuz8+KlkbMEalqrjlwkILfuwYJwZ5Eh0BWt7dQbCvUGW9pI8T3FKY3TFBHys6NH/StprJFP93ZvAwNYfjNX22JgBtIoqYOvgUW3X7EWjHw3mv48OPDIfEmNK9dTMOADJ1nekhQWBR2KnE1PBdh7E+L9ijmzNZ1bOzy3wnWDYeGT/MfDoDdJnwdKEQ+wtbLtnSu1NXZ+NycJ10vlV5aw+5Gvbdn2+H8Cu4v4I1wVZsvmwsLYRtg0t5Pr8FwCi/QbAsz29mPH4qWT2SnHppv1aPKkmgl2rOFY2rw9WvOyMzVcnlasCj1oa41aDf94ruXZkwsWlLIkNhNN5NqcTsXHBRoFV7ID+UrEDEsWBM7HMKp6z5ipHWp4IPJohEVYmDSiNfIHfIo0dR4QPF7PU8veQIG7haYFHX4tdwyRXZ4Aot3tkmO/gdjCaPUtLmfFeW3u2+jm1Ha9QYIOcIKRM7TBXMOHoUpZ+3mo9XJ9NgG0b73ar06EkjipRUPMsfSX2OWoi4PpsHO3EJ4hM+GYpS+Z6O7ZkCvxOZvw0VnBEgDnE3qW5dK9EPu3zjTYnaFLnlYzPX2DAimdSm8Oqfa35oDLZp0TFmD+VcmTiboqKO8CHIYR5rqX6yMKhQezyVD8tEXVgfhDCw5rR9iT76Sp9d9N+LYXWQk66UOPQ1fg24fp8PoC549tqe63FfgUxU7qAOwl4o6CnpQgxM5hLYk9V2+wakkDDo+OsnlaZkAySK9OomujqRZk0fBQyec4xRaFdJOXRYAZ2irv2rdi/GuP770saNDIO4ciFWbopTr5qyvBonFzt3yXXQQKl8cUwxBGL5lK78STNFdOHKykav2szhxrZ2A9GI+v6bK625V6eNR0Q4zOScCFpnx+gkVAt0iK2y47mMOLQZ+WoAsbRQY6kytkq4874nGbAKtsMAacWPbooDoBJBTlpEv4himgx0thPAo/eHdfu6N8t1+KfgUdNowTU9un6/MOqiYR0KOHQIKbbKFqjDbs+71AJFm+VJtHG6W3783n68hSMGZTYcYcZ7yrlyOrENePzexgQO+LZRkjppv1a+tC0kutmxdF8oSQy9h0PcI3aIEKuke3RqGwmz8cywfzoJUV0IlO3oZgTwQMljRsZ6cuoZhOxCgJLId5cnEu/bTUeZTKWzjbn85ZOCo9U4nX2SdZSGjrH9dk4cbxX0qZxaOgFNpPkTrYOY2OUUsahC3P0q2ZjceezixGbxmanZ/9yHLxNasYRN+c2PkTFpx9JTxxNaKGSR6J1sz1xtPl4NAwzPp/IiDLWyEsbqQaTePQy4S2lLMXejqQLfBFxFKZKVGziIFafX5MjWVbsHCCNorWTrOFIytocYeU7y1LhMvVsUj26PptMa03TdjaY412BR/tZzD0SnTnAe4ch/mxRbxkG8SqJg2e37dcWDJqKdrPi+GQb+ULHg92YNgh4b9EjEzajYXELfE81gG58/4TX28T1Mg26Pv/bJliqA7xpoUe/ix/MiITrszmtEoeMkOTuViZj6afz/L9EEAUvNgGIlzE2j/NYrdoJmpODXuF63xp4ZPKkx5YEXragHmzeLDd2nNLIwONgvLWUI/mLOWYWrs+JPkSZcbA04L21HejImF9MMbZfkKNnYxdiJP7dMokZzMq2LOxYTZ20zxdaxtdrK9VgkmvZXmCTuA8ec5LGgDmdleQQN1N/KPDotbFrUBWw8UQ2NroM7CaJp2mcCF/pwysW4zYXwFaB9mvn6Oa5HyNZqqRFnOqxeppsbiqke5LxDk90ep0ozizjDaUc/TFu4t22X8fNR/L3rlQcqyFixmSBkEx4dcq0siPJ+HwoA78U9v+3wKPdhLKR2NYDvFVPCKNMSwtPLmOD2swUcRUzPvsMjMnN26JeS4NsZTKWXPXL2JzsSn+b3w48+ljc2rk+XyMMajza1GHNnDDq+0pwkvZs4NFmjcYcpzRWnEPuox4c1kzpjOPQ7O+uzyZfrfi6LGrH8oVs+2FnumDg5JJHl0rmZX3KFRnt2V37VWydb69mCZIMyYy/rVSDlqfkZkzPVGL6xaamdPN8FQgfEU3CcLLwtK3mKjcfaZJA/YaROId0Js+7MsE4q4hLfYYjccWRwPY/ZoL4er6SvUyc6tH12QRaj927asa7MMhiWxCxzRyMbNU210QcERfJb68b92sxgBaC0pfTePTVFW0ksB9ZOa9hBxs3SmtmBFyffyEOaiowtK+Hmfb57YTIwFharK8v0iM5cs+WdhB3Fa5MxpKsnISYzDDvkzIGEKvgZQr8EWaIQyNVwkSJPUerz7ZV7FACfl306JD6OVZPIMz1tNtk/nf29OLIVp7jFtxWila9kW0zHXGKseuCHP1d0ud2Pr96CHhOIlsj89TG0+FKQnFF6zDiZHCzZR9WsTRdn5+3ycPdbqpB2xBJzZ6tWibmajGViuwmZWGpRr7iZHEhRxzFfiLNLW1SyE4p4w3SD/h0nj9QF54pfrmFYWsaNeT6bBRgY+coKtJUj9XfgznokDvdVAPuiwZSL2TWpQ9N84E3apOBfMmjln4U3bhfJ+JXV0kVxzogrs8mldasBHCDStzCTKN61WNyk51FFOqDytiheDqZl7G4uHk+HQRxiq0kITKquXjHxI9rNkhmnFjKkfmqHFOUyVgmVVuZksU11FIMYqNWdjjuAB+AMMpOJN2gnx92sNuTc8g8r7ElSexQkxos8GhObeMCpfEGDOJ9Epuj2EHXCcyYx/s7DsQmG9XqNwceHS7tqxrf7Q6pfFXOKm1egjiOQ+4gpjUL/l8/VpMrfDiF2DiDdfUSpxpM9GwJbAVdn02aSLHXLxj/CHIUb1N4Lacyi3AVAx8UrvPTBOxnE6jc9dmExzKZisTFcbBrEltgE6JqxRAGLfYjc0R+RpAj47jaslg6k0RtiZX3Jj27PocWNznmNP57pRx9uNlEunG/jlsX6d9Vcawhte2FvP7wEMzJgz0XwveDLDXcMNIFPpkY0gTqUbYI6QKOytkGaU0SIsP12RgxG2NmWWnxpatMxiJMkO+4pfKSKfCHmKPwTFKlcRkTDi5l6Q+yBQZm+LyXA5gYafJSF0B55nk8I+yJHGEafnhVXxpvLXpkldJQOiC3wCeB0TBlWdM2LG2tMnk+xWSPkY7JyDFjpo0dp+uzyQ38PxZ9iK8VTZvpAh9ODKs0fpWMJYlTDSaIS2uYNf1YXblXWmbXIqBQ9Khl3N1IqXbwzYrH+WFC/g8z43Cb9Y3WwDLED4AVUwfRlyQTSqbAuzHDxJEVF2mqR9dnc1IvthkFcE/g0d7igdQJVhNMWMVlREw8ym7cr5Pyq69nryCNV88d2E6ijbE6j1bXsjYBbBm4ouSRTaDtaASWoR+MR/U7izm60WYZMgX+IjPOktZpFc5FmYyl6Ba41CJe4dgKTRwbtr2QN1kxhHMIOFG6VgAWV14SR0sdPVa+hAt8PDjKoCIutbbAEqWx2vAfAo/2F3diIZggM0lL555GXdsGg07iCev6bOILSlLmRUOMO1Gpn0eCnNxtpRq0jUtrxhuXJjORMgS8u+SRyZ88plRzK5v92sRVnC587G4IV+D4RZ+j/wjlV4rZes3bOvXUjidJrGRnGOmFZ5CxF25abFOfRg0R+oMsmZPiRGWnS7hvyVKYcHLiEpcJrhv3a/HkYwRVcawB5Pps0gyJckLXc2XCnqUs/bX+/1dPMc0GIcvmQHh/kCVpyJ6ou+rXlDH8FdvsiGIs1k3G1jmmWTgeZTI2RFGSF1q9faNxkEoxjieGSS0mDpgM4DFivKeYI3FartFHI5MU9PalAAAgAElEQVTnAhNWuXaO2XPKww6mmzy21YDk5qRxpmhDc/D2uLy0onbqhGwdPkxmiWbOPc36t8xbbK3UVeOsmj1AerpsPh7nFnOUlzKzjapgnqt2Ug0m8ODmpYzprSIM2Jr0GDblENs+MZcW1HIySQvCMIp8YJTGV4kYMp4D4bOBR8ZRzbpUYx6+ZHkjdm3gkY3N9MpxJbgWF6V6TJLXPgzxxnbitSYxs2gVBqtb92vrh65JBVUcV1UczYtzF2u4hEVBlhrGm7M1WLeJgbXy5W1/pfB84NGrbedpe2rSU8Y2j59OYzy9lclYJknCjqQYu4SELSpXKruFjLcR8BbxB8rI4hvvxG9OLsOTGufXPzOuzyZSwKEWz9IjgUc7WCuNIx38OfBoH4u+RKK23s4M/KrkkXzOCTLr2Cp1s/K8c5kgSk26EoqlIp7gVqO9VIOWHtyVa/pi4FHLjxDXZxOI/J2iB2NEaHG5jB0cBzuAsEPlFMpk2nobgC0s2ngejMLkEBcn/Z2ZvtwC7wdGbHiY2nElMUkare/6fEPlivhIi3mKUj26BTbOQ8dYtLt04+nYQOok1qjdRIoe47tBjhqafnTrfm3BvKWoKo5VPEmyX4ySbWUDY2kHsWLj6Zhm+wNJkPXiN4FHB9s+RJahMZYFWUxtFDpBmYwNJ+H6bF4I1oFtbdewRt7k/50b5OiuNtow0QL+JcylPaqp/nhSGbOHU5FNo7UTmiQ2qM180vN5CyrjKZs6Epu32vZmFni7kGHl7AZbpS6Bt225jK2eOJ1Ec09yq9GO0hIpSj6bkGuy07wR4DcEHh3Vai3dPD9rkSnG5rFoJPsHYnxnvam45qGTySoUTEPlJ88fZ8Ll7Q5qNda/PPDopLj2XZ+N492WcXI1f2/bTMUy9Nto12Oc+GqU6q7cry2Yq+IogWVrv1fbZiu7Gtfn3wA4SDIGsfdeXWPWeTgZA8Uc2cRjjHp0fTZX8bu3OxdlsirBJNeMojUYK2ROGH/hMAZaZW2Rtp0kxIzJI0wcnYxaK43Vcd0fZLFHklhuDV/GdvFVoyaI8D/FLInTE2YK/F5mmKw94mKj1FV/m7YpWK1uHRKe2CQK1mzmkyCvuvFoPKfo0eebQY5SDPbCJEmYiHIPEy6Fg5tLs8l8XLVdbFPKtt2hZQOSVI/G/np4CPHB7Fd5weLCIEs22WXGjDyhA9xngxxdWN9Yt+7XlsvZUlxPHKt4bOOFjVI1WSxKHr2mGWXLExmrXKijfboFvsVk0pA+GLYvvqjdaznlLoJNsvumc1Emq65Uej7vSGU8JF0/W7lqppVrQsZV9bZatm3Vyqfz/BYi/NqyDRMSQ2bv26Rhm1y4cWNLEMIGCLFHMJfE3qZpn79CwBfixlLzdyulztSr5JC+2cKj11SxylGd4FbDBB/LBLPJKs/0KINKlp13ECE2T/oqTGPiFSZIO2exZE1FzfNuPNEvkQbUb/EukR9CjMfIbdtgHBTkyNwkNC2Jcp0TPh1k6eu2w6mVT5JStJkDabfu1+3wq6+riqOJATKP38pOFOvOurSKLm8drZ6SfVlZKmLGKH43W0cI22T3lVR4XsmjQj1QZTKWSZITqZgH1RjQ302MWymFXySJ4Sb5IViHZ5I0KpN5KBis2CL3k3kpt1Vcn68E8FGLRqzDmySwFbNS6iLF0Wdz5Sy2u7PJVmLat73VqDgZtpVq0CZl3+jaGZvfVgHZE/7OVsAEbic8DUbAwAICNmDGnkTYy9JR5TZinGa7947Ob4Kv2S1+EiOiolSPBX4fGCbJgbgQ0HYoriQpRYcdbN0onm3C56jVfCdkvxYDFwiq4mgUR59vYuAdAl71IiZY8jbGQ7RR3arnndhTNUlqqARH/8s3no7ptnaU6QK/mxhN83CPmX+T+G3KZKxNYZJczwBMTLKngcg+z4TxMTZ0D3MP7i+dhofH6yq31W8iU+ArmHFCgt/Nf6swfgGKnA2s9qLKKeqHKif9V7fV94jCZdI7GocHUTGZPkoeWTnQWYftsPyATGIyQMDHix6ZGJ+iYnurMQ6pBm0zKMXahye5rmz1kW3yv6fKmMPAJ6XJHczvlgmfLmXJfLCIy6w8b1omPCOuMPGColSPlvF7o1kkSYhRP33bw5WKt/w/A4+2boSxW/fr8XwkrDbr8ey4U9pq5/qCGV8p5ahpBoJMgd/JDOPFJy2nBx7NkwobuZl5PiQk2ARG/mvg0Z42fRhZt8DzwThNWK+pF5wyIXOCsUpJF/giYpwiZDsqZpUqzrJtkbhtiJn6RqN0dFl8xi3gektPV9PUY8EM7IhjySqN2CpjYCZ3AINgTBVNOHqLNQ/03/AlM583RBlW8fpslboZBT7YYfxKPAcjaBmY2/bF23aqwTw/BMKO0jlJFPpEYWBWYKO4eIvVd4jxQLY58W14I9NsvknWOC7layu2aZ9/S8AbLfiLIg0kyRjTKpWvZHzVWLEliWyNzA8Dj97fqE637teW828pPmGKo5vny0BY6XHVzkM9ngAShBMZ6d7E5OrBdsFsaprj1touKIEtRwIbrW8HHtkklo+ma2kDemPgUcOQF8pk7NOb9vm7BDRNbdXoeXeGseHCM8hccayZYpSuQhRQd1qSATDw1ZJHX4yerQRhRqq/wY8FObIKPl471kSBiAGrj7skqQbjgljX806wB8TGO6ztI9GJJuMTxRx9M8mz4fbzFPTBeCGLUrRW+/hB4NFxLZWhAn+eGF+1GFMYZNEjOb1P5zlDhD8D2FjYPpuQNEGORAcLScxCmsXRjR3fyG/bvNfWj5UdFRCkejSiCZxQxWvQbKyuzyakjsmqJC7M+GApR99vVKEr92vxzGWCE6c4+nxbxSD7wJXPGeMzxRxJ0/DJZmMp1WammNiN0S3wp8C4VDqsJE4r1mnGGA09xVpuuCOb4kLpPFr96JTJWIpuga8Ho2UYkfpawQz0tHXaJl3MJnIJlS7TmnlhzglytErqSitP+/+OqbjxdGxva3YxWt31+WgA11mhsAyTkyDVYDg0iOlP9dMS6bis9wBgQeDRttL20wU+iBjGMUNcbJXf2oaTKNsMfL7k0Tkt9zF7xVEU0Hq0z0yej6wkgjAnj6LCwJPLGDu0Cli+su0EZiFJPy6rSrB4v49+1IQTJNfv1tmHCEuCLCX6OB1ll87z/xJFwdpFhYFhSmGTZodC3bhfiyZuITSRiuMqxttr+sSx6qTxoLH7tuA1KvrXYBB7xxnnZwrsMUOcmcH2isoMxjbNGBwcGMyhO2zmbGmXsnTqeti0WdwyZTKWfMbnXzFgFVfTHcSk2/tp2GYdx1M2kdIFmGvlEwKPrqofSwKTi5EmCJ8MsvSNJHNLEsTXNkxO2udv2qR+jIvS0GieVmGyRphdF2TpXVJmbp5PBeFrUnmjRwwNos9G+a1tO4GHuAmRdFQxSy2VtgQnsy8EHklPEKMpuD6bPO+vl7KShLCptvsnAPtK2zV2z4FHroX8StEkv23ph0LG588wMCbETYtxvhh4ZBPLc5WmqqFzTPgfcRvEaBm4vhv36yTPQas6E6I4VlPMrXKttqYVRzfPl4LwqQRAhzjE60tzyeSFbVlsX0zWTOxD5CDJV6jlZtjyykiZjH1kEmSzSLSOcc+rzd8TXDmZ5o8JPDL2jA1LQpvJJ3p68ZrHTyXjLGRVKpECrBwwGPh3yaNNbDpJMCerkFwJY8qdFXj0Jek8XJ+NYv4JqTyAoPJxkLGQXyma5HTTVA5TmLVoNrU8JUuQ+3ppxeZcbv86YnZhe8v0+2KWWtsSMlO6gJcJ6LNgGhsMvcXv0Njt2+SFFps+WDtZtumdnyRiSkg4ZFGWmoYZ68b92uK5EYlOiOI40+fXhYDxXlxZrJUk0XRkQm6e3w9ConyhAE6rfAGJvr7dPJ8GwnzZqKL8b7HXLbVtzfB5Jwcwp6bSYr2h2wb+dRy8buEc+kvTTUmZjEGT4KqxYf5c6UMwHnKWWYTMs/1kyaNtWvWd5KTDtCc9tanv2/XZ/HZ2suBhl3EpQarBymT6gyyJX9pJUg0y4T2lLP2fdN62jhIVx5tfVDISvV3a/qhc9RbIRKGQ5S6vVqyE/hosZbF+nC1ikuwhwWDFztIi7JN1jD/BVWyiq+MYx82Y36F5NsQn0gAWBh6JAvrP8HkvB2j6fqgfl7k2Lnk0yfZZGpV3fTbv+YZOLk3afCDIYrdWz1I37tdJ+TWrNyGKY6bAH2LG/3aC4pgu8B5g3Gn59TY69KZOH40AWxvlMr4R5MiEdhCVBArw9YFHNjlCYZmf+rbAI5MVpGlRJmPRuD4PVOLezRYt+n+FDms3oLBlf6uIuz7/A8AO4jYkysSIUf7fLZU5M4R/DTuY1SwsVqMxmhR6r/ThFQJ6xHMQOgCMtpck1SAD7y559BPpmNIJUg06hO0XZulRcR8+P0eAOLc9AZcWPTpZ2n7NS944MDTMDRzT1t2BR7HXuEkUsJ4ytnn89LG55ZuNZ+Z5vEHYEzmWiEvcLZCt7aTp2PbjoHawrs+PW2Z2Ep9uVh2fXgYgVgaHBjEtidlDNVTdIgBTxIvBiM121I37tXj+QsGJURzz/FUmrJIKak2cOFYN+n8PYDMhn1qx+51hHGDjyZog9MwtgUeHScfmFvgcMD4nlbc9zdh6gDfqCWF+eCLjZArxtuJc+mWr8SiTBoqj5Sls1ALjjCBHJs3chJckXq/M8Es5ysUN1trrvtpgs4DzzfrL5HlXJtwfN55V/k74aJAlsXdmkkDBKQevWTCHzItbVBJkxFgaDFauPIWnaI3MjAQD+1zg0XkCuZUitrbPtW0T4VvFLJ0o6c/12aQclNstWtqE7/UNnvT8YgxJxjIqM7mM9R85nUyEgoYl7fOZBJxt06YTYruFc+kxmzpGdqdLuG/JUhjFTqwb2MYfto2d6jjYNUkSg3SezyJCFLlBWP5U+RiPtU+1vUmM+l6D+7Vw7lZi4ofDqtU64bTPPyLgPav82CfYq7qa+cQoNS2vy5rMcwH1YP/iaWQVgNX2mhfA80EWm8RduYyO0TpwueBrqnb+NtkiCPhZ0aMj4p4TZTKWUGaA9+EQd8Wxq/t77OmuZXticXNqX0nHFWvjW9fg8Y2cYuo7rdrsmdMwOxs5xnNLgYzEQ9X0meSkjkPsJbFtHp1TglSDrwSDlRAoQqXO9GPrSMKMv5RyJA54nuD3aswSTi55JI4m4Rb4eDC+lTgVJWN2vZd+s4fZ9dl40RtvelFhQraUJXMjICoJ8mG/EmQxPeZq1ISFaRlqqG5w1s/Rymc2z68ngnHwkZeYVI/1Dbk+W9lQJkkxWj1tNB9g0pBCK1KMPVtlHlr53u2y/Vq+kHLJCVEcXZ+N3coq2RYm8sRxxjze33GiQNzyL80qQ2ObBcabSzkqyrFWJUecV0zw3+nSuqGDnRfNIZHdouuzOQ2UK8IWuWOr12xm3SYLxr4sTOG1ccbpUTvKZAzO6JRiEC9aBaIGyuUQ249n7mnBOkcimQJ/hBljPKNb1Q+BvRd5dI+kD1sHg5VtMs4McnSusA+703qg3NOLaTZOOAlSDYquXGvnZ5tqEMCVgUfibD9JvN2Z8IVSlkQnZJXxG6cbk4c4cf5yh3HowhyJAqAnONG+OfDocMkzZWQS5GKOPeVq9P6MGU9sm83quz4bUymrvNBxqR7r+8qcz9tzCg9LmYLx9SBHnxbLj3i3mzmIzb4qZ4JfCjw6S9JHt+3XkjnZyqx+xdEYiPfhlTF2BoSfLg3xQekJge3EInlmygwgGzLOtbJl+m9n9w87eEejfJXS8di67jOQL3k0N6591z4jhTyswbWcSi/C7dLMAUT4f8UsfSVuzKN/VyZjSdmmdBt5vPG9Uo6sAofX97z1AK+XCjGbCAcE2+BwSWxIm5Poan9WsQmrV+HmQ21z6TNVlXuhpxeZx08lc9XWsqR9vpGA2BPymkYeCjx6bVy7qyh1BTapIGdI6zBwRcmjj0vlkwTmhsXpnBlHoowlgtsH8/J9YTHmm9PJuvk+UH/IEMeDerC59DaoehX7BIAN49qt/n0IIdLBXDLpPWOLdegixpeDHPU3a7h69W2CoffGdj4qYGkrv8oza69wxaZ6bDTutM+3EnCIcE5PBINwpSfxbp4PBEVxR6X6zS3BIA6Xtm/G3E37tZCxlZgUrFWjtcIxBsmPcojjbK5/pAOJPI5N8G3CAdI6dXK3TC7jva1sTyTtJrDdeREhdozbqKyD5DLuCHK0MgB7q7Hb2E0x8KvSDBwmUThG+1QmY+knuTo1rTDjxFKOzDWfVdn2Qp5cHsKHGTDXRqOn1qIwLa7PvwCi/NLSYhVwOtqYfTYfT/Y2nEKv5IqTllFMbeLcxWYmWeUFbP9hZ+ygrILzJ1HqmHFwKUfiYN7uPN4dDv4qXeiqXBmM/Sue1Q3NL9Ij16EmxE99zu+riPEgE8RpV5OESMr4fDYDZ4rnRDg3yJJI3tIDvcyM17S6zZoxwK91wshhTFxsTQVWeW4t41BKUj02GnhmHr+JHdxpManjghyZ8Fktyzbn85apVJTBZ8s42erfHwtXYN+4tJL1bXXTfi3kYCW22hVHd4APQ4ibW4xqiIGv8Qqca7t4jdqsKqrmpWOuY8SeW6NtRVHjga8EM3C2jTLUbH5VB5MnKy/B9cQrQ/glFuOooJ+WNapjwlZMoegU9TPiNoGvBR7F5pq2DNBaHHaw95Nz6AWLcUCZjKVVPVkw1ze2oUiGHeDLxUGcI/lijk6pGB8H4dQGJ3plEN4YZMkEG25aXJ//abExm+/+nwZZEtuVmY63P5+nL0/B5JcVB+6tDvilcAUyrfaSatsmrqx8/7O4BjfjsP6wM5UYB1U+7m6X/pYSBLRGTy82ffxUek7aR9VWzARQti0vEfBFh3D9hn14+j//wRblHuxNI8+e+eioZ39nTy/eOrwcnwNBHGMSgLWtb9Xhx9jRSp0khxwHe8c5aAjedfUMY9O/JoicgTDEGxfNJeMEaldGohqY34XYtKryU70m8OgDdh2NSDfyfWjRzsKeXuzR6jahegJvTBZ2E44nSBHevCBL5gTaqnTTfm01MaGwfOMUNlgvZuGBZGy85oXDuMxWgYyuPQbxdoT4SEg4KuG1tBn6ow7woYUemS+WcSsJAuiavs0YvugM409DvRjqIWxGIV4XMo6kEeNumx+3ae/2FOEjTX8kxvbwCXxF6qVtvvRTDt4St5k2g6hMxpJJ5/kYIohDsdS18AgYV4WEXzoh/ukuwb8fBXqnTMGry5MwywmxNxMONhlqWvw+rpm6Hj7RLOuP6a+q9D9v8+Ow9bocbTuBV+RI1ZgToiS5sZnwjlKWfi6dd4JUgxh2sLHNR1iCeHJPBx5tIZ3DqJzrsznxsrqmt+mDCL9fbwoOM8+drRkEAxeVPDIfQVYlwW+t5IQ4tJmncnoe70kObgWwkXAg/+oFdn3UI+Pl3bRkGkQkiWmfJ5exQZKbsiRpRG1jD9eOvfpRYkwTRAo8AzeVHRzbKOxWNZ7pj803p5D/Y0jhrcFsCoTyY8QSPEO1bUzIfp10bnH1Vr/iaG8zYTJA3AKGyW19X8rBgsEQLzzzCpZuvT4mT+lB39AwNnVCvIaBnYjxJia8MWFcxlE+i5lwfpkwYBMLLg7uyhfgfN6CyjA/EGvnHGkfQjlzgnkdAT+hYdw9ZRmefnl9bNLDOBQMEypFFAzZOAwRcGjgkdzAuW6AaWXScMlcn6+spAv7qHA9x0vspart27fjGnQH+ACEEJ+KRe1Zel2OjqHqoWpOHUXhoGrGzpWr9D8y8BNO4bp6p62Mzycy8M24udb+3Taen22qwUpmlqcCj7ayGZN1qkHg1sCjt9r0YWStr3btOvjN1PVw1OjHSoKMXicFHl1u1+WIdNrneYRo35MW8zu5ICRcGzoo8jJMnTQZr4k8njnKQia64TIBy4lxSLOr/NrBJMiLLA7GXT/ptM/vIkAcGN7Ul6R6bAW3arZgTCeksRb/xsCXJwN3Dg5iyeT1sbM5MGLA2AaL7ECNeRWvwLG2B1SN5tHp+7X0wbaVmwjF0TwUB9kObILkV4BxRQroX5CjJNcx4mFmfH4PAz8SV+hcwQcJeEfRI/NCb6sok7H4TGDqJdNxIxjWL/hEi0G4LgV8Vnpdk+QkLWkcNjMft8DzwYg1sWg1dwKuLnr0oVEZt8BfA0dX9dKSJGexse/bR9qBbbaVhKkGTa7whxm414RTIsK9qV7cF+dMVL0CNOn8bG85Wk6fCRdnFmN2bc51N89XgfARMTfAxD80mUgM77s4hbtKs+lf0voJFFVp043lGM8xcFQpR3+UNOT6vMDSfMU6ycPK34XPJmORsXm2KSbYuQnN9Rci/CUMo3BPVhFIqmkBzU2L7QeizTiN7AoifCW9GOfWPnO2jdTKd/p+3c7cYvbU1dX0SLsJwkWs3gGNtG7iMX6DU7jMZpNpd2BJArm22+c41g8JmM+D+EIz28skfSmTsdSizagvch44PglTYZ17HMYZ0jAmo21aZhKKNuupg+h7qJ+sgiKP9rf1AG/VE8IoLaLThEZzrw8Q7fps8tC2zHBU187tgUfyj98kqQaBeYFHpwvXDklSDTZs26S82wbrx9lzV8PmmGdyPMozRPhMMUtjPqQzef4xE97dZictc6LXt101pzKOWImfMeF4bxl2cII0Skc1BaNRjOUHPDFe2q3GaRvjskVbopittfWrqQivtVSShdijdL6/cxgnF3NkQsyNa+nk/XpcJ1rTmPyBTDgC12djCP0GEPYDw6SF2iBhU+1VIywxX/Vg/GjqK/hJ0hdZe4OIAg+fQIRLhPERx3QXOe8wvs+Ew23SgLU57j86wNyFHv2uzXYaVlcmjammC/xuYhTMrdo4cTdXuLcx4Jc8auWw1rS7yu/ZnJTsZzEe6zA29W0nuPZdpYn6IM5unp8FYRPxHAgXBln6rFQ+SapBIny4mKXvSftI6tXZoH1xzD+3wF+qvIGbho4RjH3IBPoOh/H5ZteEtgHNG/ZpEa92tH7Ve/lCyw8KwZQjEeOVbiIWXC+tYOSSJAZgxrtKOTJBzq2L67P5QLMLvN+gFybsWcqSrSf+iENcD85ixilt+CmsOiLCvRSiv5ijG62BWFboxP3acgpi8dWuOK66gzOlL8AOKGNPB9iDgT0A7G5hUCyeWNU72tgVmisM86V3y+qwXxQPqEaw6vltUnIdK61v7AodxlVUxuU0CVzmKBXg6ixlAn6BEOcX59JvV2dHpm1l0pjwaNickHESEfZOuA4PMnBdGOI77QYMd33+Fwjrg6NTkFX+VWyPiOr+nwn5Hnj0voTjjqrNGuBty2EUMLhiVZKgOHh7MIdMCCFzUrdpmaIbB3GxDXmUJNUgMXazOQ2xCZnVaqK2ziXpAh9OjIssT4b+yYxryilcEHfa5hb4TjDeJF6cekHGc0GONk1a3ySLIMIniXBMm1enT4FxIzv4bilLdplYqoNPF/hjNJJRR1zKIbZN8huvepqba+d2dYK2bhjMRGfM55lOiM+CYcxLpM5GKxkZx00CbgDjcokdqRiuQLDT9mvBkBOJtPuQJOq0vpK5jkoxtnNCbGt0CCZsHYX7IGwMjsJxmFNKk8HEGB+bf8MAltT8M+ElSiAEYAQU4sHlS3BPksTo4zIhYSPufHapjCOZcRgoCsNiAh5Pq9h0vQjC82Yu7OB3KcYdCwcraaCqqchsM3eYoOJEuIdD7A3CDsaCgBibRQrACE/jkGQy3BgPs78bL8fUJNxsE7ZDOOVYMWXSHNHM83hGOYVDIwWSsSMoir/4ahPqqaq0mcDXxoB/ERP+BsJ95OA37XgOxi6YCqx7BPrZyUzHERzicBD2BWMrUBRQ2+zLL1Vf3A+CcT8c3BbMwV3SNKqdAtNcP74yHfub2zJi7Gq+OQAY56XRd5ExvXiZgZdpxM7ySWKYa9C/IcT9xbl4tNvm3CnsR8dh7HgXTcOBZeDNBOxVfUduUXmfTaPo9hmDICwGw4S7M7a7D6Uc3LFwNu7pBPZr837dEYpjpz2wnT4eWzszBg5PejXZ6SxGx6dMumWldJxKQAkoASXQzQRUcezC1bPNXZoizJB6zXYhjmjIyqRbV07HrQSUgBJQAt1EQBXHblotEyk1z9PWoyi6v9TeS56justYjA5XmXTpwumwlYASUAJKoOsIqOLYZUuWLrCxuRGnkzL2isUsvbHLpmk1XGVihUuFlYASUAJKQAkkJqCKY2J0a6ZiusAnE+Nii94vCzwyWQ3W2qJM1tql1YkpASWgBJRAhxFQxbHDFiRuOAmcQE4ueXRpXLvd/Hdl0s2rp2NXAkpACSiBbiKgimM3rdaIE4hVKjMCDih6dGeXTdNquMrECpcKKwEloASUgBJITEAVx8To1kDFBKnMwhXYaDySua+B2cq6VCYyTiqlBJSAElACSmAcCKjiOA4QJ6qJzPm8PaeiDBrS8lTgkQlau9YWZbLWLq1OTAkoASWgBDqQgCqOHbgozYaUyfOxTPihxZBvCTw6zEK+60SVSdctmQ5YCSgBJaAEupiAKo5dtHgZn89m4EzpkAkoFD3ypPLdKKdMunHVdMxKQAkoASXQrQRUceyilcv4fBMD77AY8vGBR1dZyHedqDLpuiXTASsBJaAElEAXE1DFsYsWL+3zEwRsLR1yCOy9yKN7pPLdKKdMunHVdMxKQAkoASXQrQRUceySldt6gDfqCfG8xXDDYQd9T86hpRZ1ukpUmXTVculglYASUAJKYC0goIpjlyxiusAHEeM3FsN9LPBoOwv5rhNVJl23ZDpgJaAElIAS6HICqjh2yQK6eT4NhPkWw2UAjzJwtwP8mRl390zGfY+fSsst2uhoUWXS0cujg1MCSkAJKIG1kIAqjl2yqK7P3wZwfDvDZeDvJY92aaeNTqqrTDppNXQsSkAJKGWKWxMAACAASURBVAElsC4QUMWxS1bZ9fleAHu0NVzC94MsfbCtNjqosjLpoMXQoSgBJaAElMA6QUAVxy5Y5gP7uSfowyCAye0Mlwi5Ypb8dtrolLrKpFNWQsehBJSAElAC6xIBVRzXpdXWuSoBJaAElIASUAJKoA0Cqji2AU+rKgEloASUgBJQAkpgXSKgiuO6tNo6VyWgBJSAElACSkAJtEFAFcc24GlVJaAElIASUAJKQAmsSwRUcVyXVlvnqgSUgBJQAkpACSiBNgio4tgGPK2qBJSAElACSkAJKIF1iYAqjuvSautclYASUAJKQAkoASXQBgFVHNuAp1WVgBJQAkpACSgBJbAuEVDFcV1abZ2rElACSkAJKAEloATaIKCKYxvwtKoSUAJKQAkoASWgBNYlAqo4rkurrXNVAkpACSgBJaAElEAbBFRxbAOeVlUCSkAJKAEloASUwLpEQBXHdWm1da5KQAkoASWgBJSAEmiDgCqObcDTqkpACSgBJaAElIASWJcIqOK4Lq22zlUJKAEloASUgBJQAm0QUMWxDXhaVQkoASWgBJSAElAC6xIBVRzXpdXWuSoBJaAElIASUAJKoA0Cqji2AU+rKgEloASUgBJQAkpgXSKgiuO6tNo6VyWgBJSAElACSkAJtEFAFcc24GlVJaAElIASUAJKQAmsSwRUcVyXVlvnqgSUgBJQAkpACSiBNgio4tgGPK2qBJSAElACSkAJKIF1iYAqjuvSautclYASUAJKQAkoASXQBgFVHNuAp1WVgBJQAkpACSgBJbAuEVDFcV1abZ2rElACSkAJKAEloATaIKCKYxvwtKoSUAJKQAkoASWgBNYlAqo4rkurrXNVAkpACSgBJaAElEAbBFRxbAOeVlUCSkAJKAEloASUwLpEQBXHdWm1da5KoAWBbebxrJ4U9mRgJzB2BJAGsA2AjQH0MrCEgMUA/g3gMQCPArgLKdwezKYXFa4SUAJKQAms/QRUcVz711hnqARiCbg+/wHA62MFGwuEAO4GcBVS+IEqkQkpajUloASUQBcQUMWxCxZJh6gEVjeBtM83EnDEOPSzDITLKYVziqfRM+PQnjahBJSAElACHURAFccOWgwdihJYUwTSeT6LCF8ct/4JS5hxdmkGzsexVB63drUhJaAElIASWKMEVHFco/i1cyXQGQTSeT6GCD9ZDaO52wnxoYVzydhEalECSkAJKIEuJ6CKY5cvoA5fCYwHgZnn8YywB98h4DdEuG+YsTB08PS2L+PlJzfCVB7GpmEZe4aEQwl4H4DpFv2+4ABHLfTodxZ1VFQJKAEloAQ6kIAqjh24KDokJdDJBHa6hPuWLMXnAcwx3tbCsS4nxnuLObpRKK9iSkAJKAEl0IEEVHHswEXRISmBbiAwc4D3DkP8uBq2RzLkpQ7wVj15lKBSGSWgBJRAZxJQxbEz10VHpQS6goA7jzeHg18BeK1wwP9JOdhnwRx6XCivYkpACSgBJdBBBFRx7KDF0KEogW4kMCvPm5YJdwFwheP/88bTsf89J9EKobyKKQEloASUQIcQUMWxQxZCh6EEupnArDzvXCb8GcAUyTwIOKfokbGT1KIElIASUAJdREAVxy5aLB2qEuhkAm6eTwNhvnCMK1IOdtIrayEtFVMCSkAJdAgBVRw7ZCF0GEqg6wlcyyl3ER4EsL1wLtcHHh0jlFUxJaAElIAS6AACqjh2wCLoEJTA2kIg4/N7GPiReD6M/YIcGftILUpACSgBJdAFBFRx7IJF0iEqgW4i4Pp8N4DXCcf8w8Cj9wtlVUwJKAEloATWMAFVHNfwAmj3SmBtI5Ap8EeYcZVkXgwMTyoj8/jp9KREXmWUgBJQAkpgzRJQxXHN8tfelcBaRyDKLLMMz4AxVTI5Ar5Y9OirElmVUQJKQAkogTVLQBXHNctfe1cCayWBjM/fY+CDkskx8PeSR7tIZFVGCSgBJaAE1iwBVRzXLH/tXQmslQQyBX4nM34qnVwIvHaRRw9J5VVOCSgBJaAE1gwBVRzXDHftVQms1QTc+bwhyngegCOc6OcCj84TyqqYElACSkAJrCECqjiuIfDarRJY2wm4Pv8VwO7Ced4SeHSYUFbFlIASUAJKYA0RUMVxDYHXbpXA2k7ALfDXwDhVMk8GBjODeNXt/TQskVcZJaAElIASWDMEVHGcSO7M5OaxG6fwFgqxGwg7AtgKwHQg8kB9BcBLIDwHxv1MuMdh3FT0qDSRwzR9zRrgbcuMgxnYmRjbM5AhYP3qWHurY/03AUUA9zHwu6WMW5/JkZnDGi97fYMnPfcS9iEHBxCwM4DtAGzJwHQC1jPjZ+BlYixmiq5Ui8RYCEIRjIeHXsEDT/XTkjU+kS4eQMbnExn4pnQKjoPXLZxDf5HK28hteyFPLi/DAUhhX2bsBGAHBl5dfaanARgCsJSBJUR4FoxFICwC4x/k4N4VwANPzqGltX1mfH5zReH1ABwBwOylVwYenWAzrvGS3XqAt+oJ8UEwDgDBOBq92pgJMPAcMf4Owi+pB98vnkbPjFefNu2sjb/Hrc7hjXsm4WgQ9iNgD7O/ANiwap5h9pQHAPymF7jyUY/+bcNrVHZWgbcJGUeHjH2IsBuAzap9LAfwNBh/ZAc3lBbjOvRTmKSPdurM8HknIhzkAHuw2WMZLoD1GZhGhCGY/RVYTMBTBDxgHOE4hTtKs+kf7fRrW7fb32e2813d8qo4rm7ClbfJjAF+baqMjzHhAwA2t+ySCfhNSDi7lKXbLOtaiW8zj2elUvg4GMcCyFhVNsKEJcS4rgzMX+TRPdb126xwYD/3FKfhbeTgA2AcBcAoBEmL2YQfBOMPAG5fsQK3/vNMMi8DuD5/AsA3EjQ8hEFsEPTTMtu66QIfRIzfCOu9iBT2CGZTIJRvLcZMmQHsGgIHE2PXakrBbcxHBANTCRgE8Cxx9GL4M4W4vng6PZKZx29iB3eKx0D4aJCl74jl4wT72Zk5HYeHwIlgHNLO82DiTTqEu5jxSzCeYODTRNi7bghzAo8a5urO5LnAhDlxQ27x9xsDj95Z/3ejWAyHOIcIxwFIxbQ/RIC/fBBnT8RH0UT9HhvNufIbfaryG90iEW/ChUGWPtusbmaA9+EQn2fgcAJ6BH0sJcL/K85BAUQskMfMAh9RZpxOwP7Vj5K4ao+A8T8TkYVp5gDvUg7xYUL0PjMHH0nKQ0z4/pRhXPjI6bQ4SQNxdbr9fRY3vzX5d1UcVyP9dIH3qGwT/QDGbPgJu71q2MGn6k8+Era1slo0zhBfBeHtwk0qtsvKSeWPU8PILjyDFsUKtymw9QCvl2J8jDg6/TFfvKujlJ1hzDTzSRf4ImKckqgTBwcGc+gO27qZAnvMyFvUuzzw6CQL+TGirs87EGBODT9UPekQN8eMvziECxn4rrRS5ZQiX/JorlS+qdxIzuyPV06VcwBmtt2esAGHcejCHP2qkbib59tBOEDYVCOxawKPzIt6ZYk+YAjzpfEya6oGVMZhRrlvYzxNq07077F+IEaZLpsT44SFGAPFHGXrq7vzeHM4uATAu5I0TYRvFbN0Yqu6mQLvxhyd0kszL9U2Z07N3xd4dH2S8cXVqTzDBzLh84ToI2x8CuO5ysnkmUWPrhifBoFuf5+NF4fV2Y4qjquB7vbn8/RlKZxNwMkWXqWikRDw6xUOjhwP5TFzAW/GZQyAo9OK1fEsvAjgo6trIzPA0gV+NzHMKY85AVudZVkwA304lsquz+bk76AknSUNdp0u8OXEkTIkLQ8HHhlTCOtSfXmdNY4fPLIxMH4e5OgdMuHGUhmfD2XgAiC6jp7YEmKLYC493ajTtM9PELB10gExcEXJo2j9o2v3IXxLGiezSZ/PhA4OXjSHHkw6pobzXAO/x/pxZPJ8JBNuSDwvwvlBls6ore/m+SgQrgSwUeJ2ATDhlFKWjPI5pqR9PrOyCZuDhklJ+zC2wgzsO56hrdJ5NmZKF4NweNJxCepdFszAKWZ/Fcg2FFkb3mdJ5z7R9VaHsjDRc+io/tx5vDs7+BEB266ugTHhm6UsmevSxMUt8PvA0dfzxokbkVVkYpxazNHFMnGZVGRf1Ivv0Ih92USU+ysKcOQhvJ3Prx5ifACE4zFi22RTbg08eqtNhUiWmdI+9iOCeaFJTrCtFcdtL+T1h5djHgjm2VoTe4P1mEc5mlOunrK5CsSnrNmOQwUG/l3yaJOmTV3LqcyT2IvL0QeHObl5Y+XauM+i668FHp1mPkqXp3BTxXbuzRZ1m4kGU9fDLg+dTMbUoK2yJn+PjQY+cx6/xijGbMwrRj7yxPscMc4u5ugLo+2mfc4SMG+cDgGen1xGpvZ61nwIDK/AlTB7yjgUAn5W9Ghc9sV0gU+mkZsOYxfetBiFtWJ7eQED1/T2YsHQEGY5wLnCvWqk3QYKuxRHt7/PpPPsFLk18XLolLmP+ziqX7o/jPuRjUPHoeNg30SOBNdyKr0I8wn4jMU4jJ3a/BVD+O0GG2D5sqXYMQQ+DUSKk6wwPhbk6Nsy4dZS6Ty/HoRrLU9w7ifGFeUUbuubjNKLzyGcNA2bwYkclI4mxvurjj+NOyd8P8jSmEwors8PV23+RFMzG2xpBjZs58u6upnHKeJ3Bh6Jr0Zn+vzGMnCNJVPRnC2E/hN4ZH2iM2M+z3TKuFFyymj4O4zLK44G1y0fwj823xgvv7QcGw4tw3aUwr4VO813A3iDxZhHRW8PPBKfQrt5Ph0EcdxKAs5ZwjhnCuEXBLwxwfgaV2F8PciR+S0nLp30e2w0ibTP7yLg/8QTJPQHWfqykc/k+avmelZcVyBIjE8UcxQ5jUVK41D07B4qqCoWaTeg/pb9PLW3D98Con0xrjyScnDEgjn0+CqC/exk+nBDxe5ZeosQgrB/kKU/xXW48u9rwftMPNcOElTFcZwWY+sB3igVotTkFOEuEG4mxm00jGCoF8/1DqE37MF+lZOKUxKemlnbsFU3g58AeJtw2sZm5rOBR5c1kncL/CkwLpW0FTkXONi/OIfulsg3k6lmJDHK+RRhOyZn8mlBjn7QSr5qv2SuvBtulEz4QilLZ9e34eb5MhCsbAnHw3vY9fk+IPKybFiYcHEpS6KPg6qzj1FE5VdkhHuZMRCWcdvk9fD8cBlbIMTbwNGJaGI706mDmPxQP5nnTlSqjgrmxbtpbAXGz1PARxfk6NmWz0KeDwTh1zYnTAxcVPJIFHrI9O0W+GqbEybjXMEc2b0dGTtPOwF2HOy2cA4ZD2Dr0mm/xyb71JcwYmsuKqO/dddn8yybU7PxLtcHHh2DEVvcH5sP1/HuwHj7lzwqJGl35nm8AU/Cz5gjx5y4sqBcxpufOJ2MM9KYEjmoOHjM4gbjB4FHxnQqtqwN77PYSXaogCqO47gwmQK/lxlGqTFcja3G95jwtVKWTCDkpiVd4DnEsP2RPxV4JPZoc/t5CvXhJnN1I5zycjg4OphDv2g5dp/Ntfx7hG0+OnUQu9goBrXtuj4fZ5wthJ6MpuqfOIV3lWbTv4TjMx7T5kWxin1Tte4xjWw13Ty/H4RrpO0bOSZkS1kasKlTLxsXI5EIRxWzFGvnleDlaJ7rM4Ms8o08RKMr47ASGkT+cbLK1FKEGQuy9ISEjVvg/cAwziix3vMEXFLM4jMSr9ZtzuctK9EF/ikZQ43MSYFHl0vrpH1+oBomSlrFjKf29x4ycCUIl5YJD08q4zVG4alEAnivtMEaucsCj6yv+Dvx99ho7mm7Pco0cToRipWwTdfWtfc3Jpw1mXFH2Iuh4eU4nAkXVez/TOgjm1IKPHIb/oYJvwXhnKGXcWdfH6auAMye5wMwIdBsyohyalmM0hj2wETvkJjgLA5T2H3RbFrYqhvX57sA7CMcyvJgBqbF3cisDe8zIY+OFFPFcZyXpWoPc3DoIGdjeO76bPL6SmzXVo54xRBePRoipuU0+tlJ9+GnViebjOPiTulMnyY0Qxjib1KMSZWmmXk+JCT8XHwqxrhjKfAO27iSxlZrUi/GxFxzCNsvzNKjYxS4EU9LsWJarZ9oU6/t2y3wOWB8rgn3//T0YovHTyUT661pqT6r5qUkLWVifKCYo/oX6ir1I6/aEH9LYuebYuyyIEd/jxvQrDzvXKYo1M+r4mQrN45XBR6JzSrcAT4MIW4WtLtSpBKm5w2lHP1RUmenfu5d0hfZhMlPeFdt+F8EvL/o0ZhQR3EfFI3GZ67vp5SxpU1YlE79PTaan605ScXnzpjUmJBktR8k84IZOLNeoUnn+S00cjptU5Yx4wQiXF1TqWzsl4tZGvN7THiwcHfg0b42gzKxNl9YjJvFhwtC86NMga8w85WOJfbjcS14n0lZdKqcKo4dsjJJNiCpHYutnY71tZvPJmjzXkKUz/b0YkacUlPbVno+71gJH2LsXkwAckl5uKcX+z5+Kr0sEV5FxgRpL2BFXUy8ll/Brs8mmO0O0r5iHSkEDWV8/l4Lr9rIkaJVM1V7XBO2Q5pLunLbh5NLHolME0wcupAj2y2rEgJ7x8UANWYhPYy/gjFD0Pg9Pb3Y3+Z5c302IYHOF7S9UmRyGetLFa+q17oxNUhSHnGG8dZmYa6qSun9Ns+jGYRDOHJhlozTTWzp9N9j7QSqNoQmKUFcjMtm82bjcBVkqWnc1rTPjyX4SDKxXEfNbcx/Hx14dEujQVRPAV+w+a0CWBB4ZOWg6eb5UgvnMnGKUNuIEHHvtW5/n8X+wLpAQBXHDlkk87X3/GKYEyLxmkhs5aqnJ+akTtruwqFB7GITIDid5zxRFENRVIjw4WKWvicRrr4IjV1kU3u+unZMdo89A4+M00qi4ub5WRBqPWT/FnjUtH/X569Xsjh80qazuM0xri3XZxOnrlEIojIzXlPKkcno07BU7Y6M+YTJWCQtY+IItqzYz447PcrCI1HuVjYVhnjjorn0+6ZtG8Xex03C0CDLQ2BP29AkMUp5o6FFV49SkBmfP2wT33K03Uo8zceRwpvjTC/cPH+0GjpGOiSzOZxT9CjWCaQbfo+1kzZRLuCgpalQS0iM2UGOTHinpiWT5x8zRU5VScoKJhxdypLZo5sW12cTzD9t0cFjgUcmW5aoVG1Vza2XpDCH2Ls0l+6VCKd9vtHmtssZxoYLz6CXGrXd7e8zCa9ukJEqE90wl64fo+uz+aqUXL2NzDWFTKvsINXQHSZOmzjGITPeVcqRsVETl4zP72HgR9IKDNxU8khk5G+rlAJomr1DOj7XZ8OsNg5gS6WpGgqipfPNmL4Jn2x1itHyJdL6ZfjtwKOPNa0/cqJ6u2U4l2dXDGEnkVlETcdJAqUz4+BSjppmyHF9Nhk9Wr7IVw4hYXgP12dzYmcy5IiKbfiTtM/zaCQ4ubwwniszXv/EXFoQV6n6uzdZjmyuwkVe4d3we6zlk1RJr7YhMnFwfTZX22JTiNrxEeMzklBlCWxiRetpxhKZ50zCP+o+lls9Zj8JPBIrypZj/2fgUcN4p2vD+yzut9stf1fFsYNWyi3wKxZZIMJhB32tAoG7PpsXbNPUWQ2mflfg0X62SGYO8N5hiD9b1FuGQbwqLvVe1Y7NXOlJr5keCmZg1zjD6rhx1mf5iAvaHQWeHUbDwM/N+iLg6qJHJiOLdWnhwLOMgB1a5TZ3C3wSGA295FsM5FPNPOtbKrg+/0/FgdgqhWCr7Cvbns9br0jhH8L4hy85w0g3O7loNu7qyb+xP7RxRjgv8KiZvemYrlyfjcOZNLKBMREYJgeH2GQcSpCppukLe3QC3fJ7rAXu+mxMDpJkIxLfvCQ9cTTZtUoeiZyZbE8cJVlqRjnZfuAxYf9Slkwq1tjizmcXZTS9/RjTAOGCIEuzGzXc7e+zWFhdJKCKY4csVjW0gLHFkZY/VWxiXt9MOONzmgHjzCF/ATKODnIkva5Y2XUSxUniTJD2+Var9FYJx1/PsP5FIDmFtbVzBGFRkCWbq6domNWrQuN1PDb8DOPLQY6ahh3ZLM/T1qP/3963x8lRVfl/T/UwIS9AIwgI6WqI8hREEBBWBJGnig8UF11YFdGfgECmqwcQXQKiSLo6UQTdBZdVVHRB8b3IQ94flwUBBQQEMl2dIIIIApkhIZnu8+vTUxN7eqq7zq2ZSbqGe//hQ+bce8/93q66t+495/uFcK2Z6KUvcwex4y2LaFj7wxy1c4u8D6gRm6ouVMMB5X66PaqCYXZsbJxnVB+myV7ShkgyVjxqTnToOF5THeUkHxkJkmSGAo86EpKn6Xlc9xv0Wa6ARUrVqMSdfDc3li3y3RG65XH9PZ9h7BBHDdVoZISrUD4KNbrYI/0yPhcUKJZKSGRFGZAMf23bDwUe7RI3uKZ3wFmSJa6xlw8kBnaPCi2ZDuuZBoO02NiNY5fMVLbE+xGjfWxXi5/C61bO0xfbue/6LOSt7a8sx1ccCPJYoKEraa0abkiM1CfiEi3ml/hgZ4RqRVcYDwcedknif2sHrTGLVMWOcbq+hoHljS4JcDudDkYNvMPV2wAGsUunU9xQ0mwcF2UngOPmqVPdMIniId0Ejlg5wN4DHo07vQ5131UxVbJsOoQdo7Lg43zJFvkjLdmucVVAjN3LBVIxCzRUh4BnYhttMkjCyef6LDG3EnurLvPmoveeT5Mkho0raXseRwfQIRa4PS6EnwV5UnMruj4LC4NamUY6NnmujE/tGkJTupAjt8jfAeF47Y/EhBUj5MaVxMHNNO13SspM+3qmGX+abOzGsUtmy+RKRegzNurFdo+fSpELULg4PVEnr52hHV47gmtVfUmEmNPgrVQXBooVj9peIbk+X2+kpkA4KciT0ULZztlskc8jwhfCv68J5mNW3PV3rsjHMDU4PNXFJElIGg2vUSXpZ7txnTg4ohPnZli3AmArtYPAi2sGsZVJolRz23K1PJyBipNxtJ7jYLcoMmq3xD8F471K35PJOo4Qc38FjDOU/TSukWcPYraWmzQJewLVcFi5n+R5UBdjtZSRq4nNH/VoHBWVdJq251F8DrORn1eDNmLIGcZuGkooMU7yIQDgyXlz4bbbpLf6m4QeCsBOcQmCIV+pJN2oY2HVH7sjyXHXaJ9ZBh7cuIr9opgJpsN6Zvgb7Hpzu3Hsgilyl/JmGMaj6uDkmCvJXJELTA1tVXVRvxDatOj6XDPI3JYv4u9VCnRcVHMJ6Eperq3FVsvPor+rBzzJhtsXeYsq4WnDZo3Uf7I+nyRE1hF9XB14JLxzbUtCovIJaaKH2dtjZchiAKpW8bpWFYrtl/CCaq0RdqF6X9XJm/+1nKcrDOeiYe6aX22aXt2dDoIoFOlLDVsF/WQUQ+v6LDGUHcn7Wx1ol82axudRxjZ/Me/vOLhDD3TD8trAoyO1dXI+H8DArVr70O6swCO13GQCHsc17iBmx4WXuD6LrOK/qX2XW50CNScNRlcVXfbl+E4HurDWek8RsG+725e0r2dqfFNkqHoRp2g8qXQ1W+TvEkGVKMHAjZX5OLzTCZjrsxAoq+NQ6jJm9wQe7ZUUvDDuriPZ9Li2CT8J8vSBqD6N47MMr5aSjjOunlvkh0AN7WtteSTwSGUfEpP/KeJK7MVqFTu1k/wadaQeb3htPd7wcK1jDTvGQUGBJAM7UUmw4ai5g5jRuuAZngIy9WCr8ulkuolvjDHr8wpDve6rAo8+rAXI9flyAB/X2oPxTFCgeDnFlgaTbGjayT2m9nlMkghmGCedK/Ipoh6jns+Ra+TtOtFltbbl+iwJZpJopi1/qKtcvSnOuK78I+8TNWUPAaWyRx1p1xq3DA4uM3jXPMKMIzvhkfb1LG4e0vh3u3HckLNmLtB+97CDw5/oI6HtiSxJTnnq5ziLgjzJ12eisvMlPOelVVhpUrkthcnItbdcs6uvVAk4sezRt0z6nwrbJHGOPb3Yol3IQbOPbUl0GacFBbqo03jCKzvRZ9YnSgHPBvPx2rgr+o79+vxPNSAy0aVNvb8GHr12zN9G9HxFbm/sv7fv+PeBRxq5tHEtzL+AX+VshLbPVlSXcRn3rXUSJFLcFHiklQld113O50MYUF9vy5V7xaPxV5Ypfh5zPl8ssYQmzzr1YEuTjw5TcutExNw+S2yv+jfd6TZnFIsEH3USlnF0xaNrovAMkztPrDNgSNy9lh/257W1+Finm6LUr2cmP74U2dqN4waarFyRd6sRLiHgn5QuXLNmEMfFxZu5PguVgZEOcizpcoyDSWLZ2lFRuEv47ag1eAbVZdjBNk/0kam2sLp9rWGoVd5Rjq+1LU0Qe24J7821Rnby2OeVcG+wLfaO29wlib8E4cogTx/Vjj3KzjQ2ixm/qxToLc1tGZ+cJeRulD6T/PYARGqYR+I2sgmTJLKZalw70JN0asOQ0Fk2BU9UPBrH95oEk255HhNQEo3/cImZKEMd5o4hOlFdHbiIe4KR34w6Xp0Y/eUCFTu57hb5DBDU1+XSVrWGBa08oiELgdyWyaZRx0HMeAaE0wKPfhD3HKR9PYsbX1r/bjeO63Pm5IRxBQ5zGCfxCEWERu7tBWIUygW6TOOqW2IJSDYRt181by421QZqR/mQ5OsVjCuCAo27fjGOuwGMVDs0GCa1WXARbz68BnKypy9xG4ORzYYo57RKOtYcB/sM9JHIPXYsxleNIzvUCZ/imsZVMvDdikdjMjxNCaeJcVS5QMZShwJgkmvHqMW03WTkLuQdOAMzRSOlHnBrn3UZvI/WZfBU6kxh3UgO1zQ/j6bZzo0wII8OiXue1v19JAFkpQH3rmTgx27qmvsPuTMfUPskhjGJcmLi+iy0a0cZtLuyWsWOjoMdQdixfmMkH3gSR6u+GQLwLBilGTVcrJXnTPt6ZoBvqkztxnE9TNf2Jd52mPEpGqHH2VrZpWQpf2/Ywdkmp2muz3Lypu1DXPlt4NH+Sp8izUyvxcJGlgYe9UUseGbcsRUHQQAAHx1JREFUjcAPA4+OnYj/k1k3QnUmrvmO8aVuiT8Dxjh9aEmSKXt0Slzj4SLxfwD21tiO2jiEHZLQ2TT3kSvxF5hxnkG/45IGDFUnIk9FtP0bXzsSXgr6MEdLAZXkRFojKxo1vgR625EJVsbcjV3yPGaX8lZUxZPauRc7TQxfc3vblfgNNYbECeqLYlPX3FgSeqioBLNWByNkVfVjMLf8LTG+PXMWfvDQyWRE25b29cwcqnTUsBvHKZynUFFFpMVEnkmrfrIWhKtpGOfFcQe2up7wxOuiIE8m6jLjEEukRhIVmzdyuib0GdoYGXnZf6Hs0flTOI1GTed8voSBkwwqVWdU8aqoL/BwPmVhar0C+oszjJ20qiiGikTi+otBHptpN0TtxmqS9CVtOIT3DOTpl6PthbGzolmrOZmXaquDQczGIpIMf+Pi+izhAPsYVLw78Ei9Ic/6/EUCPm/QfnXYwdxO6lDt2jI9ZY7khU3x85jkY9Y0Gz/Jh4BmU9c8pyY0bWG9ZwOPXtPpNxYm2kXSLhn8NrWm9zDhG3BwbZzG+rRbz7QIpdDObhynYNKEjb8ui+Yz8C5184TlDFzqZPAtk+DsMS+ZBEodmAT+wwQvN7myGXeluN1XeH6tB8I1qC7E+HC5QEZxherGExgmWUwAHF5XAbqutbu2GbiMY4MCqbSxk6j6ALgt8OjtCYY/porrs1yxj4lZ7NAmDzt4TXPiVz1G7UAQbjbw4/7Ao90N7P9hOqLhLQlesw3qd9YFb2kowfXgnwKPdjTwZ52p6/PP62wJKj14qUSE95bzJHXWlTQ/jwkobIAa9gj6SSROVSXBh0Dspm7cO8CcDSFWozqBRKwKjxgj+Zj7FYBLot51UXWTKE9103o2GaB1axt24ziJMxNmlp0DQBJUVKSqkl1cY3yzMoRrk56UjA7BLfGHwVBtKEbrEHBo2aMbJgJDAu47RAXQJwnEB2PfoEByFdsVJTwlFCoY9bNFjC+VCzTmJCpb5LcSNZSEWhNirg/ypNY5DhNrTPEx4pdsB3w9sF1OCzdRTswfA492bbZ1i3wqCF9T1hek2lI8xbWRKHsT6As8UnMyuj6LZq8b58vo3020jMdtOHwekLBNbV/T7Xk0pj0C1s4axBwtkbvgaro5BxC7qYuYR7luV8cRdlJfGW074cetKApJUstTYAQMLCNgU2a8magRf61+3wG4mRinx6ktpX090z57abQzmew0jm+9+Zwtco4IPwWwm7LTm4ixMO7hUbbVMMuW+GRiXGxSRyOnF9ee6/NfDPWP/xx4tM24l2SJPwbGf8X1N+bvGeSChSTqB11TEvCOjT3hG6GgEdm9VgqO1RkHb1zWR2pS7SRE0GCcGRTowokAaiyTxvhmUKAxV/xuiZeCcbqBH0YngM3tZov8fiJEUo2069/ko2uHC3nuyxnIRlr9zo2TFW3nVygBKqen2r4erWe47jCdnkfD027JKn+w4tEbDX5rojJUAWO+ug7BKCwoiSqNJqktSWhRJ1nN+Ut5u0wVfQyIzKU2JOtlJpxUyZPwmkaWtK9n6t9FCg21L5YUDm39uewu5jfBaegqa/RKmYFCxaPSZHuYhGF/2MG8TryQcT4muc6qy2H9d10O65/HLVQJKCJWMeY8XaChOD/X598T8Met7unFZo+fSg0S9ZzPn2UgipvxnMAjk2QTJNkQweAqvB2uuRL/CzO+q8Y9ImnAOKPScGFu9s0t8Tn13cMitb9iaKDoYqpF3/DDkIx61Hfjk/uITbu0lYSypSueRwk7WIJBk2xnU/qphtpXFUZKVZpNXfPvz1gffOQ3E3sDk4jiZi1eHafMFV6BS7iDyQmp124tTPt6ZvQuSZmx3ThOcMIkew9V3KVVm5jKZI4EWay1II+eiSRB1K/fhFJHlA3UhRkfrRToytYKLRrRqvaCwfoXbsJkCFUHCYxyPn+QgatNqjrA2wY8uiOULhR5vU1b6j/a04vdRjeX2rbr6hCScT4O6071HcYhAwWSD6HEJevzZQR8UtnA8/PmYotWSijXZ7mq30/ZhpwanV/xaFRjXFutYZcr8o+YGklsqsLA3yoeba4yHrnWlNMYIy31WgbbL19IcuVsVEzfA3X+zHfX+TMl/mxMSevzmDDs4IzAI7VMqzG/qBz/Otin3EcS96sqCeI0eRVjbtyHdLbEZxPDJKFQvU6EN29yW6I5RBEcWOjjggIJPdCYYvo7lk+5blrPVJOcUiO7cZzgxGV9/gUB71Y280gwH7vGETYr2xpn5vp8Zp0o9gJ1faETyZNJMsC4pk0zZ0WhgjLYPFhIkj099kVR5BITxlH0tBtPW7ULNQBTY5gkzhGMzwUFusAt8ndAGMNl2Hi7Mg6uFOgmU48TxTMZJglE+eT6LOo/r1P5257TUxIV9MkuE7hid32WzfrrVf6OGBnFqyVQFVoZ5LFpko86Qwqd5+bNxZZRPK65lD6Prs/vq/9ufmIwlyruw+b2EnB+1tYMYm6cgENzHwmkBpcFHi2IG3eCjeOL9Vje1g/Ztt3kivweJoxJtOrkk5DPr2bs2LrhTft6FjcPaf673ThOYPbCBIbfqptgLAwK9FW1vaFhhyvOdi09H3ikY/uPaCFUNRDCa3UbxPhxuUAfjHIoCZVN4FGPIUzrxdyUf7B+xfRrh/ClKIk+Ar5f9kilZd46uGyJjyRuZDOqy0TjXrOL+c3k4B5th+2UixJs5oyv8sXHMKlNYgK1tD9gwsWVPH1WO8Zcie9ghglf6v8GHqlPW0f9COUln9Em5zHhskqePjWdnsecz5/nEek7dTGlyTE8UZfT8McrHpl8mMgp9X0AYjWn1w1SmRyW4CTzucAj7Qliwx3XZ1kX36qdAAJOLXs0RvM77euZduxptLMbxwnMmvHLo4Y9K/0kuqNTUrIlPpoYPzJo/IXAo80M7MeY5hbzoexgHI1Mp/ZqhHcuz9Nvomxcn2VTbcQpOWsm5pqSyiYdr0m9bIm/TgwVQXfY7otAg4qoNUD/+Qxjh2UFMlOkCRvNlniPOvWR2W9ugglHhidVbbWlTTeODBQrHvWbzJPYbufzW2poqPOYlE8HHl2qrWCYYS7NJspsN40trZ8MvbmSJ9mgjCtpfR7rdGjCLPFh7dyYhh2EGyNTUv1rAo/UoRBJpAbrHz7nBR4Jq0fHki3yCUT4Vpxd099X1a/xZxnYS+JQpHBBuzaEQaKcpzHyu2lfz0zwSput3ThOYMZcnyWbN6ttYtjBrCRkvtr25/u8pwPEStCNtjfRq17XZ9EaHZfk0sHfB4I8dm93/ZYr8vlMOFs7XrHrFl3cVp8TvPTaDfszgUf/boJJs+02S/jVPTU8a1KfALfskRGf5mj7e/4Hb/TsysYGWBcgT/h4kKfIGNlske8mwl5a36MkCzV1EyykcuK4fyVPqtsG4wxzCU0gnFLJ0yUa/5ttjKixGLcGBTqwXR9pfR4TqDfdFHh0sBrrBFKD9fz2RUGeztX2kURqkAkfrOTpx3F9JCFHN40lzy7lnaiKh+J8Wff3iLCptK9n6rGn0NBuHBNOWkivIadE2rIm8EgtVK9tdMyisYg3xhyITyoOSam7ZhCzTeJuRvsL4/iWA9hY7WtMlqjpV6r02+kEU+3XFBiGVBpySjiRZ+z/gsF6csgEk39MZbtqwC7LPdK/9JvwM5RI6xjzaxirJ0jfG+SpVdM7dnYTcP6hpxebPn4qqZ5/05gvcZhqOKDcT7fHOt9ksP0SXlCtQWI1db+5GPm7ND6POy/i3qE5GCJAH8ISpxffMglJpAYZOLrikZruyfA5aniolQkNE1iMkq56qtj28TNI4pZVJQyZGBfH3qmyM4zNmtWw3JSvZyqgUmqke8GkdHBT6bZwVzlVLFP3MQmJKJq+TPnLHAe7DfTRA5q2m20SZFzeWVcM6Bjzki3yO4gQeY3dwb9x+samY5kqe+M4x7GOVFHDXiZKFu3GYUprY3KaNqbPEfUVuRZXxWUx4wOVArVNYsj6fDUBkfGwbca6es0g5pl8CNVPNd9VJzD+hXqz1djVYXmQJ/VNQ4JkBGHDe1VUAlmn32rW54sIUMVdEvCbskfv7NheCp/HXJF3Y8IfjJ7pDqfeUe0kSTjLOHi9If+q8KiahF2sCgYxR/uR6foskoP6uEUHBwZ9dKsW1/DmYY3WXuxmVLFJq/Rqmtczk7GnzdZuHBPOWJIXVE8vNjalUzF1z/X53+pLm/pKhAjHlPNkRB0TnjYKCbVWFWRthvHmZQV6sNN4Qm6054wW8UmSxzPFWWNvspBHtLc08EidYR6zoTiJAP21p+FCOtq3kdIDIVYBJ4Gkm1zxqq7rxOfw5EWSeNTJXSP7Rvyq7JGWSUESBf4bwDGa30xosyLwSE8sLckIS9lFFaJr3qvoR/VRksbnMclJHRvGnif4XQ4Fg/V3pcHNQV1u71oQDlfMZcOkTqn0uzqlklbeU36T8sEm2eeqwoR8JU9LVMZCp/BlnrdRL0z0sIeCPOa2hjGleT3TYpVGO7txTDhr2yzh1/XUoD66byw4hjxeSVzLXcg7cAaPqOu2If/tuMHzWfjohJdOW9TZrq7PpkHnmGgWsHYQpnZZnz9AQGzMUWu7Qk8xeyZ2mqykH+EapSpWqFUdDK/uxH8J3VidwUNKPtMXM4Rdl+VJfGpbklzxQrEhlQ5zPmcZDR1stSzfOkcJFwZ5EuorVXF9fhiAWnPadGMqThglhBAuCPL0OY3zaXse3RJ/GYyzNGMLbao9vZht8kGfQGrwrsCjfQx8kvk0khoEcHng0QnaPnI+H8fAFVp7ANcGHh2ptU+gMx15I5X29UyLV9rs7MYx4YyFR/Gr1Iux9GPwwm51K1fkY+DgVFqLdzXHgUS5bxgbtiIYrOvnKr+G3SIfCILwCWp/O9cFgzhS234StYC6zKNRxmIUZmF8mPBI/qyTDJbJzyX86hZqFC1WjeZN46E0Phnyjar44Jr7zZb4UmKcqPGFCMeV8/S9OFt3MW8JByJnaVTi4l7D0znZNKp1o5sdqFOr/EudWuX7GqfCOK1Bo/cE8JXAI/Xmx/Dq9P5Zg3iLVpM5bc+j4e9cpvChwKNdNHM5amMqNcjAtyoeqZ4N6SOJ1CAMqd52voTnvLSq8TGpZdVYgxqyQT89pcHKWGeecW5QoEjlpjSvZxqs0mhjtKClcYBT6XNdB/h/Aexr0MfznMHOlYWkXgzrJwlyUiGKBu9p9KPg6sot5rexg9vUfikl5ra9kLfOZBoaylsr236sthb7xElVNbcVvjTlhaZPuhlp4GOBR99R+rXOTDYn5MDjkdgwueYbcmrYY6CfHjNtK8re9fn+CIqdtk0nOW3S+Dl/Me/vOLhDYys2cZuv5nZMspJNKXNcn4UlwDTh5elaBvtFqa40tLtFCpGgVn1pxayuSf+mcp5UcXSmmaFhXx+pa0cLY0FsCU9k5D2kuW5/rlrD3iv6SR2bnbbnsa5kVTb8IPhh4JGoK6lKEqlBME4LChQlIRrZZxKpwSQCATmfv8SA6uQ5XHvUJ9VZn28nYAy9TgeAq8x4faVAMnfjSprXM9WPKoVGduM4gUkzjb8Iu7qrpxfvfvxUkpOotiWkY5CHWvjIxhATazRPDRMLBnp6sUenLNFwAREZOq2SR5AhHBB3HRkFQNbnxQQUDKemRozTykP4huZ0c/4S3iXDWMgMIdZuzXa/OxisfxAoT2E7+WkU50h4CQ52CRaS0DxNejFMkrlv1iD2jTuZEtohMH6ozGK9JhjEh0xwzRX5RCao+RKbQJNY2bOpBz+ZuRGGhl7C3uTgFJE3GwMsYTkY6nhCobCaPYjZcbiM9uEW+eMgXG4ymRnGG+PigaW9MEFPPhA1Cj1rwDisTr9zi4kvYpuW5zFkunjB6IQ/VGzSYpJEahCMg0xwT0DQLVn+W8StKa1jXHARbzK8ppGF/1rl+Nc4DvaKS6Z0l/DhqOFaZZti9l+BR5+IeY+aJMp11XpmgENqTO3GcQJTFZ7Ayde76enYU0woZoBfOhs1OO/w8irMcxzs6DjYX7RjAezdxrU7kcERcRmXYQKLZEurXgoM/LLq4JgonslwEyvE4jso4XoMGRyadAMUvtDkpE6dudrk131yNYQMbp7dixVbPIPVyzfG7OoMbE3DeAOocUJ8RIcN8GoifLqcJ5P4n7awZIv8fiJoaTimNEN8wYW8zXCmkXH6atU8Eq6cNwcfi5Kjw1WcyS7HGTSi0KFRXPmBO4jjb1lEw6q+Q6PwSu3PBolYJs2vIAcf5BokrlZXGA8HBdpZZ9yIPZSEgoVa+4Yd41aniuMHziShu4osoayekDhrMmNfZsbRUXrUGr/S8jy6Jd63vjmW01d1YcK7Knn6H22FBFKDwjU774k+kg8ZVUkgNfhU4JGON7XFA8P3k9SuODUc0u5GJlSNukH9jgH+0gvs9qhHHRNp0ryeqSY9ZUZ24zjBCcsWuUgEb4LNaKv/fNZMfFSbNBFKIko8onZjez8D584AbhscxEszNsGuqOF4RiN2TZOtKfF5N/JaHGNyPR01+GyJ9yNuxFJOKfflmL4ZD5ODY7XXkJpJCwm45aUY96z9cd5c7BG5SdN0pLTJ+nwEoUE/k1FWuYcJF/TUcDvNwAsvr8Y2GQeHgHEqCDup2iBcFKysb54SnuBmS3wyMS5W9aU3epKqeEdmJp4bXgMTVZ6rA4/UGdI5n29kQE8u/Q//1xJwVY3wkyrhzo178Le1L2Nrh7AnA58B8A7lUF+kGj5U7qfrlfaRZml4HnM+f5KBy0zGacpPaKoWBuDJwCPNifA6t42lBoEbAo8ONRl3s22CE+UXwPhqjXBVzUGZV2PWRjMaOu/Hghu/TRWPMAODxHhnUCDVh1ua17Okc9Ot9eIWs271u2v82mYJz+ypQfit1FQICZyvgnF+4OHcdqor7doMZQHlxGt2gn5NqqwlwhezK3GB6alSu05C9RWJ9VK9iEycbbaV60cAS6sOzpkKZR/XZznl262Df0w1vN2U8DnpeMOMSlFr0ZwUJu1G6r1IwAllj0xkMMf3J/yQS3ArGG+biDOjdUU3uMfBEcKrF56myfWmtgg3ncSKXkeE6+I+MlyfnwawhbbxSbWTD6Ea3l8+g4SmZ8Kl259Ht8Rfa3zQ6EsSDWYz1gfGr+sbI7nhUJWEUoPVuoLXIwzcK/KiRLg304vfawnqxTG3yN8ANTZ966cwnmHgvZUCGZ0Qp3k9Wz/Arp9e7MZxEnAO6U4kdugNk9BcaxMPOA4+MdBHainB1gbCAP2rRJZ3CvyTU8Y7HMbJ5QLJ9fKkFpHHqgFXEvCaSW34H41dm2H0a2LKkvavWNBiY3yS9t2uXnjyeKVBVqWpC1dnCPkkMa5RHTWesWH8Rn3K2c5bxq9rw/jI6In4got4xvAarDYdXJO9ZJlKFvTXWttImhU+AV9Gq9aY8I3ZG+Ms7e2Ets9ufh5dn0U8QHsSK0O+JfDoIO3YkURqEFgceHSGto8kUoORbYvgxLbYBMeQbCpVxS3y6SAI8bjqdknVaLTRdcMOTniijyQExbikeT0zHmyXVrAbx0mamMbJxVp8e1zwffL2lxFwbnkQ3096xdfcdSNwvAfnMeMUZSJDvOeEe6mGReUCydXnlJVwY740TBSajH6qIPyyseDn6c7JaLBTGzFxRM+uXYMd/vw5MtKTngyfw5hHIQY/ajLaC9u4GYzzTJIBtH2HcU4SdG+aZS1dyKlif+DRuESbepJbTRFK0MnNSPqc8HTkOu34JsnuNnJQKPfRXZPU3rhmuvV5dIv8V6NseQmhyNNpWpySSA1qqadGfUhCYN7G/1ilrqh6kjTo1CAZ4CYbcC2E99VvOc4LPPqptkI7uzSvZxMdezfUtxvHSZ6FbImPJMbn61dZHeX12nQri9u1BFxezuNG02tpzVAamZg1nIaRbGJdkkRTwwz8jYCfg3GpNjZF45fGRgKv4eB0Ikgm7yxNnRYbORH9cU8Vl5voriboZ0yVTnGOTDhhsngjk/rZiB1yUMBIUpZxWIAQlhPjF04G34zLuEzq42i98Crv5Pr/C+ebhoNOnqn/GHZwYbsEBddnOXFMHEvbbg5zJfaYUTQY8wME3FYD/pVQl4/Tl6F6Mt3/MOGrlTz9Vl9tYpbd9DxuX+QtqgQJC1AXZnyyUqD/1FYw5MtsNEuM3U1uYlyfTaUGI91n4OsVj0yu7ce0I/RdRPh/RA0WgomEOT0Jxi/YwRVT8dtM83qm/d11o53dOE7RrISShBIUf2CdoX87Gsl+lI2aYC6EwCsByFG9xB89Uufhur2SxV0mVwsTcV0W4OWzcWAVOKCeLLEnqHGNvVWdZ282NTioMQjCSnBDHUfiZx7KOLh1YCHumYoNrclYJK60l3FwDdgPjDeB4YKwZZ3vUjaTPRJbB+B5IshL6/c1ORl1cFPSLG8T36Jsw6Du8Qs64fagD2/f0HiO+hwSlh8q/GvM2AUOcuAGP6DgOszAShr53QrP5kPE+GP9ZOI2k4VxoliO1pds66HVOIxqOKrObSoUUTL/8nytZOBJAu4C4wYM4afBIprIVXRil7M+X0HAcQYNNBJvwrjpwxh4R+PZHAkxkU2ywyNxo38H4zE4+AMBd64l3DAVsblav9P2PGrHZe2AnRdx79Bc7A9AkhUlTnv7kP5p0/BjS2J+Xwx/l/JukI9I+UC/HzX8odyPR9fH+y3N61kaf2d245jGWbM+pwcBSewoQa7DW+mV1tYc7LG8j2TzZcs0RMA0O3aip0TTEEI7JIuARaALEbAbxy6cFOvS9EEgV+LjmTFe0cZQ73j6IPLKGEmi7FjGmUGB5KrSFouARcAi0LUI2I1j106NdSztCDRiG6t4JCJgv7JmEDs/uYheSvsYrf/RCIRJBg+a4EPAhyZMXWTSobW1CFgELAIJELAbxwSg2SoWAQ0C7ciC61xrR011JrrGP2szdQi4Pov+sdAd6UsNewT99Ht9BWtpEbAIWATWPwJ247j+Mbc9vgIQCJU2hCh67DNG+FmQp/e9AiB4RQ/R9fkCAGeagDBrJuZONu+iSf/W1iJgEbAIaBCwG0cNStbGImCAgMS3lefgPgJ2bam20hnGrp00iA26saZdjIBb5F+BcKSBiysCj+Yb2FtTi4BFwCKwQRCwG8cNArvtdDoj4Bb5LBC+HDHGzwQe/ft0Hrsd2wgCWZ9XELCNAR7XBR4dbmBvTS0CFgGLwAZBwG4cNwjsttPpikC2xHsQQ/RsW4m0bw7yOHh9cJpNV2zTMi53KW+GKv5u5C/hq0GeFhrVscYWAYuARWADIGA3jhsAdNtl9yKQ9fkGAt7Z8JBxkIl03taLeFbvbPwuQk95qFrD7iv6aVn3jtx6NlkI5Hw+gIFbTdojxqfKBbrMpI61tQhYBCwCGwIBu3HcEKjbPrsWAdfnpwC8NnTQ6GrZ9fmHkXrahI8Hefp21w7aOjapCOSKfAoTvm7SqAO8bcAjSaayxSJgEbAIdDUCduPY1dNjnVufCCy4iDcfXoO/ruuTcFGQp9M0PmRLfDYxzm+1ZeC7FY+O17RhbaYHAtkSX0qME01GM+xgXjstbZN2rK1FwCJgEZhqBOzGcaoRtu2nBoH5JT7YYdzYtHG8PsjTYXEDyJb4ZGJcHGH3p1WMPZ8u0FBcG/bv0wcB12eRmNzHYER/DTwaPeU2qGZNLQIWAYvA+kfAbhzXP+a2xy5FwC3y6SAsbXIvliIl63OeAH/ckBjPZDLYb1kfPd6lw7VuTQUCI9rkKwHMNmj+lsCjgwzsralFwCJgEdhgCNiN4waD3nbcbQi4Pv8ngE80+cWzZmKTKFLmnS/hOS+tgiQz/HPEOIYc4KABj+7utjFaf6YWge2X8IJqDY8Z9cL4ZlCgk4zqWGOLgEXAIrCBELAbxw0EvO22+xDIFvluIuzV7BkDD2YIZ9Uc3OG+gMGBTTGfangfMfIAto4Yxctw8L6gj37dfSO0Hk01Atkiv58I15j0Q4zPlgsUFepg0oy1tQhYBCwC6wUBu3FcLzDbTroegUXsuHOxEoxZE/B1iGr4QLmfrp9AG7ZqihBwF/OWcLAvgLcC2Bfy4WH+G1oNYACEx7iGx0j+S3hso2E89ng//my5P1P0g7CuWgReAQjYjeMrYJLtEOMR2G4xv77m4NF4y7YWATHeWy7Q/RNow1ZNEQKuz8cCuHKKXb4p8OjgKe7DNm8RsAhYBNQI2I2jGiprOJ0RyJb4aGL8KNEYGVc4VZw6cCa9kKi+rZRKBFyflwCYWrUXA0qoVIJonbYIWARSh4DdOKZuyqzDU4GAW+RFIJxj2PZtVMPny/10u2E9az4NEHB9vhnAgVM6FEseP6Xw2sYtAhYBcwTsxtEcM1tjGiKwfYm3rQEHMbAnMXapAVkCXsPAHAJ6ALwM4Lm6MszDAO4gxo/ttfQ0/CHYIVkELAIWAYtARwTsxtH+QCwCFgGLgEXAImARsAhYBFQI2I2jCiZrZBGwCFgELAIWAYuARcAiYDeO9jdgEbAIWAQsAhYBi4BFwCKgQsBuHFUwWSOLgEXAImARsAhYBCwCFgG7cbS/AYuARcAiYBGwCFgELAIWARUCduOogskaWQQsAhYBi4BFwCJgEbAI/H+n2qc5KKLCZgAAAABJRU5ErkJggg=="/>
          <p:cNvSpPr>
            <a:spLocks noChangeAspect="1" noChangeArrowheads="1"/>
          </p:cNvSpPr>
          <p:nvPr/>
        </p:nvSpPr>
        <p:spPr bwMode="auto">
          <a:xfrm>
            <a:off x="155575" y="-1096963"/>
            <a:ext cx="6229350" cy="22860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578308" name="Picture 4" descr="Picture background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4000" y="188640"/>
            <a:ext cx="8640000" cy="6480000"/>
          </a:xfrm>
          <a:prstGeom prst="rect">
            <a:avLst/>
          </a:prstGeom>
          <a:noFill/>
        </p:spPr>
      </p:pic>
      <p:sp>
        <p:nvSpPr>
          <p:cNvPr id="11" name="Скругленный прямоугольник 10"/>
          <p:cNvSpPr/>
          <p:nvPr/>
        </p:nvSpPr>
        <p:spPr>
          <a:xfrm>
            <a:off x="827584" y="548680"/>
            <a:ext cx="8136904" cy="648072"/>
          </a:xfrm>
          <a:prstGeom prst="roundRect">
            <a:avLst>
              <a:gd name="adj" fmla="val 16667"/>
            </a:avLst>
          </a:prstGeom>
          <a:gradFill>
            <a:gsLst>
              <a:gs pos="0">
                <a:srgbClr val="C7E7A3"/>
              </a:gs>
              <a:gs pos="50000">
                <a:schemeClr val="accent3">
                  <a:lumMod val="20000"/>
                  <a:lumOff val="8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altLang="ru-RU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Бюджетный процесс</a:t>
            </a:r>
            <a:endParaRPr lang="ru-RU" sz="2400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46881" name="Rectangle 2"/>
          <p:cNvSpPr>
            <a:spLocks noGrp="1"/>
          </p:cNvSpPr>
          <p:nvPr>
            <p:ph type="title" idx="4294967295"/>
          </p:nvPr>
        </p:nvSpPr>
        <p:spPr bwMode="auto">
          <a:noFill/>
        </p:spPr>
        <p:txBody>
          <a:bodyPr wrap="square" numCol="1" compatLnSpc="1">
            <a:prstTxWarp prst="textNoShape">
              <a:avLst/>
            </a:prstTxWarp>
          </a:bodyPr>
          <a:lstStyle/>
          <a:p>
            <a:endParaRPr lang="ru-RU">
              <a:solidFill>
                <a:schemeClr val="tx1"/>
              </a:solidFill>
              <a:effectLst/>
            </a:endParaRPr>
          </a:p>
        </p:txBody>
      </p:sp>
      <p:sp>
        <p:nvSpPr>
          <p:cNvPr id="4346882" name="Rectangle 3"/>
          <p:cNvSpPr>
            <a:spLocks noGrp="1"/>
          </p:cNvSpPr>
          <p:nvPr>
            <p:ph type="body" idx="4294967295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346883" name="AutoShape 4" descr="1675595615_top-fon-com-p-fon-dlya-prezentatsii-powerpoint-neitralni-170"/>
          <p:cNvSpPr>
            <a:spLocks noChangeAspect="1" noChangeArrowheads="1"/>
          </p:cNvSpPr>
          <p:nvPr/>
        </p:nvSpPr>
        <p:spPr bwMode="auto">
          <a:xfrm>
            <a:off x="155575" y="460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346884" name="AutoShape 5" descr="1675595615_top-fon-com-p-fon-dlya-prezentatsii-powerpoint-neitralni-170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346886" name="Text Box 12"/>
          <p:cNvSpPr txBox="1">
            <a:spLocks noChangeArrowheads="1"/>
          </p:cNvSpPr>
          <p:nvPr/>
        </p:nvSpPr>
        <p:spPr bwMode="auto">
          <a:xfrm>
            <a:off x="8805863" y="6667500"/>
            <a:ext cx="0" cy="141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lnSpc>
                <a:spcPts val="1113"/>
              </a:lnSpc>
            </a:pPr>
            <a:endParaRPr lang="ru-RU" altLang="ru-RU" sz="1200">
              <a:solidFill>
                <a:srgbClr val="000066"/>
              </a:solidFill>
              <a:latin typeface="Times New Roman" pitchFamily="18" charset="0"/>
            </a:endParaRPr>
          </a:p>
        </p:txBody>
      </p:sp>
      <p:pic>
        <p:nvPicPr>
          <p:cNvPr id="4335618" name="Picture 2" descr="Picture backgrou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</p:spPr>
      </p:pic>
      <p:sp>
        <p:nvSpPr>
          <p:cNvPr id="4354050" name="AutoShape 2" descr="data:image/png;base64,iVBORw0KGgoAAAANSUhEUgAAAo4AAADwCAYAAACOueV4AAAAAXNSR0IArs4c6QAAIABJREFUeF7snQmUHFX1/7+3ejIJyQQQZId0dYJssoOAogICiggCLihuPxQUFUSSrg6I+ndE2dLVE2QTEVH8iSj6EwQUEZXFFRQEEWRLujogsggCGbJMpuv++9X0xE5Pd9d91ZNJd3LfOTmHw9y3fV71q1vv3YWgRQkoASWgBJSAElACSkAJCAiQQEZFlIASUAJKQAkoASWgBJQAVHHUh0AJKAEloASUgBJQAkpAREAVRxEmFVICSkAJKAEloASUgBJQxVGfASWgBJSAElACSkAJKAERAVUcRZhUSAkoASWgBJSAElACSkAVR30GlIASUAJKQAkoASWgBEQEVHEUYVIhJaAElIASUAJKQAkoAVUc9RlQAkpACSgBJaAElIASEBFQxVGESYWUgBJQAkpACSgBJaAEVHHUZ0AJKAEloASUgBJQAkpAREAVRxEmFVICSkAJKAEloASUgBJQxVGfASWgBJSAElACSkAJKAERAVUcRZhUSAkoASWgBJSAElACSkAVR30GlIASUAJKQAkoASWgBEQEVHEUYVIhJaAElIASUAJKQAkoAVUc9RlQAkpACSgBJaAElIASEBFQxVGESYWUgBJQAkpACSgBJaAEVHHUZ0AJKAEloASUgBJQAkpAREAVRxEmFVICSkAJKAEloASUgBJQxVGfASWgBJSAElACSkAJKAERAVUcRZhUSAkoASWgBJSAElACSkAVR30GlIASUAJKQAkoASWgBEQEVHEUYVIhJaAElIASUAJKQAkoAVUc9RlQAkpACSgBJaAElIASEBFQxVGESYWUgBJQAkpACSgBJaAEVHHUZ0AJKAEloASUgBJQAkpAREAVRxEmFVICSkAJKAEloASUgBJQxVGfASWgBJSAElACSkAJKAERAVUcRZhUSAkoASWgBJSAElACSkAVR30GlIASUAJKQAkoASWgBEQEVHEUYeoOIdfnRwBs1+5omfCWUpZua7edTqivTDphFXQMSkAJKAElsLYQUMVxLVnJnS7hviVL8RIAp90p9fRi08dPpefabWdN11cma3oFtH8loASUgBJY2wio4riWrKib531B+NM4TOeZwKPNx6GdNd6EMlnjS6ADUAJKQAkogbWMQFcpjjPO5VelUtiZU5gFIE3ANiFjMwI2AfAqAH0ApgGYzEAPASkAywEsrf57HsCTAJ4gwmMhcE9qBe5deAaZk7quL1udwxv3TMJucLA7hdgNhN0B7AhgknRyBPy66NEhUvlOl1Mmnb5COj4loASUgBLoJgIdqzhuez5vPdyD/SnEPuxgZzB2BrDlaoDLAO5jxk2pFG5YOIf+shr6WGNNZny+hIFPiwdAuCDI0myxfBcKKpMuXDQdshJQAkpACXQEgY5SHGcN8LblEGeBsD8YM9YQoQeJcVlqMr77+Kn08hoaw7h16+b5dhAOkDbIjBNLOfqWVL4b5ZRJN66ajlkJKAEloAQ6gUBHKY6ZPJ/ChIs6AQyAF4hxHr+Ci4J+WtYhY7IeRtrn5wh4tbQiOdi3OIfulsp3o5wy6cZV0zErASWgBJRAJxDoLMWxwFcw44ROALNyDIRFTogTFuboVx01LsFgtr2QNxkewrMC0VERXsqY/kyOXrGo01WiyqSrlksHqwSUgBJQAh1GoKMUR9dnY1+4l4QRA38nxm/ZwV+cMh5zUghoEl7a+gUseXIjpJYOoq9nPWxKZWxPjL2Z8FYAr5O03UCGGbj41dORveckWpGwjQmvVrmSPbByTW0Tj3Fh4JFxPFprizJZa5dWJ6YElIASUAITQKBjFMcD+7kn6MNiAFNazHshGFc4ZVy98AxaZMsnPZ93pDJOq3hVm1NN43FtVYzHMQ3j3d3ihZ32+dMVj/NLLCZ5Q+DRURbyXSeqTLpuyXTASkAJKAEl0EEEOkZxnJXnncuEB5qwWciML5bS+CGOpXK7/Kp9fRfAHgnauh8pHBjMphcT1J3QKrbew8Q4u5ijL0zoICe4M2UywcC1OyWgBJSAElirCHSM4pgp8IeY8b9j6BLO75mELz1+Kpl4jONWtr2QJ69YjiuI8CHbRonw+xWEQ5+cQyY+ZMcW12dzTX2geICM44Ic/UAs34WCyqQLF02HrASUgBJQAh1DoHMUR599BrJ1ZIpBFrNAZGItjn/pZyfdh+8Q8OEEjV8VeHR8gnoTVsXN87OgKDi6qKQYuyzI0d9Fwl0qpEy6dOF02EpACSgBJdARBDpJcfwVAwfXUflS4NFZq5OUOXkcHsKdAPax7YeAjxQ9GntKatvQapBP4D28YuPpmNZNzj+22JSJLTGVVwJKQAkoASWwKoGOURwbxNZjAjJFj0qre9Fcn3cAcD+AXsu+/tMLbPeoR/+2rLfaxd0BPgAhbpd2ZLzUSx7tIpXvRjll0o2rpmNWAkpACSiBTiLQEYpjlF4whSdqwUx0zuR0nvNE8KwXh/H1IEfylH7WHSSrkMB7+JrAow8k6607aimT7lgnHaUSUAJKQAl0LoGOUBxnFviIkHFjLSYGPlTy6OqJQpe5gDfjYRQBrGfZZ5mAWRNxMmozrozPFzNwsrQOA58veXSOVL4b5ZRJN66ajlkJKAEloAQ6iUBHKI4Zn7/AwFdqwLw87GDzifZazvj8PQY+aLtABBSKHtmfVtp2ZCFv6z1MjHcWc7SK8m7RXVeIKpOuWCYdpBJQAkpACXQwgc5QHPP8Yya8u4bT5YFHJ000N3eAD0OImxP0+1JPLzYb75BBCcaxsorr8zMANpW2wYyZpRyZE9e1tiiTtXZpdWJKQAkoASUwQQQ6QnF0fX4cwH9T3RFeH2TpTxPE4L/KVj9PQR/+E5O9puGwHMKRC7N000SPuVF/W53DG0/qhY3DzotBFhuttrBHHQBFmXTAIugQlIASUAJKoOsJdITi2EkUba8za8b+ncCjj3bCXDI+v5mBOyzGcmvgkcnlvdYWZbLWLq1OTAkoASWgBCaQgCqOdbBtHShWVicsCrKUnsC1a9qVW+BPgXGpdCzrQqpBZSJ9GlROCSgBJaAElEBzAqo41rFJF/hkYlyc5KHhFLYszaZ/JanbrM6sPG9adnA4A28gxs4A0iBsCMYUACYN48sAngZQAuEfHOIuAo4G4SPicTh4ezCHfmHkZ57HM8JJeDsDexFjdxA2A2N9BvoIeKna1wIQfj5MuOnJOfRPcT/jJKhMGoPcLM/T1iMcCsIBYOzJwEwibATGZACLMbJ+/yHgwZBwL0L8seThT2uzicI4PXJtNWPMJHomRb/J/QjYA8CWADYE4AB4HsADAH7TC1yZNCbsrAJvEzKODhn7EGE3AJtV+zB7xNNg/JEd3FBajOvQT2FbE9LKmOHzTkQ4yAH2YGA7MFwg2ienEWEIjMWVTGiLCXiKgAdMnFxO4Y7SbPqH4hsfArMGeNsy42AGdibG9gxkCFgfwPRqTOZXAPybEEVLuY+B3y1l3PpMjsz/X+Olm/drVRzrFcc8v4UIv07yVBHhqGKWbkhSt75OusAHUYi5IJgrZPOCWS2FgeHJwBZDjCNBOBHA6wFInwvzArqqXMYXnjidnlotA6xpVJk0JjxzgHcphziVRiIC2IWTIiwC4/vUgwuKp5FxqBIX1+dFALYRV2ggyIw3lHL0x7g23AJ/DYxT4+Ri/044P8jSGaNyrs/mud0itl4jAcKFQZY+26xuZoD34RCfZ+BwAnoEfSwlwv8rzkFBqsybUGZlxukE7C/83T4Cxv8EObpLMB4c2M89QV/0cWr3XDVqPIVMMJsCSb/1Mm6ejwLhepu6nMJO46moVX9nHybAxLvdymYsNbIPMeH7U4Zx4SOnk/mYiy3pPB9DhJ/ECsYL3BZ49JZ4sbES6QLPIUbBpm64Ahst+hwZn4FxK9vM41mpFD4OxrGVd0/GumHCEmJcVwbmL/LoHuv641BhTe3X4zD0lU1IFYTx7LOj24pO3HqQLFsNY3aQowvameDMPB9SBs4lwt7ttCOty8AgjZxGJXt5mo4ISxj4SClL/yft10ZOmTSmNSvPOw8T5hNwiA3PJrKLwTg7eAV5yYmUO583RDlyJGun8NT1sP5DJ9NgXCOZAv+OOVKO2iuM44Ic/cA0Yk7pygyj/CYqxBgo5ihbX9mdx5vDwSUA3pWkYSJ8q5gl8xHXtGQKvBszvgngdQn6GALwvsCjWEXMnce7w8FfE/RRX+WlwCNzypqouD7/v8pO82WLysvdQfTd3k/DFnUairp5PpAJnx+n39lIH4znKieTZxY9uiJufOk8n0WEL8bJxf2dgYtKHiX6+HJ9vrJyq2Vjw/9U4FFS5XrMVNIF3oNCfBWEtws/kOJwoHJS+ePUMLILz6DEe0BsJzUCa3K/thmnRFYVxzpKbb4QvxZ4dJoEfL1MdGwN5EH45Hj9MJKMo406IQifDrL0jTbaWKWqMmlM0nCZQvhS5ep5tvAkS74khJ8OE46Li6GaLrAxnfi9vOGGksXAo5mSNlyfjQnI5hLZFjJPpRwcsGAOmSgOyOT5SCYkvyGoO700bVZPxsxLdqN2xsqEU0pZMsrn2Jeoz2dWNu5+AJOS9mE+GBnYd5FHD7VqI13gjxHjW0n7Ga1nrglLHr0paTuZsSHb4pq6v6IY7x4n1HLueTZXnxeDcHg77cTUvSyYgVNwLJWbybkFvh6Mo8ZhDCcFHl2epB3X57stP1JuCTw6LElftXWixBxlDIBx3Gp6L75oFGLJR1TSuXTCfp107M3qqeJYR6Z6NbMiIegfBh6937Zu5nzenlP42SohiZo0YmxlCPCHHfxq/Zfx3NB62HSFg9cRwfR7TDsvE9txN5BnZhxSytFv2m1LmTQmOLPA24UcKTvbt8u4Rf0bAo9iX1Tm2shJ4QAKcUBkV2nsb20K4adBlo6WVjGpSUMHO5QdbA/GYQQcEVP3DwCuZcLfyoT7n5xDL9TLz5zHrwmdyE7qYAIOArCxdDz1TmVpn7MEzBsn05LnJ5eRqb3O3PZCnjy8AleCo6vStgsBPyt6FMcQM+bzzFQZe1aU7D2N7SxG7DTFMWLNQAm4pOjRKUkHnfb5MQK2ldYn4OqiRx+SytfLVW3d83FX9EYBr9iSXsDANb29WDA0hFkOcC6Ad4r7bvABUlt3r2/wpOcWY1eHsHfV9tzcRhl7d6sPBybsX8qS+U3YFWZyC9Gt1DRpxfFIiuEW+H3g6ORe/JuUjq9OjolxajFHiXwbWvXZSft1QjYNq6ni2ACL6/PSJLEcGbip5NGRNgtUPYK/BYRNYusRzg22wRebfZ1GV2SEb63mL+S4YT6BFHYNZpP5kktUlEljbK7PbwNgrlklV37XMuOCcgr3OYQtnDLMS9uchot+80w4oZQlc3ImKtWUncZJS1wY+GrJI+sruEhhdXA7AVs368xcQ00bxAcf6idzLSsqaZ/fRYDc3ILQH2Qpuj7N5Pmr5jpT1JFQiBifKObIXEcjUhqHorSshwqri8RC4LVxp471DUV2Zg6iU1uLkvi0q+pEYOwsbWy9Pxd4dJ7F+CLRLft5am9fdMIqOQB4JOXgiNET7JV99bOT6cMNDLxD2L+5rdnfJnZxgqtjOMPYcOEZZBzkrEranLwSFlpVInw0yNJ3rOqMCl/LqfSiyATnMxb17wQwf8UQfrvBBli+bCl2DIFPAzhe3AbjY0GOvi2WjxHs5P263TmKXiLtdtJt9dM+P1e5onh1gnFbGR+7ed4XhFsqD/wGsX0J7SfTPv+IgPfEtreqgPGMvpoZt0yajAd6X8BLy6Zgc56EA5mjK1HRdeLKJo2Cm6UzLccQiSuTxtTcPL8fhO8BSMVwZSac2Ejpc/N8KQifEq7Lo4FH4lNNY4caEm4Vth2JEeHYYpZ+ZFNHojRW3v+XB4OVeVp6D7sF/lLF8MlcAYsKE75QytLZrs/G2cacMo13uT7w6Bhcyyl3EX5c8QwVn85KB1I5MfNKHlk5PSRy1mDsJ3XIqR97dU+wSgjBjCNKOTK3OOIy8zzegCfhZ0Jb2gXlMt7czCmwqlw/Jv1QMx+EgUfmOlZU0nn+s40dPANPljxK5MiWxKQjBPZO4nxSVdyNI5D5SJYU82H42cCjyxoJ24RhM46ijoP9i3PIXMu3VTp9v25rchYPdbv9dFV912fzVWbc+m3L7YFH5rortqTn8xZUhvHqindKIVwQZGl2bKNG8fL5EZjwEMLCjK9kXsFZzYzIZ5zLr3ImwVw9i+2F2IRAGMQ2QT8tEw4jElMmjWlVPWevE9kzjtiZfr1RS7YnReRgX+kmWvnNmOdzwGa9AexYMe14WFqnOv7bWnlyE3BO0aNEJ38JPrpOJ0KRGdfWzeFvTDhrMuOOsBdDw8txOBMuSvAxWgo8cht6lBN+C8I5Qy/jzr4+TF0BHFcJmeVXw5BIkRq5EeXUotgq2ADCpYz1k4ZBqXi+f6KyT1rZThPgFj0SOzkapTHsgXm2zDV8XFkcprD7otnU8hTO9dl4ru8T11j178uDGZjWytZxZTv97LjTYZzZpgrbNs44v6go7saxxLq4ef6cedYsKobDDvri7KTr23P7eQr14SZjNiLsazkcHD0aSq5ZHcvf9aNTB7GLzU1Ffb/dsF8L+TYV0xPHBmhcn40nXtzJzpiaUpuhnfq5d0kfbq+Gvolbwz9vPB3733MSxdpdbj3A6/WEkc2N+EondLDzojn0YKtBVO3AjIyNTc3xgUdXxU1u9O/KpDGpasYbcypt4nbGlSsDj05oKjRycmXMMGTraHHdlODqbFkwA32iFyUQ2dk55eg30+zUhMGY005UA9dno8SKT1kr3zrmWsuEBam1/ZoXzMCZ9fNKJwvztYwZJxDh6po1LRPhjGKWjJK4SkkSMgXA3YFH+8Y9WLV/d3021/k2HuOPBR6JP2brx5IgKcPLgUfxtzjVjowN4QuLcbNYYRFeaWYKfIVZPynbFGHGgiw9EScfxS8MYU4zxYUZfilHOXGFGkG3wFdb2tXar3c/O+k+/FRgt/zfkdVESGj5/hrgXcIQf5POnQnZUpZsP4Kj5rtlv5ayaCanimMdmaotkdVJWU0TPwo8Mi+SliWd5zwRvDg5c3SecrDnwjlkAgTHlpk+vy4EbI7ZxS/vdIEvJ8bHYwfxXwHbqxdlUge3ajd4n9Cb+ImeXuz8+KlkbMEalqrjlwkILfuwYJwZ5Eh0BWt7dQbCvUGW9pI8T3FKY3TFBHys6NH/StprJFP93ZvAwNYfjNX22JgBtIoqYOvgUW3X7EWjHw3mv48OPDIfEmNK9dTMOADJ1nekhQWBR2KnE1PBdh7E+L9ijmzNZ1bOzy3wnWDYeGT/MfDoDdJnwdKEQ+wtbLtnSu1NXZ+NycJ10vlV5aw+5Gvbdn2+H8Cu4v4I1wVZsvmwsLYRtg0t5Pr8FwCi/QbAsz29mPH4qWT2SnHppv1aPKkmgl2rOFY2rw9WvOyMzVcnlasCj1oa41aDf94ruXZkwsWlLIkNhNN5NqcTsXHBRoFV7ID+UrEDEsWBM7HMKp6z5ipHWp4IPJohEVYmDSiNfIHfIo0dR4QPF7PU8veQIG7haYFHX4tdwyRXZ4Aot3tkmO/gdjCaPUtLmfFeW3u2+jm1Ha9QYIOcIKRM7TBXMOHoUpZ+3mo9XJ9NgG0b73ar06EkjipRUPMsfSX2OWoi4PpsHO3EJ4hM+GYpS+Z6O7ZkCvxOZvw0VnBEgDnE3qW5dK9EPu3zjTYnaFLnlYzPX2DAimdSm8Oqfa35oDLZp0TFmD+VcmTiboqKO8CHIYR5rqX6yMKhQezyVD8tEXVgfhDCw5rR9iT76Sp9d9N+LYXWQk66UOPQ1fg24fp8PoC549tqe63FfgUxU7qAOwl4o6CnpQgxM5hLYk9V2+wakkDDo+OsnlaZkAySK9OomujqRZk0fBQyec4xRaFdJOXRYAZ2irv2rdi/GuP770saNDIO4ciFWbopTr5qyvBonFzt3yXXQQKl8cUwxBGL5lK78STNFdOHKykav2szhxrZ2A9GI+v6bK625V6eNR0Q4zOScCFpnx+gkVAt0iK2y47mMOLQZ+WoAsbRQY6kytkq4874nGbAKtsMAacWPbooDoBJBTlpEv4himgx0thPAo/eHdfu6N8t1+KfgUdNowTU9un6/MOqiYR0KOHQIKbbKFqjDbs+71AJFm+VJtHG6W3783n68hSMGZTYcYcZ7yrlyOrENePzexgQO+LZRkjppv1a+tC0kutmxdF8oSQy9h0PcI3aIEKuke3RqGwmz8cywfzoJUV0IlO3oZgTwQMljRsZ6cuoZhOxCgJLId5cnEu/bTUeZTKWzjbn85ZOCo9U4nX2SdZSGjrH9dk4cbxX0qZxaOgFNpPkTrYOY2OUUsahC3P0q2ZjceezixGbxmanZ/9yHLxNasYRN+c2PkTFpx9JTxxNaKGSR6J1sz1xtPl4NAwzPp/IiDLWyEsbqQaTePQy4S2lLMXejqQLfBFxFKZKVGziIFafX5MjWVbsHCCNorWTrOFIytocYeU7y1LhMvVsUj26PptMa03TdjaY412BR/tZzD0SnTnAe4ch/mxRbxkG8SqJg2e37dcWDJqKdrPi+GQb+ULHg92YNgh4b9EjEzajYXELfE81gG58/4TX28T1Mg26Pv/bJliqA7xpoUe/ix/MiITrszmtEoeMkOTuViZj6afz/L9EEAUvNgGIlzE2j/NYrdoJmpODXuF63xp4ZPKkx5YEXragHmzeLDd2nNLIwONgvLWUI/mLOWYWrs+JPkSZcbA04L21HejImF9MMbZfkKNnYxdiJP7dMokZzMq2LOxYTZ20zxdaxtdrK9VgkmvZXmCTuA8ec5LGgDmdleQQN1N/KPDotbFrUBWw8UQ2NroM7CaJp2mcCF/pwysW4zYXwFaB9mvn6Oa5HyNZqqRFnOqxeppsbiqke5LxDk90ep0ozizjDaUc/TFu4t22X8fNR/L3rlQcqyFixmSBkEx4dcq0siPJ+HwoA78U9v+3wKPdhLKR2NYDvFVPCKNMSwtPLmOD2swUcRUzPvsMjMnN26JeS4NsZTKWXPXL2JzsSn+b3w48+ljc2rk+XyMMajza1GHNnDDq+0pwkvZs4NFmjcYcpzRWnEPuox4c1kzpjOPQ7O+uzyZfrfi6LGrH8oVs+2FnumDg5JJHl0rmZX3KFRnt2V37VWydb69mCZIMyYy/rVSDlqfkZkzPVGL6xaamdPN8FQgfEU3CcLLwtK3mKjcfaZJA/YaROId0Js+7MsE4q4hLfYYjccWRwPY/ZoL4er6SvUyc6tH12QRaj927asa7MMhiWxCxzRyMbNU210QcERfJb68b92sxgBaC0pfTePTVFW0ksB9ZOa9hBxs3SmtmBFyffyEOaiowtK+Hmfb57YTIwFharK8v0iM5cs+WdhB3Fa5MxpKsnISYzDDvkzIGEKvgZQr8EWaIQyNVwkSJPUerz7ZV7FACfl306JD6OVZPIMz1tNtk/nf29OLIVp7jFtxWila9kW0zHXGKseuCHP1d0ud2Pr96CHhOIlsj89TG0+FKQnFF6zDiZHCzZR9WsTRdn5+3ycPdbqpB2xBJzZ6tWibmajGViuwmZWGpRr7iZHEhRxzFfiLNLW1SyE4p4w3SD/h0nj9QF54pfrmFYWsaNeT6bBRgY+coKtJUj9XfgznokDvdVAPuiwZSL2TWpQ9N84E3apOBfMmjln4U3bhfJ+JXV0kVxzogrs8mldasBHCDStzCTKN61WNyk51FFOqDytiheDqZl7G4uHk+HQRxiq0kITKquXjHxI9rNkhmnFjKkfmqHFOUyVgmVVuZksU11FIMYqNWdjjuAB+AMMpOJN2gnx92sNuTc8g8r7ElSexQkxos8GhObeMCpfEGDOJ9Epuj2EHXCcyYx/s7DsQmG9XqNwceHS7tqxrf7Q6pfFXOKm1egjiOQ+4gpjUL/l8/VpMrfDiF2DiDdfUSpxpM9GwJbAVdn02aSLHXLxj/CHIUb1N4Lacyi3AVAx8UrvPTBOxnE6jc9dmExzKZisTFcbBrEltgE6JqxRAGLfYjc0R+RpAj47jaslg6k0RtiZX3Jj27PocWNznmNP57pRx9uNlEunG/jlsX6d9Vcawhte2FvP7wEMzJgz0XwveDLDXcMNIFPpkY0gTqUbYI6QKOytkGaU0SIsP12RgxG2NmWWnxpatMxiJMkO+4pfKSKfCHmKPwTFKlcRkTDi5l6Q+yBQZm+LyXA5gYafJSF0B55nk8I+yJHGEafnhVXxpvLXpkldJQOiC3wCeB0TBlWdM2LG2tMnk+xWSPkY7JyDFjpo0dp+uzyQ38PxZ9iK8VTZvpAh9ODKs0fpWMJYlTDSaIS2uYNf1YXblXWmbXIqBQ9Khl3N1IqXbwzYrH+WFC/g8z43Cb9Y3WwDLED4AVUwfRlyQTSqbAuzHDxJEVF2mqR9dnc1IvthkFcE/g0d7igdQJVhNMWMVlREw8ym7cr5Pyq69nryCNV88d2E6ijbE6j1bXsjYBbBm4ouSRTaDtaASWoR+MR/U7izm60WYZMgX+IjPOktZpFc5FmYyl6Ba41CJe4dgKTRwbtr2QN1kxhHMIOFG6VgAWV14SR0sdPVa+hAt8PDjKoCIutbbAEqWx2vAfAo/2F3diIZggM0lL555GXdsGg07iCev6bOILSlLmRUOMO1Gpn0eCnNxtpRq0jUtrxhuXJjORMgS8u+SRyZ88plRzK5v92sRVnC587G4IV+D4RZ+j/wjlV4rZes3bOvXUjidJrGRnGOmFZ5CxF25abFOfRg0R+oMsmZPiRGWnS7hvyVKYcHLiEpcJrhv3a/HkYwRVcawB5Pps0gyJckLXc2XCnqUs/bX+/1dPMc0GIcvmQHh/kCVpyJ6ou+rXlDH8FdvsiGIs1k3G1jmmWTgeZTI2RFGSF1q9faNxkEoxjieGSS0mDpgM4DFivKeYI3FartFHI5MU9PalAAAgAElEQVTnAhNWuXaO2XPKww6mmzy21YDk5qRxpmhDc/D2uLy0onbqhGwdPkxmiWbOPc36t8xbbK3UVeOsmj1AerpsPh7nFnOUlzKzjapgnqt2Ug0m8ODmpYzprSIM2Jr0GDblENs+MZcW1HIySQvCMIp8YJTGV4kYMp4D4bOBR8ZRzbpUYx6+ZHkjdm3gkY3N9MpxJbgWF6V6TJLXPgzxxnbitSYxs2gVBqtb92vrh65JBVUcV1UczYtzF2u4hEVBlhrGm7M1WLeJgbXy5W1/pfB84NGrbedpe2rSU8Y2j59OYzy9lclYJknCjqQYu4SELSpXKruFjLcR8BbxB8rI4hvvxG9OLsOTGufXPzOuzyZSwKEWz9IjgUc7WCuNIx38OfBoH4u+RKK23s4M/KrkkXzOCTLr2Cp1s/K8c5kgSk26EoqlIp7gVqO9VIOWHtyVa/pi4FHLjxDXZxOI/J2iB2NEaHG5jB0cBzuAsEPlFMpk2nobgC0s2ngejMLkEBcn/Z2ZvtwC7wdGbHiY2nElMUkare/6fEPlivhIi3mKUj26BTbOQ8dYtLt04+nYQOok1qjdRIoe47tBjhqafnTrfm3BvKWoKo5VPEmyX4ySbWUDY2kHsWLj6Zhm+wNJkPXiN4FHB9s+RJahMZYFWUxtFDpBmYwNJ+H6bF4I1oFtbdewRt7k/50b5OiuNtow0QL+JcylPaqp/nhSGbOHU5FNo7UTmiQ2qM180vN5CyrjKZs6Epu32vZmFni7kGHl7AZbpS6Bt225jK2eOJ1Ec09yq9GO0hIpSj6bkGuy07wR4DcEHh3Vai3dPD9rkSnG5rFoJPsHYnxnvam45qGTySoUTEPlJ88fZ8Ll7Q5qNda/PPDopLj2XZ+N492WcXI1f2/bTMUy9Nto12Oc+GqU6q7cry2Yq+IogWVrv1fbZiu7Gtfn3wA4SDIGsfdeXWPWeTgZA8Uc2cRjjHp0fTZX8bu3OxdlsirBJNeMojUYK2ROGH/hMAZaZW2Rtp0kxIzJI0wcnYxaK43Vcd0fZLFHklhuDV/GdvFVoyaI8D/FLInTE2YK/F5mmKw94mKj1FV/m7YpWK1uHRKe2CQK1mzmkyCvuvFoPKfo0eebQY5SDPbCJEmYiHIPEy6Fg5tLs8l8XLVdbFPKtt2hZQOSVI/G/np4CPHB7Fd5weLCIEs22WXGjDyhA9xngxxdWN9Yt+7XlsvZUlxPHKt4bOOFjVI1WSxKHr2mGWXLExmrXKijfboFvsVk0pA+GLYvvqjdaznlLoJNsvumc1Emq65Uej7vSGU8JF0/W7lqppVrQsZV9bZatm3Vyqfz/BYi/NqyDRMSQ2bv26Rhm1y4cWNLEMIGCLFHMJfE3qZpn79CwBfixlLzdyulztSr5JC+2cKj11SxylGd4FbDBB/LBLPJKs/0KINKlp13ECE2T/oqTGPiFSZIO2exZE1FzfNuPNEvkQbUb/EukR9CjMfIbdtgHBTkyNwkNC2Jcp0TPh1k6eu2w6mVT5JStJkDabfu1+3wq6+riqOJATKP38pOFOvOurSKLm8drZ6SfVlZKmLGKH43W0cI22T3lVR4XsmjQj1QZTKWSZITqZgH1RjQ302MWymFXySJ4Sb5IViHZ5I0KpN5KBis2CL3k3kpt1Vcn68E8FGLRqzDmySwFbNS6iLF0Wdz5Sy2u7PJVmLat73VqDgZtpVq0CZl3+jaGZvfVgHZE/7OVsAEbic8DUbAwAICNmDGnkTYy9JR5TZinGa7947Ob4Kv2S1+EiOiolSPBX4fGCbJgbgQ0HYoriQpRYcdbN0onm3C56jVfCdkvxYDFwiq4mgUR59vYuAdAl71IiZY8jbGQ7RR3arnndhTNUlqqARH/8s3no7ptnaU6QK/mxhN83CPmX+T+G3KZKxNYZJczwBMTLKngcg+z4TxMTZ0D3MP7i+dhofH6yq31W8iU+ArmHFCgt/Nf6swfgGKnA2s9qLKKeqHKif9V7fV94jCZdI7GocHUTGZPkoeWTnQWYftsPyATGIyQMDHix6ZGJ+iYnurMQ6pBm0zKMXahye5rmz1kW3yv6fKmMPAJ6XJHczvlgmfLmXJfLCIy6w8b1omPCOuMPGColSPlvF7o1kkSYhRP33bw5WKt/w/A4+2boSxW/fr8XwkrDbr8ey4U9pq5/qCGV8p5ahpBoJMgd/JDOPFJy2nBx7NkwobuZl5PiQk2ARG/mvg0Z42fRhZt8DzwThNWK+pF5wyIXOCsUpJF/giYpwiZDsqZpUqzrJtkbhtiJn6RqN0dFl8xi3gektPV9PUY8EM7IhjySqN2CpjYCZ3AINgTBVNOHqLNQ/03/AlM583RBlW8fpslboZBT7YYfxKPAcjaBmY2/bF23aqwTw/BMKO0jlJFPpEYWBWYKO4eIvVd4jxQLY58W14I9NsvknWOC7layu2aZ9/S8AbLfiLIg0kyRjTKpWvZHzVWLEliWyNzA8Dj97fqE637teW828pPmGKo5vny0BY6XHVzkM9ngAShBMZ6d7E5OrBdsFsaprj1touKIEtRwIbrW8HHtkklo+ma2kDemPgUcOQF8pk7NOb9vm7BDRNbdXoeXeGseHCM8hccayZYpSuQhRQd1qSATDw1ZJHX4yerQRhRqq/wY8FObIKPl471kSBiAGrj7skqQbjgljX806wB8TGO6ztI9GJJuMTxRx9M8mz4fbzFPTBeCGLUrRW+/hB4NFxLZWhAn+eGF+1GFMYZNEjOb1P5zlDhD8D2FjYPpuQNEGORAcLScxCmsXRjR3fyG/bvNfWj5UdFRCkejSiCZxQxWvQbKyuzyakjsmqJC7M+GApR99vVKEr92vxzGWCE6c4+nxbxSD7wJXPGeMzxRxJ0/DJZmMp1WammNiN0S3wp8C4VDqsJE4r1mnGGA09xVpuuCOb4kLpPFr96JTJWIpuga8Ho2UYkfpawQz0tHXaJl3MJnIJlS7TmnlhzglytErqSitP+/+OqbjxdGxva3YxWt31+WgA11mhsAyTkyDVYDg0iOlP9dMS6bis9wBgQeDRttL20wU+iBjGMUNcbJXf2oaTKNsMfL7k0Tkt9zF7xVEU0Hq0z0yej6wkgjAnj6LCwJPLGDu0Cli+su0EZiFJPy6rSrB4v49+1IQTJNfv1tmHCEuCLCX6OB1ll87z/xJFwdpFhYFhSmGTZodC3bhfiyZuITSRiuMqxttr+sSx6qTxoLH7tuA1KvrXYBB7xxnnZwrsMUOcmcH2isoMxjbNGBwcGMyhO2zmbGmXsnTqeti0WdwyZTKWfMbnXzFgFVfTHcSk2/tp2GYdx1M2kdIFmGvlEwKPrqofSwKTi5EmCJ8MsvSNJHNLEsTXNkxO2udv2qR+jIvS0GieVmGyRphdF2TpXVJmbp5PBeFrUnmjRwwNos9G+a1tO4GHuAmRdFQxSy2VtgQnsy8EHklPEKMpuD6bPO+vl7KShLCptvsnAPtK2zV2z4FHroX8StEkv23ph0LG588wMCbETYtxvhh4ZBPLc5WmqqFzTPgfcRvEaBm4vhv36yTPQas6E6I4VlPMrXKttqYVRzfPl4LwqQRAhzjE60tzyeSFbVlsX0zWTOxD5CDJV6jlZtjyykiZjH1kEmSzSLSOcc+rzd8TXDmZ5o8JPDL2jA1LQpvJJ3p68ZrHTyXjLGRVKpECrBwwGPh3yaNNbDpJMCerkFwJY8qdFXj0Jek8XJ+NYv4JqTyAoPJxkLGQXyma5HTTVA5TmLVoNrU8JUuQ+3ppxeZcbv86YnZhe8v0+2KWWtsSMlO6gJcJ6LNgGhsMvcXv0Njt2+SFFps+WDtZtumdnyRiSkg4ZFGWmoYZ68b92uK5EYlOiOI40+fXhYDxXlxZrJUk0XRkQm6e3w9ConyhAE6rfAGJvr7dPJ8GwnzZqKL8b7HXLbVtzfB5Jwcwp6bSYr2h2wb+dRy8buEc+kvTTUmZjEGT4KqxYf5c6UMwHnKWWYTMs/1kyaNtWvWd5KTDtCc9tanv2/XZ/HZ2suBhl3EpQarBymT6gyyJX9pJUg0y4T2lLP2fdN62jhIVx5tfVDISvV3a/qhc9RbIRKGQ5S6vVqyE/hosZbF+nC1ikuwhwWDFztIi7JN1jD/BVWyiq+MYx82Y36F5NsQn0gAWBh6JAvrP8HkvB2j6fqgfl7k2Lnk0yfZZGpV3fTbv+YZOLk3afCDIYrdWz1I37tdJ+TWrNyGKY6bAH2LG/3aC4pgu8B5g3Gn59TY69KZOH40AWxvlMr4R5MiEdhCVBArw9YFHNjlCYZmf+rbAI5MVpGlRJmPRuD4PVOLezRYt+n+FDms3oLBlf6uIuz7/A8AO4jYkysSIUf7fLZU5M4R/DTuY1SwsVqMxmhR6r/ThFQJ6xHMQOgCMtpck1SAD7y559BPpmNIJUg06hO0XZulRcR8+P0eAOLc9AZcWPTpZ2n7NS944MDTMDRzT1t2BR7HXuEkUsJ4ytnn89LG55ZuNZ+Z5vEHYEzmWiEvcLZCt7aTp2PbjoHawrs+PW2Z2Ep9uVh2fXgYgVgaHBjEtidlDNVTdIgBTxIvBiM121I37tXj+QsGJURzz/FUmrJIKak2cOFYN+n8PYDMhn1qx+51hHGDjyZog9MwtgUeHScfmFvgcMD4nlbc9zdh6gDfqCWF+eCLjZArxtuJc+mWr8SiTBoqj5Sls1ALjjCBHJs3chJckXq/M8Es5ysUN1trrvtpgs4DzzfrL5HlXJtwfN55V/k74aJAlsXdmkkDBKQevWTCHzItbVBJkxFgaDFauPIWnaI3MjAQD+1zg0XkCuZUitrbPtW0T4VvFLJ0o6c/12aQclNstWtqE7/UNnvT8YgxJxjIqM7mM9R85nUyEgoYl7fOZBJxt06YTYruFc+kxmzpGdqdLuG/JUhjFTqwb2MYfto2d6jjYNUkSg3SezyJCFLlBWP5U+RiPtU+1vUmM+l6D+7Vw7lZi4ofDqtU64bTPPyLgPav82CfYq7qa+cQoNS2vy5rMcwH1YP/iaWQVgNX2mhfA80EWm8RduYyO0TpwueBrqnb+NtkiCPhZ0aMj4p4TZTKWUGaA9+EQd8Wxq/t77OmuZXticXNqX0nHFWvjW9fg8Y2cYuo7rdrsmdMwOxs5xnNLgYzEQ9X0meSkjkPsJbFtHp1TglSDrwSDlRAoQqXO9GPrSMKMv5RyJA54nuD3aswSTi55JI4m4Rb4eDC+lTgVJWN2vZd+s4fZ9dl40RtvelFhQraUJXMjICoJ8mG/EmQxPeZq1ISFaRlqqG5w1s/Rymc2z68ngnHwkZeYVI/1Dbk+W9lQJkkxWj1tNB9g0pBCK1KMPVtlHlr53u2y/Vq+kHLJCVEcXZ+N3coq2RYm8sRxxjze33GiQNzyL80qQ2ObBcabSzkqyrFWJUecV0zw3+nSuqGDnRfNIZHdouuzOQ2UK8IWuWOr12xm3SYLxr4sTOG1ccbpUTvKZAzO6JRiEC9aBaIGyuUQ249n7mnBOkcimQJ/hBljPKNb1Q+BvRd5dI+kD1sHg5VtMs4McnSusA+703qg3NOLaTZOOAlSDYquXGvnZ5tqEMCVgUfibD9JvN2Z8IVSlkQnZJXxG6cbk4c4cf5yh3HowhyJAqAnONG+OfDocMkzZWQS5GKOPeVq9P6MGU9sm83quz4bUymrvNBxqR7r+8qcz9tzCg9LmYLx9SBHnxbLj3i3mzmIzb4qZ4JfCjw6S9JHt+3XkjnZyqx+xdEYiPfhlTF2BoSfLg3xQekJge3EInlmygwgGzLOtbJl+m9n9w87eEejfJXS8di67jOQL3k0N6591z4jhTyswbWcSi/C7dLMAUT4f8UsfSVuzKN/VyZjSdmmdBt5vPG9Uo6sAofX97z1AK+XCjGbCAcE2+BwSWxIm5Poan9WsQmrV+HmQ21z6TNVlXuhpxeZx08lc9XWsqR9vpGA2BPymkYeCjx6bVy7qyh1BTapIGdI6zBwRcmjj0vlkwTmhsXpnBlHoowlgtsH8/J9YTHmm9PJuvk+UH/IEMeDerC59DaoehX7BIAN49qt/n0IIdLBXDLpPWOLdegixpeDHPU3a7h69W2CoffGdj4qYGkrv8oza69wxaZ6bDTutM+3EnCIcE5PBINwpSfxbp4PBEVxR6X6zS3BIA6Xtm/G3E37tZCxlZgUrFWjtcIxBsmPcojjbK5/pAOJPI5N8G3CAdI6dXK3TC7jva1sTyTtJrDdeREhdozbqKyD5DLuCHK0MgB7q7Hb2E0x8KvSDBwmUThG+1QmY+knuTo1rTDjxFKOzDWfVdn2Qp5cHsKHGTDXRqOn1qIwLa7PvwCi/NLSYhVwOtqYfTYfT/Y2nEKv5IqTllFMbeLcxWYmWeUFbP9hZ+ygrILzJ1HqmHFwKUfiYN7uPN4dDv4qXeiqXBmM/Sue1Q3NL9Ij16EmxE99zu+riPEgE8RpV5OESMr4fDYDZ4rnRDg3yJJI3tIDvcyM17S6zZoxwK91wshhTFxsTQVWeW4t41BKUj02GnhmHr+JHdxpManjghyZ8Fktyzbn85apVJTBZ8s42erfHwtXYN+4tJL1bXXTfi3kYCW22hVHd4APQ4ibW4xqiIGv8Qqca7t4jdqsKqrmpWOuY8SeW6NtRVHjga8EM3C2jTLUbH5VB5MnKy/B9cQrQ/glFuOooJ+WNapjwlZMoegU9TPiNoGvBR7F5pq2DNBaHHaw95Nz6AWLcUCZjKVVPVkw1ze2oUiGHeDLxUGcI/lijk6pGB8H4dQGJ3plEN4YZMkEG25aXJ//abExm+/+nwZZEtuVmY63P5+nL0/B5JcVB+6tDvilcAUyrfaSatsmrqx8/7O4BjfjsP6wM5UYB1U+7m6X/pYSBLRGTy82ffxUek7aR9VWzARQti0vEfBFh3D9hn14+j//wRblHuxNI8+e+eioZ39nTy/eOrwcnwNBHGMSgLWtb9Xhx9jRSp0khxwHe8c5aAjedfUMY9O/JoicgTDEGxfNJeMEaldGohqY34XYtKryU70m8OgDdh2NSDfyfWjRzsKeXuzR6jahegJvTBZ2E44nSBHevCBL5gTaqnTTfm01MaGwfOMUNlgvZuGBZGy85oXDuMxWgYyuPQbxdoT4SEg4KuG1tBn6ow7woYUemS+WcSsJAuiavs0YvugM409DvRjqIWxGIV4XMo6kEeNumx+3ae/2FOEjTX8kxvbwCXxF6qVtvvRTDt4St5k2g6hMxpJJ5/kYIohDsdS18AgYV4WEXzoh/ukuwb8fBXqnTMGry5MwywmxNxMONhlqWvw+rpm6Hj7RLOuP6a+q9D9v8+Ow9bocbTuBV+RI1ZgToiS5sZnwjlKWfi6dd4JUgxh2sLHNR1iCeHJPBx5tIZ3DqJzrsznxsrqmt+mDCL9fbwoOM8+drRkEAxeVPDIfQVYlwW+t5IQ4tJmncnoe70kObgWwkXAg/+oFdn3UI+Pl3bRkGkQkiWmfJ5exQZKbsiRpRG1jD9eOvfpRYkwTRAo8AzeVHRzbKOxWNZ7pj803p5D/Y0jhrcFsCoTyY8QSPEO1bUzIfp10bnH1Vr/iaG8zYTJA3AKGyW19X8rBgsEQLzzzCpZuvT4mT+lB39AwNnVCvIaBnYjxJia8MWFcxlE+i5lwfpkwYBMLLg7uyhfgfN6CyjA/EGvnHGkfQjlzgnkdAT+hYdw9ZRmefnl9bNLDOBQMEypFFAzZOAwRcGjgkdzAuW6AaWXScMlcn6+spAv7qHA9x0vspart27fjGnQH+ACEEJ+KRe1Zel2OjqHqoWpOHUXhoGrGzpWr9D8y8BNO4bp6p62Mzycy8M24udb+3Taen22qwUpmlqcCj7ayGZN1qkHg1sCjt9r0YWStr3btOvjN1PVw1OjHSoKMXicFHl1u1+WIdNrneYRo35MW8zu5ICRcGzoo8jJMnTQZr4k8njnKQia64TIBy4lxSLOr/NrBJMiLLA7GXT/ptM/vIkAcGN7Ul6R6bAW3arZgTCeksRb/xsCXJwN3Dg5iyeT1sbM5MGLA2AaL7ECNeRWvwLG2B1SN5tHp+7X0wbaVmwjF0TwUB9kObILkV4BxRQroX5CjJNcx4mFmfH4PAz8SV+hcwQcJeEfRI/NCb6sok7H4TGDqJdNxIxjWL/hEi0G4LgV8Vnpdk+QkLWkcNjMft8DzwYg1sWg1dwKuLnr0oVEZt8BfA0dX9dKSJGexse/bR9qBbbaVhKkGTa7whxm414RTIsK9qV7cF+dMVL0CNOn8bG85Wk6fCRdnFmN2bc51N89XgfARMTfAxD80mUgM77s4hbtKs+lf0voJFFVp043lGM8xcFQpR3+UNOT6vMDSfMU6ycPK34XPJmORsXm2KSbYuQnN9Rci/CUMo3BPVhFIqmkBzU2L7QeizTiN7AoifCW9GOfWPnO2jdTKd/p+3c7cYvbU1dX0SLsJwkWs3gGNtG7iMX6DU7jMZpNpd2BJArm22+c41g8JmM+D+EIz28skfSmTsdSizagvch44PglTYZ17HMYZ0jAmo21aZhKKNuupg+h7qJ+sgiKP9rf1AG/VE8IoLaLThEZzrw8Q7fps8tC2zHBU187tgUfyj98kqQaBeYFHpwvXDklSDTZs26S82wbrx9lzV8PmmGdyPMozRPhMMUtjPqQzef4xE97dZictc6LXt101pzKOWImfMeF4bxl2cII0Skc1BaNRjOUHPDFe2q3GaRvjskVbopittfWrqQivtVSShdijdL6/cxgnF3NkQsyNa+nk/XpcJ1rTmPyBTDgC12djCP0GEPYDw6SF2iBhU+1VIywxX/Vg/GjqK/hJ0hdZe4OIAg+fQIRLhPERx3QXOe8wvs+Ew23SgLU57j86wNyFHv2uzXYaVlcmjammC/xuYhTMrdo4cTdXuLcx4Jc8auWw1rS7yu/ZnJTsZzEe6zA29W0nuPZdpYn6IM5unp8FYRPxHAgXBln6rFQ+SapBIny4mKXvSftI6tXZoH1xzD+3wF+qvIGbho4RjH3IBPoOh/H5ZteEtgHNG/ZpEa92tH7Ve/lCyw8KwZQjEeOVbiIWXC+tYOSSJAZgxrtKOTJBzq2L67P5QLMLvN+gFybsWcqSrSf+iENcD85ixilt+CmsOiLCvRSiv5ijG62BWFboxP3acgpi8dWuOK66gzOlL8AOKGNPB9iDgT0A7G5hUCyeWNU72tgVmisM86V3y+qwXxQPqEaw6vltUnIdK61v7AodxlVUxuU0CVzmKBXg6ixlAn6BEOcX59JvV2dHpm1l0pjwaNickHESEfZOuA4PMnBdGOI77QYMd33+Fwjrg6NTkFX+VWyPiOr+nwn5Hnj0voTjjqrNGuBty2EUMLhiVZKgOHh7MIdMCCFzUrdpmaIbB3GxDXmUJNUgMXazOQ2xCZnVaqK2ziXpAh9OjIssT4b+yYxryilcEHfa5hb4TjDeJF6cekHGc0GONk1a3ySLIMIniXBMm1enT4FxIzv4bilLdplYqoNPF/hjNJJRR1zKIbZN8huvepqba+d2dYK2bhjMRGfM55lOiM+CYcxLpM5GKxkZx00CbgDjcokdqRiuQLDT9mvBkBOJtPuQJOq0vpK5jkoxtnNCbGt0CCZsHYX7IGwMjsJxmFNKk8HEGB+bf8MAltT8M+ElSiAEYAQU4sHlS3BPksTo4zIhYSPufHapjCOZcRgoCsNiAh5Pq9h0vQjC82Yu7OB3KcYdCwcraaCqqchsM3eYoOJEuIdD7A3CDsaCgBibRQrACE/jkGQy3BgPs78bL8fUJNxsE7ZDOOVYMWXSHNHM83hGOYVDIwWSsSMoir/4ahPqqaq0mcDXxoB/ERP+BsJ95OA37XgOxi6YCqx7BPrZyUzHERzicBD2BWMrUBRQ2+zLL1Vf3A+CcT8c3BbMwV3SNKqdAtNcP74yHfub2zJi7Gq+OQAY56XRd5ExvXiZgZdpxM7ySWKYa9C/IcT9xbl4tNvm3CnsR8dh7HgXTcOBZeDNBOxVfUduUXmfTaPo9hmDICwGw4S7M7a7D6Uc3LFwNu7pBPZr837dEYpjpz2wnT4eWzszBg5PejXZ6SxGx6dMumWldJxKQAkoASXQzQRUcezC1bPNXZoizJB6zXYhjmjIyqRbV07HrQSUgBJQAt1EQBXHblotEyk1z9PWoyi6v9TeS56justYjA5XmXTpwumwlYASUAJKoOsIqOLYZUuWLrCxuRGnkzL2isUsvbHLpmk1XGVihUuFlYASUAJKQAkkJqCKY2J0a6ZiusAnE+Nii94vCzwyWQ3W2qJM1tql1YkpASWgBJRAhxFQxbHDFiRuOAmcQE4ueXRpXLvd/Hdl0s2rp2NXAkpACSiBbiKgimM3rdaIE4hVKjMCDih6dGeXTdNquMrECpcKKwEloASUgBJITEAVx8To1kDFBKnMwhXYaDySua+B2cq6VCYyTiqlBJSAElACSmAcCKjiOA4QJ6qJzPm8PaeiDBrS8lTgkQlau9YWZbLWLq1OTAkoASWgBDqQgCqOHbgozYaUyfOxTPihxZBvCTw6zEK+60SVSdctmQ5YCSgBJaAEupiAKo5dtHgZn89m4EzpkAkoFD3ypPLdKKdMunHVdMxKQAkoASXQrQRUceyilcv4fBMD77AY8vGBR1dZyHedqDLpuiXTASsBJaAElEAXE1DFsYsWL+3zEwRsLR1yCOy9yKN7pPLdKKdMunHVdMxKQAkoASXQrQRUceySldt6gDfqCfG8xXDDYQd9T86hpRZ1ukpUmXTVculglYASUAJKYC0goIpjlyxiusAHEeM3FsN9LPBoOwv5rhNVJl23ZDpgJaAElIAS6HICqjh2yQK6eT4NhPkWw2UAjzJwtwP8mRl390zGfY+fSsst2uhoUWXS0cujg1MCSkAJKIG1kIAqjl2yqK7P3wZwfDvDZeDvJY92aaeNTqqrTDppNXQsSkAJKGWKWxMAACAASURBVAElsC4QUMWxS1bZ9fleAHu0NVzC94MsfbCtNjqosjLpoMXQoSgBJaAElMA6QUAVxy5Y5gP7uSfowyCAye0Mlwi5Ypb8dtrolLrKpFNWQsehBJSAElAC6xIBVRzXpdXWuSoBJaAElIASUAJKoA0Cqji2AU+rKgEloASUgBJQAkpgXSKgiuO6tNo6VyWgBJSAElACSkAJtEFAFcc24GlVJaAElIASUAJKQAmsSwRUcVyXVlvnqgSUgBJQAkpACSiBNgio4tgGPK2qBJSAElACSkAJKIF1iYAqjuvSautclYASUAJKQAkoASXQBgFVHNuAp1WVgBJQAkpACSgBJbAuEVDFcV1abZ2rElACSkAJKAEloATaIKCKYxvwtKoSUAJKQAkoASWgBNYlAqo4rkurrXNVAkpACSgBJaAElEAbBFRxbAOeVlUCSkAJKAEloASUwLpEQBXHdWm1da5KQAkoASWgBJSAEmiDgCqObcDTqkpACSgBJaAElIASWJcIqOK4Lq22zlUJKAEloASUgBJQAm0QUMWxDXhaVQkoASWgBJSAElAC6xIBVRzXpdXWuSoBJaAElIASUAJKoA0Cqji2AU+rKgEloASUgBJQAkpgXSKgiuO6tNo6VyWgBJSAElACSkAJtEFAFcc24GlVJaAElIASUAJKQAmsSwRUcVyXVlvnqgSUgBJQAkpACSiBNgio4tgGPK2qBJSAElACSkAJKIF1iYAqjuvSautclYASUAJKQAkoASXQBgFVHNuAp1WVgBJQAkpACSgBJbAuEVDFcV1abZ2rElACSkAJKAEloATaIKCKYxvwtKoSUAJKQAkoASWgBNYlAqo4rkurrXNVAkpACSgBJaAElEAbBFRxbAOeVlUCSkAJKAEloASUwLpEQBXHdWm1da5KoAWBbebxrJ4U9mRgJzB2BJAGsA2AjQH0MrCEgMUA/g3gMQCPArgLKdwezKYXFa4SUAJKQAms/QRUcVz711hnqARiCbg+/wHA62MFGwuEAO4GcBVS+IEqkQkpajUloASUQBcQUMWxCxZJh6gEVjeBtM83EnDEOPSzDITLKYVziqfRM+PQnjahBJSAElACHURAFccOWgwdihJYUwTSeT6LCF8ct/4JS5hxdmkGzsexVB63drUhJaAElIASWKMEVHFco/i1cyXQGQTSeT6GCD9ZDaO52wnxoYVzydhEalECSkAJKIEuJ6CKY5cvoA5fCYwHgZnn8YywB98h4DdEuG+YsTB08PS2L+PlJzfCVB7GpmEZe4aEQwl4H4DpFv2+4ABHLfTodxZ1VFQJKAEloAQ6kIAqjh24KDokJdDJBHa6hPuWLMXnAcwx3tbCsS4nxnuLObpRKK9iSkAJKAEl0IEEVHHswEXRISmBbiAwc4D3DkP8uBq2RzLkpQ7wVj15lKBSGSWgBJRAZxJQxbEz10VHpQS6goA7jzeHg18BeK1wwP9JOdhnwRx6XCivYkpACSgBJdBBBFRx7KDF0KEogW4kMCvPm5YJdwFwheP/88bTsf89J9EKobyKKQEloASUQIcQUMWxQxZCh6EEupnArDzvXCb8GcAUyTwIOKfokbGT1KIElIASUAJdREAVxy5aLB2qEuhkAm6eTwNhvnCMK1IOdtIrayEtFVMCSkAJdAgBVRw7ZCF0GEqg6wlcyyl3ER4EsL1wLtcHHh0jlFUxJaAElIAS6AACqjh2wCLoEJTA2kIg4/N7GPiReD6M/YIcGftILUpACSgBJdAFBFRx7IJF0iEqgW4i4Pp8N4DXCcf8w8Cj9wtlVUwJKAEloATWMAFVHNfwAmj3SmBtI5Ap8EeYcZVkXgwMTyoj8/jp9KREXmWUgBJQAkpgzRJQxXHN8tfelcBaRyDKLLMMz4AxVTI5Ar5Y9OirElmVUQJKQAkogTVLQBXHNctfe1cCayWBjM/fY+CDkskx8PeSR7tIZFVGCSgBJaAE1iwBVRzXLH/tXQmslQQyBX4nM34qnVwIvHaRRw9J5VVOCSgBJaAE1gwBVRzXDHftVQms1QTc+bwhyngegCOc6OcCj84TyqqYElACSkAJrCECqjiuIfDarRJY2wm4Pv8VwO7Ced4SeHSYUFbFlIASUAJKYA0RUMVxDYHXbpXA2k7ALfDXwDhVMk8GBjODeNXt/TQskVcZJaAElIASWDMEVHGcSO7M5OaxG6fwFgqxGwg7AtgKwHQg8kB9BcBLIDwHxv1MuMdh3FT0qDSRwzR9zRrgbcuMgxnYmRjbM5AhYP3qWHurY/03AUUA9zHwu6WMW5/JkZnDGi97fYMnPfcS9iEHBxCwM4DtAGzJwHQC1jPjZ+BlYixmiq5Ui8RYCEIRjIeHXsEDT/XTkjU+kS4eQMbnExn4pnQKjoPXLZxDf5HK28hteyFPLi/DAUhhX2bsBGAHBl5dfaanARgCsJSBJUR4FoxFICwC4x/k4N4VwANPzqGltX1mfH5zReH1ABwBwOylVwYenWAzrvGS3XqAt+oJ8UEwDgDBOBq92pgJMPAcMf4Owi+pB98vnkbPjFefNu2sjb/Hrc7hjXsm4WgQ9iNgD7O/ANiwap5h9pQHAPymF7jyUY/+bcNrVHZWgbcJGUeHjH2IsBuAzap9LAfwNBh/ZAc3lBbjOvRTmKSPdurM8HknIhzkAHuw2WMZLoD1GZhGhCGY/RVYTMBTBDxgHOE4hTtKs+kf7fRrW7fb32e2813d8qo4rm7ClbfJjAF+baqMjzHhAwA2t+ySCfhNSDi7lKXbLOtaiW8zj2elUvg4GMcCyFhVNsKEJcS4rgzMX+TRPdb126xwYD/3FKfhbeTgA2AcBcAoBEmL2YQfBOMPAG5fsQK3/vNMMi8DuD5/AsA3EjQ8hEFsEPTTMtu66QIfRIzfCOu9iBT2CGZTIJRvLcZMmQHsGgIHE2PXakrBbcxHBANTCRgE8Cxx9GL4M4W4vng6PZKZx29iB3eKx0D4aJCl74jl4wT72Zk5HYeHwIlgHNLO82DiTTqEu5jxSzCeYODTRNi7bghzAo8a5urO5LnAhDlxQ27x9xsDj95Z/3ejWAyHOIcIxwFIxbQ/RIC/fBBnT8RH0UT9HhvNufIbfaryG90iEW/ChUGWPtusbmaA9+EQn2fgcAJ6BH0sJcL/K85BAUQskMfMAh9RZpxOwP7Vj5K4ao+A8T8TkYVp5gDvUg7xYUL0PjMHH0nKQ0z4/pRhXPjI6bQ4SQNxdbr9fRY3vzX5d1UcVyP9dIH3qGwT/QDGbPgJu71q2MGn6k8+Era1slo0zhBfBeHtwk0qtsvKSeWPU8PILjyDFsUKtymw9QCvl2J8jDg6/TFfvKujlJ1hzDTzSRf4ImKckqgTBwcGc+gO27qZAnvMyFvUuzzw6CQL+TGirs87EGBODT9UPekQN8eMvziECxn4rrRS5ZQiX/JorlS+qdxIzuyPV06VcwBmtt2esAGHcejCHP2qkbib59tBOEDYVCOxawKPzIt6ZYk+YAjzpfEya6oGVMZhRrlvYzxNq07077F+IEaZLpsT44SFGAPFHGXrq7vzeHM4uATAu5I0TYRvFbN0Yqu6mQLvxhyd0kszL9U2Z07N3xd4dH2S8cXVqTzDBzLh84ToI2x8CuO5ysnkmUWPrhifBoFuf5+NF4fV2Y4qjquB7vbn8/RlKZxNwMkWXqWikRDw6xUOjhwP5TFzAW/GZQyAo9OK1fEsvAjgo6trIzPA0gV+NzHMKY85AVudZVkwA304lsquz+bk76AknSUNdp0u8OXEkTIkLQ8HHhlTCOtSfXmdNY4fPLIxMH4e5OgdMuHGUhmfD2XgAiC6jp7YEmKLYC493ajTtM9PELB10gExcEXJo2j9o2v3IXxLGiezSZ/PhA4OXjSHHkw6pobzXAO/x/pxZPJ8JBNuSDwvwvlBls6ore/m+SgQrgSwUeJ2ATDhlFKWjPI5pqR9PrOyCZuDhklJ+zC2wgzsO56hrdJ5NmZKF4NweNJxCepdFszAKWZ/Fcg2FFkb3mdJ5z7R9VaHsjDRc+io/tx5vDs7+BEB266ugTHhm6UsmevSxMUt8PvA0dfzxokbkVVkYpxazNHFMnGZVGRf1Ivv0Ih92USU+ysKcOQhvJ3Prx5ifACE4zFi22RTbg08eqtNhUiWmdI+9iOCeaFJTrCtFcdtL+T1h5djHgjm2VoTe4P1mEc5mlOunrK5CsSnrNmOQwUG/l3yaJOmTV3LqcyT2IvL0QeHObl5Y+XauM+i668FHp1mPkqXp3BTxXbuzRZ1m4kGU9fDLg+dTMbUoK2yJn+PjQY+cx6/xijGbMwrRj7yxPscMc4u5ugLo+2mfc4SMG+cDgGen1xGpvZ61nwIDK/AlTB7yjgUAn5W9Ghc9sV0gU+mkZsOYxfetBiFtWJ7eQED1/T2YsHQEGY5wLnCvWqk3QYKuxRHt7/PpPPsFLk18XLolLmP+ziqX7o/jPuRjUPHoeNg30SOBNdyKr0I8wn4jMU4jJ3a/BVD+O0GG2D5sqXYMQQ+DUSKk6wwPhbk6Nsy4dZS6Ty/HoRrLU9w7ifGFeUUbuubjNKLzyGcNA2bwYkclI4mxvurjj+NOyd8P8jSmEwors8PV23+RFMzG2xpBjZs58u6upnHKeJ3Bh6Jr0Zn+vzGMnCNJVPRnC2E/hN4ZH2iM2M+z3TKuFFyymj4O4zLK44G1y0fwj823xgvv7QcGw4tw3aUwr4VO813A3iDxZhHRW8PPBKfQrt5Ph0EcdxKAs5ZwjhnCuEXBLwxwfgaV2F8PciR+S0nLp30e2w0ibTP7yLg/8QTJPQHWfqykc/k+avmelZcVyBIjE8UcxQ5jUVK41D07B4qqCoWaTeg/pb9PLW3D98Con0xrjyScnDEgjn0+CqC/exk+nBDxe5ZeosQgrB/kKU/xXW48u9rwftMPNcOElTFcZwWY+sB3igVotTkFOEuEG4mxm00jGCoF8/1DqE37MF+lZOKUxKemlnbsFU3g58AeJtw2sZm5rOBR5c1kncL/CkwLpW0FTkXONi/OIfulsg3k6lmJDHK+RRhOyZn8mlBjn7QSr5qv2SuvBtulEz4QilLZ9e34eb5MhCsbAnHw3vY9fk+IPKybFiYcHEpS6KPg6qzj1FE5VdkhHuZMRCWcdvk9fD8cBlbIMTbwNGJaGI706mDmPxQP5nnTlSqjgrmxbtpbAXGz1PARxfk6NmWz0KeDwTh1zYnTAxcVPJIFHrI9O0W+GqbEybjXMEc2b0dGTtPOwF2HOy2cA4ZD2Dr0mm/xyb71JcwYmsuKqO/dddn8yybU7PxLtcHHh2DEVvcH5sP1/HuwHj7lzwqJGl35nm8AU/Cz5gjx5y4sqBcxpufOJ2MM9KYEjmoOHjM4gbjB4FHxnQqtqwN77PYSXaogCqO47gwmQK/lxlGqTFcja3G95jwtVKWTCDkpiVd4DnEsP2RPxV4JPZoc/t5CvXhJnN1I5zycjg4OphDv2g5dp/Ntfx7hG0+OnUQu9goBrXtuj4fZ5wthJ6MpuqfOIV3lWbTv4TjMx7T5kWxin1Tte4xjWw13Ty/H4RrpO0bOSZkS1kasKlTLxsXI5EIRxWzFGvnleDlaJ7rM4Ms8o08RKMr47ASGkT+cbLK1FKEGQuy9ISEjVvg/cAwziix3vMEXFLM4jMSr9ZtzuctK9EF/ikZQ43MSYFHl0vrpH1+oBomSlrFjKf29x4ycCUIl5YJD08q4zVG4alEAnivtMEaucsCj6yv+Dvx99ho7mm7Pco0cToRipWwTdfWtfc3Jpw1mXFH2Iuh4eU4nAkXVez/TOgjm1IKPHIb/oYJvwXhnKGXcWdfH6auAMye5wMwIdBsyohyalmM0hj2wETvkJjgLA5T2H3RbFrYqhvX57sA7CMcyvJgBqbF3cisDe8zIY+OFFPFcZyXpWoPc3DoIGdjeO76bPL6SmzXVo54xRBePRoipuU0+tlJ9+GnViebjOPiTulMnyY0Qxjib1KMSZWmmXk+JCT8XHwqxrhjKfAO27iSxlZrUi/GxFxzCNsvzNKjYxS4EU9LsWJarZ9oU6/t2y3wOWB8rgn3//T0YovHTyUT661pqT6r5qUkLWVifKCYo/oX6ir1I6/aEH9LYuebYuyyIEd/jxvQrDzvXKYo1M+r4mQrN45XBR6JzSrcAT4MIW4WtLtSpBKm5w2lHP1RUmenfu5d0hfZhMlPeFdt+F8EvL/o0ZhQR3EfFI3GZ67vp5SxpU1YlE79PTaan605ScXnzpjUmJBktR8k84IZOLNeoUnn+S00cjptU5Yx4wQiXF1TqWzsl4tZGvN7THiwcHfg0b42gzKxNl9YjJvFhwtC86NMga8w85WOJfbjcS14n0lZdKqcKo4dsjJJNiCpHYutnY71tZvPJmjzXkKUz/b0YkacUlPbVno+71gJH2LsXkwAckl5uKcX+z5+Kr0sEV5FxgRpL2BFXUy8ll/Brs8mmO0O0r5iHSkEDWV8/l4Lr9rIkaJVM1V7XBO2Q5pLunLbh5NLHolME0wcupAj2y2rEgJ7x8UANWYhPYy/gjFD0Pg9Pb3Y3+Z5c302IYHOF7S9UmRyGetLFa+q17oxNUhSHnGG8dZmYa6qSun9Ns+jGYRDOHJhlozTTWzp9N9j7QSqNoQmKUFcjMtm82bjcBVkqWnc1rTPjyX4SDKxXEfNbcx/Hx14dEujQVRPAV+w+a0CWBB4ZOWg6eb5UgvnMnGKUNuIEHHvtW5/n8X+wLpAQBXHDlkk87X3/GKYEyLxmkhs5aqnJ+akTtruwqFB7GITIDid5zxRFENRVIjw4WKWvicRrr4IjV1kU3u+unZMdo89A4+M00qi4ub5WRBqPWT/FnjUtH/X569Xsjh80qazuM0xri3XZxOnrlEIojIzXlPKkcno07BU7Y6M+YTJWCQtY+IItqzYz447PcrCI1HuVjYVhnjjorn0+6ZtG8Xex03C0CDLQ2BP29AkMUp5o6FFV49SkBmfP2wT33K03Uo8zceRwpvjTC/cPH+0GjpGOiSzOZxT9CjWCaQbfo+1kzZRLuCgpalQS0iM2UGOTHinpiWT5x8zRU5VScoKJhxdypLZo5sW12cTzD9t0cFjgUcmW5aoVG1Vza2XpDCH2Ls0l+6VCKd9vtHmtssZxoYLz6CXGrXd7e8zCa9ukJEqE90wl64fo+uz+aqUXL2NzDWFTKvsINXQHSZOmzjGITPeVcqRsVETl4zP72HgR9IKDNxU8khk5G+rlAJomr1DOj7XZ8OsNg5gS6WpGgqipfPNmL4Jn2x1itHyJdL6ZfjtwKOPNa0/cqJ6u2U4l2dXDGEnkVlETcdJAqUz4+BSjppmyHF9Nhk9Wr7IVw4hYXgP12dzYmcy5IiKbfiTtM/zaCQ4ubwwniszXv/EXFoQV6n6uzdZjmyuwkVe4d3we6zlk1RJr7YhMnFwfTZX22JTiNrxEeMzklBlCWxiRetpxhKZ50zCP+o+lls9Zj8JPBIrypZj/2fgUcN4p2vD+yzut9stf1fFsYNWyi3wKxZZIMJhB32tAoG7PpsXbNPUWQ2mflfg0X62SGYO8N5hiD9b1FuGQbwqLvVe1Y7NXOlJr5keCmZg1zjD6rhx1mf5iAvaHQWeHUbDwM/N+iLg6qJHJiOLdWnhwLOMgB1a5TZ3C3wSGA295FsM5FPNPOtbKrg+/0/FgdgqhWCr7Cvbns9br0jhH8L4hy85w0g3O7loNu7qyb+xP7RxRjgv8KiZvemYrlyfjcOZNLKBMREYJgeH2GQcSpCppukLe3QC3fJ7rAXu+mxMDpJkIxLfvCQ9cTTZtUoeiZyZbE8cJVlqRjnZfuAxYf9Slkwq1tjizmcXZTS9/RjTAOGCIEuzGzXc7e+zWFhdJKCKY4csVjW0gLHFkZY/VWxiXt9MOONzmgHjzCF/ATKODnIkva5Y2XUSxUniTJD2+Var9FYJx1/PsP5FIDmFtbVzBGFRkCWbq6domNWrQuN1PDb8DOPLQY6ahh3ZLM/T1qP/3963x8lRVfl/T/UwIS9AIwgI6WqI8hREEBBWBJGnig8UF11YFdGfgECmqwcQXQKiSLo6UQTdBZdVVHRB8b3IQ94flwUBBQQEMl2dIIIIApkhIZnu8+vTUxN7eqq7zq2ZSbqGe//hQ+bce8/93q66t+495/uFcK2Z6KUvcwex4y2LaFj7wxy1c4u8D6gRm6ouVMMB5X66PaqCYXZsbJxnVB+myV7ShkgyVjxqTnToOF5THeUkHxkJkmSGAo86EpKn6Xlc9xv0Wa6ARUrVqMSdfDc3li3y3RG65XH9PZ9h7BBHDdVoZISrUD4KNbrYI/0yPhcUKJZKSGRFGZAMf23bDwUe7RI3uKZ3wFmSJa6xlw8kBnaPCi2ZDuuZBoO02NiNY5fMVLbE+xGjfWxXi5/C61bO0xfbue/6LOSt7a8sx1ccCPJYoKEraa0abkiM1CfiEi3ml/hgZ4RqRVcYDwcedknif2sHrTGLVMWOcbq+hoHljS4JcDudDkYNvMPV2wAGsUunU9xQ0mwcF2UngOPmqVPdMIniId0Ejlg5wN4DHo07vQ5131UxVbJsOoQdo7Lg43zJFvkjLdmucVVAjN3LBVIxCzRUh4BnYhttMkjCyef6LDG3EnurLvPmoveeT5Mkho0raXseRwfQIRa4PS6EnwV5UnMruj4LC4NamUY6NnmujE/tGkJTupAjt8jfAeF47Y/EhBUj5MaVxMHNNO13SspM+3qmGX+abOzGsUtmy+RKRegzNurFdo+fSpELULg4PVEnr52hHV47gmtVfUmEmNPgrVQXBooVj9peIbk+X2+kpkA4KciT0ULZztlskc8jwhfCv68J5mNW3PV3rsjHMDU4PNXFJElIGg2vUSXpZ7txnTg4ohPnZli3AmArtYPAi2sGsZVJolRz23K1PJyBipNxtJ7jYLcoMmq3xD8F471K35PJOo4Qc38FjDOU/TSukWcPYraWmzQJewLVcFi5n+R5UBdjtZSRq4nNH/VoHBWVdJq251F8DrORn1eDNmLIGcZuGkooMU7yIQDgyXlz4bbbpLf6m4QeCsBOcQmCIV+pJN2oY2HVH7sjyXHXaJ9ZBh7cuIr9opgJpsN6Zvgb7Hpzu3Hsgilyl/JmGMaj6uDkmCvJXJELTA1tVXVRvxDatOj6XDPI3JYv4u9VCnRcVHMJ6Eperq3FVsvPor+rBzzJhtsXeYsq4WnDZo3Uf7I+nyRE1hF9XB14JLxzbUtCovIJaaKH2dtjZchiAKpW8bpWFYrtl/CCaq0RdqF6X9XJm/+1nKcrDOeiYe6aX22aXt2dDoIoFOlLDVsF/WQUQ+v6LDGUHcn7Wx1ol82axudRxjZ/Me/vOLhDD3TD8trAoyO1dXI+H8DArVr70O6swCO13GQCHsc17iBmx4WXuD6LrOK/qX2XW50CNScNRlcVXfbl+E4HurDWek8RsG+725e0r2dqfFNkqHoRp2g8qXQ1W+TvEkGVKMHAjZX5OLzTCZjrsxAoq+NQ6jJm9wQe7ZUUvDDuriPZ9Li2CT8J8vSBqD6N47MMr5aSjjOunlvkh0AN7WtteSTwSGUfEpP/KeJK7MVqFTu1k/wadaQeb3htPd7wcK1jDTvGQUGBJAM7UUmw4ai5g5jRuuAZngIy9WCr8ulkuolvjDHr8wpDve6rAo8+rAXI9flyAB/X2oPxTFCgeDnFlgaTbGjayT2m9nlMkghmGCedK/Ipoh6jns+Ra+TtOtFltbbl+iwJZpJopi1/qKtcvSnOuK78I+8TNWUPAaWyRx1p1xq3DA4uM3jXPMKMIzvhkfb1LG4e0vh3u3HckLNmLtB+97CDw5/oI6HtiSxJTnnq5ziLgjzJ12eisvMlPOelVVhpUrkthcnItbdcs6uvVAk4sezRt0z6nwrbJHGOPb3Yol3IQbOPbUl0GacFBbqo03jCKzvRZ9YnSgHPBvPx2rgr+o79+vxPNSAy0aVNvb8GHr12zN9G9HxFbm/sv7fv+PeBRxq5tHEtzL+AX+VshLbPVlSXcRn3rXUSJFLcFHiklQld113O50MYUF9vy5V7xaPxV5Ypfh5zPl8ssYQmzzr1YEuTjw5TcutExNw+S2yv+jfd6TZnFIsEH3USlnF0xaNrovAMkztPrDNgSNy9lh/257W1+Finm6LUr2cmP74U2dqN4waarFyRd6sRLiHgn5QuXLNmEMfFxZu5PguVgZEOcizpcoyDSWLZ2lFRuEv47ag1eAbVZdjBNk/0kam2sLp9rWGoVd5Rjq+1LU0Qe24J7821Rnby2OeVcG+wLfaO29wlib8E4cogTx/Vjj3KzjQ2ixm/qxToLc1tGZ+cJeRulD6T/PYARGqYR+I2sgmTJLKZalw70JN0asOQ0Fk2BU9UPBrH95oEk255HhNQEo3/cImZKEMd5o4hOlFdHbiIe4KR34w6Xp0Y/eUCFTu57hb5DBDU1+XSVrWGBa08oiELgdyWyaZRx0HMeAaE0wKPfhD3HKR9PYsbX1r/bjeO63Pm5IRxBQ5zGCfxCEWERu7tBWIUygW6TOOqW2IJSDYRt181by421QZqR/mQ5OsVjCuCAo27fjGOuwGMVDs0GCa1WXARbz68BnKypy9xG4ORzYYo57RKOtYcB/sM9JHIPXYsxleNIzvUCZ/imsZVMvDdikdjMjxNCaeJcVS5QMZShwJgkmvHqMW03WTkLuQdOAMzRSOlHnBrn3UZvI/WZfBU6kxh3UgO1zQ/j6bZzo0wII8OiXue1v19JAFkpQH3rmTgx27qmvsPuTMfUPskhjGJcmLi+iy0a0cZtLuyWsWOjoMdQdixfmMkH3gSR6u+GQLwLBilGTVcrJXnTPt6ZoBvqkztxnE9TNf2Jd52mPEpGqHH2VrZpWQpf2/Ywdkmp2muz3Lypu1DXPlt4NH+Sp8izUyvxcJGlgYe9UUseGbcsRUHQQAAHx1JREFUjcAPA4+OnYj/k1k3QnUmrvmO8aVuiT8Dxjh9aEmSKXt0Slzj4SLxfwD21tiO2jiEHZLQ2TT3kSvxF5hxnkG/45IGDFUnIk9FtP0bXzsSXgr6MEdLAZXkRFojKxo1vgR625EJVsbcjV3yPGaX8lZUxZPauRc7TQxfc3vblfgNNYbECeqLYlPX3FgSeqioBLNWByNkVfVjMLf8LTG+PXMWfvDQyWRE25b29cwcqnTUsBvHKZynUFFFpMVEnkmrfrIWhKtpGOfFcQe2up7wxOuiIE8m6jLjEEukRhIVmzdyuib0GdoYGXnZf6Hs0flTOI1GTed8voSBkwwqVWdU8aqoL/BwPmVhar0C+oszjJ20qiiGikTi+otBHptpN0TtxmqS9CVtOIT3DOTpl6PthbGzolmrOZmXaquDQczGIpIMf+Pi+izhAPsYVLw78Ei9Ic/6/EUCPm/QfnXYwdxO6lDt2jI9ZY7khU3x85jkY9Y0Gz/Jh4BmU9c8pyY0bWG9ZwOPXtPpNxYm2kXSLhn8NrWm9zDhG3BwbZzG+rRbz7QIpdDObhynYNKEjb8ui+Yz8C5184TlDFzqZPAtk+DsMS+ZBEodmAT+wwQvN7myGXeluN1XeH6tB8I1qC7E+HC5QEZxherGExgmWUwAHF5XAbqutbu2GbiMY4MCqbSxk6j6ALgt8OjtCYY/porrs1yxj4lZ7NAmDzt4TXPiVz1G7UAQbjbw4/7Ao90N7P9hOqLhLQlesw3qd9YFb2kowfXgnwKPdjTwZ52p6/PP62wJKj14qUSE95bzJHXWlTQ/jwkobIAa9gj6SSROVSXBh0Dspm7cO8CcDSFWozqBRKwKjxgj+Zj7FYBLot51UXWTKE9103o2GaB1axt24ziJMxNmlp0DQBJUVKSqkl1cY3yzMoRrk56UjA7BLfGHwVBtKEbrEHBo2aMbJgJDAu47RAXQJwnEB2PfoEByFdsVJTwlFCoY9bNFjC+VCzTmJCpb5LcSNZSEWhNirg/ypNY5DhNrTPEx4pdsB3w9sF1OCzdRTswfA492bbZ1i3wqCF9T1hek2lI8xbWRKHsT6As8UnMyuj6LZq8b58vo3020jMdtOHwekLBNbV/T7Xk0pj0C1s4axBwtkbvgaro5BxC7qYuYR7luV8cRdlJfGW074cetKApJUstTYAQMLCNgU2a8magRf61+3wG4mRinx6ktpX090z57abQzmew0jm+9+Zwtco4IPwWwm7LTm4ixMO7hUbbVMMuW+GRiXGxSRyOnF9ee6/NfDPWP/xx4tM24l2SJPwbGf8X1N+bvGeSChSTqB11TEvCOjT3hG6GgEdm9VgqO1RkHb1zWR2pS7SRE0GCcGRTowokAaiyTxvhmUKAxV/xuiZeCcbqBH0YngM3tZov8fiJEUo2069/ko2uHC3nuyxnIRlr9zo2TFW3nVygBKqen2r4erWe47jCdnkfD027JKn+w4tEbDX5rojJUAWO+ug7BKCwoiSqNJqktSWhRJ1nN+Ut5u0wVfQyIzKU2JOtlJpxUyZPwmkaWtK9n6t9FCg21L5YUDm39uewu5jfBaegqa/RKmYFCxaPSZHuYhGF/2MG8TryQcT4muc6qy2H9d10O65/HLVQJKCJWMeY8XaChOD/X598T8Met7unFZo+fSg0S9ZzPn2UgipvxnMAjk2QTJNkQweAqvB2uuRL/CzO+q8Y9ImnAOKPScGFu9s0t8Tn13cMitb9iaKDoYqpF3/DDkIx61Hfjk/uITbu0lYSypSueRwk7WIJBk2xnU/qphtpXFUZKVZpNXfPvz1gffOQ3E3sDk4jiZi1eHafMFV6BS7iDyQmp124tTPt6ZvQuSZmx3ThOcMIkew9V3KVVm5jKZI4EWay1II+eiSRB1K/fhFJHlA3UhRkfrRToytYKLRrRqvaCwfoXbsJkCFUHCYxyPn+QgatNqjrA2wY8uiOULhR5vU1b6j/a04vdRjeX2rbr6hCScT4O6071HcYhAwWSD6HEJevzZQR8UtnA8/PmYotWSijXZ7mq30/ZhpwanV/xaFRjXFutYZcr8o+YGklsqsLA3yoeba4yHrnWlNMYIy31WgbbL19IcuVsVEzfA3X+zHfX+TMl/mxMSevzmDDs4IzAI7VMqzG/qBz/Otin3EcS96sqCeI0eRVjbtyHdLbEZxPDJKFQvU6EN29yW6I5RBEcWOjjggIJPdCYYvo7lk+5blrPVJOcUiO7cZzgxGV9/gUB71Y280gwH7vGETYr2xpn5vp8Zp0o9gJ1faETyZNJMsC4pk0zZ0WhgjLYPFhIkj099kVR5BITxlH0tBtPW7ULNQBTY5gkzhGMzwUFusAt8ndAGMNl2Hi7Mg6uFOgmU48TxTMZJglE+eT6LOo/r1P5257TUxIV9MkuE7hid32WzfrrVf6OGBnFqyVQFVoZ5LFpko86Qwqd5+bNxZZRPK65lD6Prs/vq/9ufmIwlyruw+b2EnB+1tYMYm6cgENzHwmkBpcFHi2IG3eCjeOL9Vje1g/Ztt3kivweJoxJtOrkk5DPr2bs2LrhTft6FjcPaf673ThOYPbCBIbfqptgLAwK9FW1vaFhhyvOdi09H3ikY/uPaCFUNRDCa3UbxPhxuUAfjHIoCZVN4FGPIUzrxdyUf7B+xfRrh/ClKIk+Ar5f9kilZd46uGyJjyRuZDOqy0TjXrOL+c3k4B5th+2UixJs5oyv8sXHMKlNYgK1tD9gwsWVPH1WO8Zcie9ghglf6v8GHqlPW0f9COUln9Em5zHhskqePjWdnsecz5/nEek7dTGlyTE8UZfT8McrHpl8mMgp9X0AYjWn1w1SmRyW4CTzucAj7Qliwx3XZ1kX36qdAAJOLXs0RvM77euZduxptLMbxwnMmvHLo4Y9K/0kuqNTUrIlPpoYPzJo/IXAo80M7MeY5hbzoexgHI1Mp/ZqhHcuz9Nvomxcn2VTbcQpOWsm5pqSyiYdr0m9bIm/TgwVQXfY7otAg4qoNUD/+Qxjh2UFMlOkCRvNlniPOvWR2W9ugglHhidVbbWlTTeODBQrHvWbzJPYbufzW2poqPOYlE8HHl2qrWCYYS7NJspsN40trZ8MvbmSJ9mgjCtpfR7rdGjCLPFh7dyYhh2EGyNTUv1rAo/UoRBJpAbrHz7nBR4Jq0fHki3yCUT4Vpxd099X1a/xZxnYS+JQpHBBuzaEQaKcpzHyu2lfz0zwSput3ThOYMZcnyWbN6ttYtjBrCRkvtr25/u8pwPEStCNtjfRq17XZ9EaHZfk0sHfB4I8dm93/ZYr8vlMOFs7XrHrFl3cVp8TvPTaDfszgUf/boJJs+02S/jVPTU8a1KfALfskRGf5mj7e/4Hb/TsysYGWBcgT/h4kKfIGNlske8mwl5a36MkCzV1EyykcuK4fyVPqtsG4wxzCU0gnFLJ0yUa/5ttjKixGLcGBTqwXR9pfR4TqDfdFHh0sBrrBFKD9fz2RUGeztX2kURqkAkfrOTpx3F9JCFHN40lzy7lnaiKh+J8Wff3iLCptK9n6rGn0NBuHBNOWkivIadE2rIm8EgtVK9tdMyisYg3xhyITyoOSam7ZhCzTeJuRvsL4/iWA9hY7WtMlqjpV6r02+kEU+3XFBiGVBpySjiRZ+z/gsF6csgEk39MZbtqwC7LPdK/9JvwM5RI6xjzaxirJ0jfG+SpVdM7dnYTcP6hpxebPn4qqZ5/05gvcZhqOKDcT7fHOt9ksP0SXlCtQWI1db+5GPm7ND6POy/i3qE5GCJAH8ISpxffMglJpAYZOLrikZruyfA5aniolQkNE1iMkq56qtj28TNI4pZVJQyZGBfH3qmyM4zNmtWw3JSvZyqgUmqke8GkdHBT6bZwVzlVLFP3MQmJKJq+TPnLHAe7DfTRA5q2m20SZFzeWVcM6Bjzki3yO4gQeY3dwb9x+samY5kqe+M4x7GOVFHDXiZKFu3GYUprY3KaNqbPEfUVuRZXxWUx4wOVArVNYsj6fDUBkfGwbca6es0g5pl8CNVPNd9VJzD+hXqz1djVYXmQJ/VNQ4JkBGHDe1VUAlmn32rW54sIUMVdEvCbskfv7NheCp/HXJF3Y8IfjJ7pDqfeUe0kSTjLOHi9If+q8KiahF2sCgYxR/uR6foskoP6uEUHBwZ9dKsW1/DmYY3WXuxmVLFJq/Rqmtczk7GnzdZuHBPOWJIXVE8vNjalUzF1z/X53+pLm/pKhAjHlPNkRB0TnjYKCbVWFWRthvHmZQV6sNN4Qm6054wW8UmSxzPFWWNvspBHtLc08EidYR6zoTiJAP21p+FCOtq3kdIDIVYBJ4Gkm1zxqq7rxOfw5EWSeNTJXSP7Rvyq7JGWSUESBf4bwDGa30xosyLwSE8sLckIS9lFFaJr3qvoR/VRksbnMclJHRvGnif4XQ4Fg/V3pcHNQV1u71oQDlfMZcOkTqn0uzqlklbeU36T8sEm2eeqwoR8JU9LVMZCp/BlnrdRL0z0sIeCPOa2hjGleT3TYpVGO7txTDhr2yzh1/XUoD66byw4hjxeSVzLXcg7cAaPqOu2If/tuMHzWfjohJdOW9TZrq7PpkHnmGgWsHYQpnZZnz9AQGzMUWu7Qk8xeyZ2mqykH+EapSpWqFUdDK/uxH8J3VidwUNKPtMXM4Rdl+VJfGpbklzxQrEhlQ5zPmcZDR1stSzfOkcJFwZ5EuorVXF9fhiAWnPadGMqThglhBAuCPL0OY3zaXse3RJ/GYyzNGMLbao9vZht8kGfQGrwrsCjfQx8kvk0khoEcHng0QnaPnI+H8fAFVp7ANcGHh2ptU+gMx15I5X29UyLV9rs7MYx4YyFR/Gr1Iux9GPwwm51K1fkY+DgVFqLdzXHgUS5bxgbtiIYrOvnKr+G3SIfCILwCWp/O9cFgzhS234StYC6zKNRxmIUZmF8mPBI/qyTDJbJzyX86hZqFC1WjeZN46E0Phnyjar44Jr7zZb4UmKcqPGFCMeV8/S9OFt3MW8JByJnaVTi4l7D0znZNKp1o5sdqFOr/EudWuX7GqfCOK1Bo/cE8JXAI/Xmx/Dq9P5Zg3iLVpM5bc+j4e9cpvChwKNdNHM5amMqNcjAtyoeqZ4N6SOJ1CAMqd52voTnvLSq8TGpZdVYgxqyQT89pcHKWGeecW5QoEjlpjSvZxqs0mhjtKClcYBT6XNdB/h/Aexr0MfznMHOlYWkXgzrJwlyUiGKBu9p9KPg6sot5rexg9vUfikl5ra9kLfOZBoaylsr236sthb7xElVNbcVvjTlhaZPuhlp4GOBR99R+rXOTDYn5MDjkdgwueYbcmrYY6CfHjNtK8re9fn+CIqdtk0nOW3S+Dl/Me/vOLhDYys2cZuv5nZMspJNKXNcn4UlwDTh5elaBvtFqa40tLtFCpGgVn1pxayuSf+mcp5UcXSmmaFhXx+pa0cLY0FsCU9k5D2kuW5/rlrD3iv6SR2bnbbnsa5kVTb8IPhh4JGoK6lKEqlBME4LChQlIRrZZxKpwSQCATmfv8SA6uQ5XHvUJ9VZn28nYAy9TgeAq8x4faVAMnfjSprXM9WPKoVGduM4gUkzjb8Iu7qrpxfvfvxUkpOotiWkY5CHWvjIxhATazRPDRMLBnp6sUenLNFwAREZOq2SR5AhHBB3HRkFQNbnxQQUDKemRozTykP4huZ0c/4S3iXDWMgMIdZuzXa/OxisfxAoT2E7+WkU50h4CQ52CRaS0DxNejFMkrlv1iD2jTuZEtohMH6ozGK9JhjEh0xwzRX5RCao+RKbQJNY2bOpBz+ZuRGGhl7C3uTgFJE3GwMsYTkY6nhCobCaPYjZcbiM9uEW+eMgXG4ymRnGG+PigaW9MEFPPhA1Cj1rwDisTr9zi4kvYpuW5zFkunjB6IQ/VGzSYpJEahCMg0xwT0DQLVn+W8StKa1jXHARbzK8ppGF/1rl+Nc4DvaKS6Z0l/DhqOFaZZti9l+BR5+IeY+aJMp11XpmgENqTO3GcQJTFZ7Ayde76enYU0woZoBfOhs1OO/w8irMcxzs6DjYX7RjAezdxrU7kcERcRmXYQKLZEurXgoM/LLq4JgonslwEyvE4jso4XoMGRyadAMUvtDkpE6dudrk131yNYQMbp7dixVbPIPVyzfG7OoMbE3DeAOocUJ8RIcN8GoifLqcJ5P4n7awZIv8fiJoaTimNEN8wYW8zXCmkXH6atU8Eq6cNwcfi5Kjw1WcyS7HGTSi0KFRXPmBO4jjb1lEw6q+Q6PwSu3PBolYJs2vIAcf5BokrlZXGA8HBdpZZ9yIPZSEgoVa+4Yd41aniuMHziShu4osoayekDhrMmNfZsbRUXrUGr/S8jy6Jd63vjmW01d1YcK7Knn6H22FBFKDwjU774k+kg8ZVUkgNfhU4JGON7XFA8P3k9SuODUc0u5GJlSNukH9jgH+0gvs9qhHHRNp0ryeqSY9ZUZ24zjBCcsWuUgEb4LNaKv/fNZMfFSbNBFKIko8onZjez8D584AbhscxEszNsGuqOF4RiN2TZOtKfF5N/JaHGNyPR01+GyJ9yNuxFJOKfflmL4ZD5ODY7XXkJpJCwm45aUY96z9cd5c7BG5SdN0pLTJ+nwEoUE/k1FWuYcJF/TUcDvNwAsvr8Y2GQeHgHEqCDup2iBcFKysb54SnuBmS3wyMS5W9aU3epKqeEdmJp4bXgMTVZ6rA4/UGdI5n29kQE8u/Q//1xJwVY3wkyrhzo178Le1L2Nrh7AnA58B8A7lUF+kGj5U7qfrlfaRZml4HnM+f5KBy0zGacpPaKoWBuDJwCPNifA6t42lBoEbAo8ONRl3s22CE+UXwPhqjXBVzUGZV2PWRjMaOu/Hghu/TRWPMAODxHhnUCDVh1ua17Okc9Ot9eIWs271u2v82mYJz+ypQfit1FQICZyvgnF+4OHcdqor7doMZQHlxGt2gn5NqqwlwhezK3GB6alSu05C9RWJ9VK9iEycbbaV60cAS6sOzpkKZR/XZznl262Df0w1vN2U8DnpeMOMSlFr0ZwUJu1G6r1IwAllj0xkMMf3J/yQS3ArGG+biDOjdUU3uMfBEcKrF56myfWmtgg3ncSKXkeE6+I+MlyfnwawhbbxSbWTD6Ea3l8+g4SmZ8Kl259Ht8Rfa3zQ6EsSDWYz1gfGr+sbI7nhUJWEUoPVuoLXIwzcK/KiRLg304vfawnqxTG3yN8ANTZ966cwnmHgvZUCGZ0Qp3k9Wz/Arp9e7MZxEnAO6U4kdugNk9BcaxMPOA4+MdBHainB1gbCAP2rRJZ3CvyTU8Y7HMbJ5QLJ9fKkFpHHqgFXEvCaSW34H41dm2H0a2LKkvavWNBiY3yS9t2uXnjyeKVBVqWpC1dnCPkkMa5RHTWesWH8Rn3K2c5bxq9rw/jI6In4got4xvAarDYdXJO9ZJlKFvTXWttImhU+AV9Gq9aY8I3ZG+Ms7e2Ets9ufh5dn0U8QHsSK0O+JfDoIO3YkURqEFgceHSGto8kUoORbYvgxLbYBMeQbCpVxS3y6SAI8bjqdknVaLTRdcMOTniijyQExbikeT0zHmyXVrAbx0mamMbJxVp8e1zwffL2lxFwbnkQ3096xdfcdSNwvAfnMeMUZSJDvOeEe6mGReUCydXnlJVwY740TBSajH6qIPyyseDn6c7JaLBTGzFxRM+uXYMd/vw5MtKTngyfw5hHIQY/ajLaC9u4GYzzTJIBtH2HcU4SdG+aZS1dyKlif+DRuESbepJbTRFK0MnNSPqc8HTkOu34JsnuNnJQKPfRXZPU3rhmuvV5dIv8V6NseQmhyNNpWpySSA1qqadGfUhCYN7G/1ilrqh6kjTo1CAZ4CYbcC2E99VvOc4LPPqptkI7uzSvZxMdezfUtxvHSZ6FbImPJMbn61dZHeX12nQri9u1BFxezuNG02tpzVAamZg1nIaRbGJdkkRTwwz8jYCfg3GpNjZF45fGRgKv4eB0Ikgm7yxNnRYbORH9cU8Vl5voriboZ0yVTnGOTDhhsngjk/rZiB1yUMBIUpZxWIAQlhPjF04G34zLuEzq42i98Crv5Pr/C+ebhoNOnqn/GHZwYbsEBddnOXFMHEvbbg5zJfaYUTQY8wME3FYD/pVQl4/Tl6F6Mt3/MOGrlTz9Vl9tYpbd9DxuX+QtqgQJC1AXZnyyUqD/1FYw5MtsNEuM3U1uYlyfTaUGI91n4OsVj0yu7ce0I/RdRPh/RA0WgomEOT0Jxi/YwRVT8dtM83qm/d11o53dOE7RrISShBIUf2CdoX87Gsl+lI2aYC6EwCsByFG9xB89Uufhur2SxV0mVwsTcV0W4OWzcWAVOKCeLLEnqHGNvVWdZ282NTioMQjCSnBDHUfiZx7KOLh1YCHumYoNrclYJK60l3FwDdgPjDeB4YKwZZ3vUjaTPRJbB+B5IshL6/c1ORl1cFPSLG8T36Jsw6Du8Qs64fagD2/f0HiO+hwSlh8q/GvM2AUOcuAGP6DgOszAShr53QrP5kPE+GP9ZOI2k4VxoliO1pds66HVOIxqOKrObSoUUTL/8nytZOBJAu4C4wYM4afBIprIVXRil7M+X0HAcQYNNBJvwrjpwxh4R+PZHAkxkU2ywyNxo38H4zE4+AMBd64l3DAVsblav9P2PGrHZe2AnRdx79Bc7A9AkhUlTnv7kP5p0/BjS2J+Xwx/l/JukI9I+UC/HzX8odyPR9fH+y3N61kaf2d245jGWbM+pwcBSewoQa7DW+mV1tYc7LG8j2TzZcs0RMA0O3aip0TTEEI7JIuARaALEbAbxy6cFOvS9EEgV+LjmTFe0cZQ73j6IPLKGEmi7FjGmUGB5KrSFouARcAi0LUI2I1j106NdSztCDRiG6t4JCJgv7JmEDs/uYheSvsYrf/RCIRJBg+a4EPAhyZMXWTSobW1CFgELAIJELAbxwSg2SoWAQ0C7ciC61xrR011JrrGP2szdQi4Pov+sdAd6UsNewT99Ht9BWtpEbAIWATWPwJ247j+Mbc9vgIQCJU2hCh67DNG+FmQp/e9AiB4RQ/R9fkCAGeagDBrJuZONu+iSf/W1iJgEbAIaBCwG0cNStbGImCAgMS3lefgPgJ2bam20hnGrp00iA26saZdjIBb5F+BcKSBiysCj+Yb2FtTi4BFwCKwQRCwG8cNArvtdDoj4Bb5LBC+HDHGzwQe/ft0Hrsd2wgCWZ9XELCNAR7XBR4dbmBvTS0CFgGLwAZBwG4cNwjsttPpikC2xHsQQ/RsW4m0bw7yOHh9cJpNV2zTMi53KW+GKv5u5C/hq0GeFhrVscYWAYuARWADIGA3jhsAdNtl9yKQ9fkGAt7Z8JBxkIl03taLeFbvbPwuQk95qFrD7iv6aVn3jtx6NlkI5Hw+gIFbTdojxqfKBbrMpI61tQhYBCwCGwIBu3HcEKjbPrsWAdfnpwC8NnTQ6GrZ9fmHkXrahI8Hefp21w7aOjapCOSKfAoTvm7SqAO8bcAjSaayxSJgEbAIdDUCduPY1dNjnVufCCy4iDcfXoO/ruuTcFGQp9M0PmRLfDYxzm+1ZeC7FY+O17RhbaYHAtkSX0qME01GM+xgXjstbZN2rK1FwCJgEZhqBOzGcaoRtu2nBoH5JT7YYdzYtHG8PsjTYXEDyJb4ZGJcHGH3p1WMPZ8u0FBcG/bv0wcB12eRmNzHYER/DTwaPeU2qGZNLQIWAYvA+kfAbhzXP+a2xy5FwC3y6SAsbXIvliIl63OeAH/ckBjPZDLYb1kfPd6lw7VuTQUCI9rkKwHMNmj+lsCjgwzsralFwCJgEdhgCNiN4waD3nbcbQi4Pv8ngE80+cWzZmKTKFLmnS/hOS+tgiQz/HPEOIYc4KABj+7utjFaf6YWge2X8IJqDY8Z9cL4ZlCgk4zqWGOLgEXAIrCBELAbxw0EvO22+xDIFvluIuzV7BkDD2YIZ9Uc3OG+gMGBTTGfangfMfIAto4Yxctw8L6gj37dfSO0Hk01Atkiv58I15j0Q4zPlgsUFepg0oy1tQhYBCwC6wUBu3FcLzDbTroegUXsuHOxEoxZE/B1iGr4QLmfrp9AG7ZqihBwF/OWcLAvgLcC2Bfy4WH+G1oNYACEx7iGx0j+S3hso2E89ng//my5P1P0g7CuWgReAQjYjeMrYJLtEOMR2G4xv77m4NF4y7YWATHeWy7Q/RNow1ZNEQKuz8cCuHKKXb4p8OjgKe7DNm8RsAhYBNQI2I2jGiprOJ0RyJb4aGL8KNEYGVc4VZw6cCa9kKi+rZRKBFyflwCYWrUXA0qoVIJonbYIWARSh4DdOKZuyqzDU4GAW+RFIJxj2PZtVMPny/10u2E9az4NEHB9vhnAgVM6FEseP6Xw2sYtAhYBcwTsxtEcM1tjGiKwfYm3rQEHMbAnMXapAVkCXsPAHAJ6ALwM4Lm6MszDAO4gxo/ttfQ0/CHYIVkELAIWAYtARwTsxtH+QCwCFgGLgEXAImARsAhYBFQI2I2jCiZrZBGwCFgELAIWAYuARcAiYDeO9jdgEbAIWAQsAhYBi4BFwCKgQsBuHFUwWSOLgEXAImARsAhYBCwCFgG7cbS/AYuARcAiYBGwCFgELAIWARUCduOogskaWQQsAhYBi4BFwCJgEbAI/H+n2qc5KKLCZgAAAABJRU5ErkJggg=="/>
          <p:cNvSpPr>
            <a:spLocks noChangeAspect="1" noChangeArrowheads="1"/>
          </p:cNvSpPr>
          <p:nvPr/>
        </p:nvSpPr>
        <p:spPr bwMode="auto">
          <a:xfrm>
            <a:off x="155575" y="-1096963"/>
            <a:ext cx="6229350" cy="22860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9" name="Text Box 8"/>
          <p:cNvSpPr txBox="1">
            <a:spLocks noChangeArrowheads="1"/>
          </p:cNvSpPr>
          <p:nvPr/>
        </p:nvSpPr>
        <p:spPr bwMode="auto">
          <a:xfrm>
            <a:off x="900113" y="311150"/>
            <a:ext cx="7464425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>
              <a:lnSpc>
                <a:spcPts val="3900"/>
              </a:lnSpc>
            </a:pPr>
            <a:r>
              <a:rPr lang="ru-RU" sz="3200" b="1" i="1" dirty="0">
                <a:solidFill>
                  <a:srgbClr val="FFFF00"/>
                </a:solidFill>
                <a:latin typeface="Times New Roman" pitchFamily="18" charset="0"/>
              </a:rPr>
              <a:t>Участники бюджетного процесса</a:t>
            </a:r>
            <a:r>
              <a:rPr lang="ru-RU" sz="2800" b="1" i="1" dirty="0">
                <a:solidFill>
                  <a:srgbClr val="FFFF00"/>
                </a:solidFill>
                <a:latin typeface="Times New Roman" pitchFamily="18" charset="0"/>
              </a:rPr>
              <a:t>:</a:t>
            </a: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611560" y="0"/>
            <a:ext cx="8136904" cy="792088"/>
          </a:xfrm>
          <a:prstGeom prst="roundRect">
            <a:avLst>
              <a:gd name="adj" fmla="val 16667"/>
            </a:avLst>
          </a:prstGeom>
          <a:gradFill>
            <a:gsLst>
              <a:gs pos="0">
                <a:srgbClr val="C7E7A3"/>
              </a:gs>
              <a:gs pos="50000">
                <a:schemeClr val="accent3">
                  <a:lumMod val="20000"/>
                  <a:lumOff val="8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altLang="ru-RU" sz="4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Участники бюджетного процесса</a:t>
            </a:r>
            <a:endParaRPr lang="ru-RU" sz="4000" dirty="0">
              <a:solidFill>
                <a:schemeClr val="tx1"/>
              </a:solidFill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683568" y="5805264"/>
            <a:ext cx="8136904" cy="648072"/>
          </a:xfrm>
          <a:prstGeom prst="roundRect">
            <a:avLst>
              <a:gd name="adj" fmla="val 16667"/>
            </a:avLst>
          </a:prstGeom>
          <a:gradFill>
            <a:gsLst>
              <a:gs pos="0">
                <a:srgbClr val="C7E7A3"/>
              </a:gs>
              <a:gs pos="50000">
                <a:schemeClr val="accent3">
                  <a:lumMod val="20000"/>
                  <a:lumOff val="8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altLang="ru-RU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Получатели бюджетных средств</a:t>
            </a:r>
            <a:endParaRPr lang="ru-RU" sz="2000" dirty="0">
              <a:solidFill>
                <a:schemeClr val="tx1"/>
              </a:solidFill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539552" y="908720"/>
            <a:ext cx="8136904" cy="648072"/>
          </a:xfrm>
          <a:prstGeom prst="roundRect">
            <a:avLst>
              <a:gd name="adj" fmla="val 16667"/>
            </a:avLst>
          </a:prstGeom>
          <a:gradFill>
            <a:gsLst>
              <a:gs pos="0">
                <a:srgbClr val="C7E7A3"/>
              </a:gs>
              <a:gs pos="50000">
                <a:schemeClr val="accent3">
                  <a:lumMod val="20000"/>
                  <a:lumOff val="8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Земское </a:t>
            </a:r>
            <a:r>
              <a:rPr lang="ru-RU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собрание </a:t>
            </a: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Трефиловского сельского поселения</a:t>
            </a:r>
            <a:endParaRPr lang="ru-RU" sz="2000" dirty="0">
              <a:solidFill>
                <a:schemeClr val="tx1"/>
              </a:solidFill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611560" y="1628800"/>
            <a:ext cx="8064896" cy="576064"/>
          </a:xfrm>
          <a:prstGeom prst="roundRect">
            <a:avLst>
              <a:gd name="adj" fmla="val 18575"/>
            </a:avLst>
          </a:prstGeom>
          <a:gradFill>
            <a:gsLst>
              <a:gs pos="0">
                <a:srgbClr val="C7E7A3"/>
              </a:gs>
              <a:gs pos="50000">
                <a:schemeClr val="accent3">
                  <a:lumMod val="20000"/>
                  <a:lumOff val="8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altLang="ru-RU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Контрольно-счетная комиссия Ракитянского района</a:t>
            </a:r>
            <a:endParaRPr lang="ru-RU" sz="2000" dirty="0">
              <a:solidFill>
                <a:schemeClr val="tx1"/>
              </a:solidFill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611560" y="2276872"/>
            <a:ext cx="8136904" cy="648072"/>
          </a:xfrm>
          <a:prstGeom prst="roundRect">
            <a:avLst>
              <a:gd name="adj" fmla="val 16667"/>
            </a:avLst>
          </a:prstGeom>
          <a:gradFill>
            <a:gsLst>
              <a:gs pos="0">
                <a:srgbClr val="C7E7A3"/>
              </a:gs>
              <a:gs pos="50000">
                <a:schemeClr val="accent3">
                  <a:lumMod val="20000"/>
                  <a:lumOff val="8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altLang="ru-RU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Глава администрации </a:t>
            </a: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Трефиловского сельского</a:t>
            </a:r>
            <a:r>
              <a:rPr lang="ru-RU" alt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поселения</a:t>
            </a:r>
            <a:endParaRPr lang="ru-RU" sz="2000" dirty="0">
              <a:solidFill>
                <a:schemeClr val="tx1"/>
              </a:solidFill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683568" y="2996952"/>
            <a:ext cx="8136904" cy="864096"/>
          </a:xfrm>
          <a:prstGeom prst="roundRect">
            <a:avLst>
              <a:gd name="adj" fmla="val 16667"/>
            </a:avLst>
          </a:prstGeom>
          <a:gradFill>
            <a:gsLst>
              <a:gs pos="0">
                <a:srgbClr val="C7E7A3"/>
              </a:gs>
              <a:gs pos="50000">
                <a:schemeClr val="accent3">
                  <a:lumMod val="20000"/>
                  <a:lumOff val="8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altLang="ru-RU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Администрация </a:t>
            </a: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Трефиловского сельского</a:t>
            </a:r>
            <a:r>
              <a:rPr lang="ru-RU" alt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поселения</a:t>
            </a:r>
            <a:endParaRPr lang="ru-RU" sz="2000" dirty="0">
              <a:solidFill>
                <a:schemeClr val="tx1"/>
              </a:solidFill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683568" y="3933056"/>
            <a:ext cx="8136904" cy="504056"/>
          </a:xfrm>
          <a:prstGeom prst="roundRect">
            <a:avLst>
              <a:gd name="adj" fmla="val 16667"/>
            </a:avLst>
          </a:prstGeom>
          <a:gradFill>
            <a:gsLst>
              <a:gs pos="0">
                <a:srgbClr val="C7E7A3"/>
              </a:gs>
              <a:gs pos="50000">
                <a:schemeClr val="accent3">
                  <a:lumMod val="20000"/>
                  <a:lumOff val="8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altLang="ru-RU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Главные распорядители (</a:t>
            </a:r>
            <a:r>
              <a:rPr lang="ru-RU" altLang="ru-RU" sz="20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распорядители</a:t>
            </a:r>
            <a:r>
              <a:rPr lang="ru-RU" altLang="ru-RU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) бюджетных средств</a:t>
            </a:r>
            <a:endParaRPr lang="ru-RU" sz="2000" dirty="0">
              <a:solidFill>
                <a:schemeClr val="tx1"/>
              </a:solidFill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683568" y="4509120"/>
            <a:ext cx="8136904" cy="576064"/>
          </a:xfrm>
          <a:prstGeom prst="roundRect">
            <a:avLst>
              <a:gd name="adj" fmla="val 16667"/>
            </a:avLst>
          </a:prstGeom>
          <a:gradFill>
            <a:gsLst>
              <a:gs pos="0">
                <a:srgbClr val="C7E7A3"/>
              </a:gs>
              <a:gs pos="50000">
                <a:schemeClr val="accent3">
                  <a:lumMod val="20000"/>
                  <a:lumOff val="8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altLang="ru-RU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Главные администраторы (</a:t>
            </a:r>
            <a:r>
              <a:rPr lang="ru-RU" altLang="ru-RU" sz="20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администраторы</a:t>
            </a:r>
            <a:r>
              <a:rPr lang="ru-RU" altLang="ru-RU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) доходов бюджета</a:t>
            </a:r>
            <a:endParaRPr lang="ru-RU" sz="2000" dirty="0">
              <a:solidFill>
                <a:schemeClr val="tx1"/>
              </a:solidFill>
            </a:endParaRP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683568" y="5157192"/>
            <a:ext cx="8136904" cy="576064"/>
          </a:xfrm>
          <a:prstGeom prst="roundRect">
            <a:avLst>
              <a:gd name="adj" fmla="val 16667"/>
            </a:avLst>
          </a:prstGeom>
          <a:gradFill>
            <a:gsLst>
              <a:gs pos="0">
                <a:srgbClr val="C7E7A3"/>
              </a:gs>
              <a:gs pos="50000">
                <a:schemeClr val="accent3">
                  <a:lumMod val="20000"/>
                  <a:lumOff val="8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altLang="ru-RU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Управление Федерального казначейства по Белгородской области</a:t>
            </a:r>
            <a:endParaRPr lang="ru-RU" sz="2000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46881" name="Rectangle 2"/>
          <p:cNvSpPr>
            <a:spLocks noGrp="1"/>
          </p:cNvSpPr>
          <p:nvPr>
            <p:ph type="title" idx="4294967295"/>
          </p:nvPr>
        </p:nvSpPr>
        <p:spPr bwMode="auto">
          <a:noFill/>
        </p:spPr>
        <p:txBody>
          <a:bodyPr wrap="square" numCol="1" compatLnSpc="1">
            <a:prstTxWarp prst="textNoShape">
              <a:avLst/>
            </a:prstTxWarp>
          </a:bodyPr>
          <a:lstStyle/>
          <a:p>
            <a:endParaRPr lang="ru-RU">
              <a:solidFill>
                <a:schemeClr val="tx1"/>
              </a:solidFill>
              <a:effectLst/>
            </a:endParaRPr>
          </a:p>
        </p:txBody>
      </p:sp>
      <p:sp>
        <p:nvSpPr>
          <p:cNvPr id="4346882" name="Rectangle 3"/>
          <p:cNvSpPr>
            <a:spLocks noGrp="1"/>
          </p:cNvSpPr>
          <p:nvPr>
            <p:ph type="body" idx="4294967295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346883" name="AutoShape 4" descr="1675595615_top-fon-com-p-fon-dlya-prezentatsii-powerpoint-neitralni-170"/>
          <p:cNvSpPr>
            <a:spLocks noChangeAspect="1" noChangeArrowheads="1"/>
          </p:cNvSpPr>
          <p:nvPr/>
        </p:nvSpPr>
        <p:spPr bwMode="auto">
          <a:xfrm>
            <a:off x="155575" y="460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346884" name="AutoShape 5" descr="1675595615_top-fon-com-p-fon-dlya-prezentatsii-powerpoint-neitralni-170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346886" name="Text Box 12"/>
          <p:cNvSpPr txBox="1">
            <a:spLocks noChangeArrowheads="1"/>
          </p:cNvSpPr>
          <p:nvPr/>
        </p:nvSpPr>
        <p:spPr bwMode="auto">
          <a:xfrm>
            <a:off x="8805863" y="6667500"/>
            <a:ext cx="0" cy="141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lnSpc>
                <a:spcPts val="1113"/>
              </a:lnSpc>
            </a:pPr>
            <a:endParaRPr lang="ru-RU" altLang="ru-RU" sz="1200">
              <a:solidFill>
                <a:srgbClr val="000066"/>
              </a:solidFill>
              <a:latin typeface="Times New Roman" pitchFamily="18" charset="0"/>
            </a:endParaRPr>
          </a:p>
        </p:txBody>
      </p:sp>
      <p:pic>
        <p:nvPicPr>
          <p:cNvPr id="4335618" name="Picture 2" descr="Picture backgrou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</p:spPr>
      </p:pic>
      <p:sp>
        <p:nvSpPr>
          <p:cNvPr id="4367362" name="AutoShape 2" descr="data:image/png;base64,iVBORw0KGgoAAAANSUhEUgAAAo4AAADwCAYAAACOueV4AAAAAXNSR0IArs4c6QAAIABJREFUeF7snQmUHFX1/7+3ejIJyQQQZId0dYJssoOAogICiggCLihuPxQUFUSSrg6I+ndE2dLVE2QTEVH8iSj6EwQUEZXFFRQEEWRLujogsggCGbJMpuv++9X0xE5Pd9d91ZNJd3LfOTmHw9y3fV71q1vv3YWgRQkoASWgBJSAElACSkAJCAiQQEZFlIASUAJKQAkoASWgBJQAVHHUh0AJKAEloASUgBJQAkpAREAVRxEmFVICSkAJKAEloASUgBJQxVGfASWgBJSAElACSkAJKAERAVUcRZhUSAkoASWgBJSAElACSkAVR30GlIASUAJKQAkoASWgBEQEVHEUYVIhJaAElIASUAJKQAkoAVUc9RlQAkpACSgBJaAElIASEBFQxVGESYWUgBJQAkpACSgBJaAEVHHUZ0AJKAEloASUgBJQAkpAREAVRxEmFVICSkAJKAEloASUgBJQxVGfASWgBJSAElACSkAJKAERAVUcRZhUSAkoASWgBJSAElACSkAVR30GlIASUAJKQAkoASWgBEQEVHEUYVIhJaAElIASUAJKQAkoAVUc9RlQAkpACSgBJaAElIASEBFQxVGESYWUgBJQAkpACSgBJaAEVHHUZ0AJKAEloASUgBJQAkpAREAVRxEmFVICSkAJKAEloASUgBJQxVGfASWgBJSAElACSkAJKAERAVUcRZhUSAkoASWgBJSAElACSkAVR30GlIASUAJKQAkoASWgBEQEVHEUYVIhJaAElIASUAJKQAkoAVUc9RlQAkpACSgBJaAElIASEBFQxVGESYWUgBJQAkpACSgBJaAEVHHUZ0AJKAEloASUgBJQAkpAREAVRxEmFVICSkAJKAEloASUgBJQxVGfASWgBJSAElACSkAJKAERAVUcRZhUSAkoASWgBJSAElACSkAVR30GlIASUAJKQAkoASWgBEQEVHEUYeoOIdfnRwBs1+5omfCWUpZua7edTqivTDphFXQMSkAJKAElsLYQUMVxLVnJnS7hviVL8RIAp90p9fRi08dPpefabWdN11cma3oFtH8loASUgBJY2wio4riWrKib531B+NM4TOeZwKPNx6GdNd6EMlnjS6ADUAJKQAkogbWMQFcpjjPO5VelUtiZU5gFIE3ANiFjMwI2AfAqAH0ApgGYzEAPASkAywEsrf57HsCTAJ4gwmMhcE9qBe5deAaZk7quL1udwxv3TMJucLA7hdgNhN0B7AhgknRyBPy66NEhUvlOl1Mmnb5COj4loASUgBLoJgIdqzhuez5vPdyD/SnEPuxgZzB2BrDlaoDLAO5jxk2pFG5YOIf+shr6WGNNZny+hIFPiwdAuCDI0myxfBcKKpMuXDQdshJQAkpACXQEgY5SHGcN8LblEGeBsD8YM9YQoQeJcVlqMr77+Kn08hoaw7h16+b5dhAOkDbIjBNLOfqWVL4b5ZRJN66ajlkJKAEloAQ6gUBHKY6ZPJ/ChIs6AQyAF4hxHr+Ci4J+WtYhY7IeRtrn5wh4tbQiOdi3OIfulsp3o5wy6cZV0zErASWgBJRAJxDoLMWxwFcw44ROALNyDIRFTogTFuboVx01LsFgtr2QNxkewrMC0VERXsqY/kyOXrGo01WiyqSrlksHqwSUgBJQAh1GoKMUR9dnY1+4l4QRA38nxm/ZwV+cMh5zUghoEl7a+gUseXIjpJYOoq9nPWxKZWxPjL2Z8FYAr5O03UCGGbj41dORveckWpGwjQmvVrmSPbByTW0Tj3Fh4JFxPFprizJZa5dWJ6YElIASUAITQKBjFMcD+7kn6MNiAFNazHshGFc4ZVy98AxaZMsnPZ93pDJOq3hVm1NN43FtVYzHMQ3j3d3ihZ32+dMVj/NLLCZ5Q+DRURbyXSeqTLpuyXTASkAJKAEl0EEEOkZxnJXnncuEB5qwWciML5bS+CGOpXK7/Kp9fRfAHgnauh8pHBjMphcT1J3QKrbew8Q4u5ijL0zoICe4M2UywcC1OyWgBJSAElirCHSM4pgp8IeY8b9j6BLO75mELz1+Kpl4jONWtr2QJ69YjiuI8CHbRonw+xWEQ5+cQyY+ZMcW12dzTX2geICM44Ic/UAs34WCyqQLF02HrASUgBJQAh1DoHMUR599BrJ1ZIpBFrNAZGItjn/pZyfdh+8Q8OEEjV8VeHR8gnoTVsXN87OgKDi6qKQYuyzI0d9Fwl0qpEy6dOF02EpACSgBJdARBDpJcfwVAwfXUflS4NFZq5OUOXkcHsKdAPax7YeAjxQ9GntKatvQapBP4D28YuPpmNZNzj+22JSJLTGVVwJKQAkoASWwKoGOURwbxNZjAjJFj0qre9Fcn3cAcD+AXsu+/tMLbPeoR/+2rLfaxd0BPgAhbpd2ZLzUSx7tIpXvRjll0o2rpmNWAkpACSiBTiLQEYpjlF4whSdqwUx0zuR0nvNE8KwXh/H1IEfylH7WHSSrkMB7+JrAow8k6607aimT7lgnHaUSUAJKQAl0LoGOUBxnFviIkHFjLSYGPlTy6OqJQpe5gDfjYRQBrGfZZ5mAWRNxMmozrozPFzNwsrQOA58veXSOVL4b5ZRJN66ajlkJKAEloAQ6iUBHKI4Zn7/AwFdqwLw87GDzifZazvj8PQY+aLtABBSKHtmfVtp2ZCFv6z1MjHcWc7SK8m7RXVeIKpOuWCYdpBJQAkpACXQwgc5QHPP8Yya8u4bT5YFHJ000N3eAD0OImxP0+1JPLzYb75BBCcaxsorr8zMANpW2wYyZpRyZE9e1tiiTtXZpdWJKQAkoASUwQQQ6QnF0fX4cwH9T3RFeH2TpTxPE4L/KVj9PQR/+E5O9puGwHMKRC7N000SPuVF/W53DG0/qhY3DzotBFhuttrBHHQBFmXTAIugQlIASUAJKoOsJdITi2EkUba8za8b+ncCjj3bCXDI+v5mBOyzGcmvgkcnlvdYWZbLWLq1OTAkoASWgBCaQgCqOdbBtHShWVicsCrKUnsC1a9qVW+BPgXGpdCzrQqpBZSJ9GlROCSgBJaAElEBzAqo41rFJF/hkYlyc5KHhFLYszaZ/JanbrM6sPG9adnA4A28gxs4A0iBsCMYUACYN48sAngZQAuEfHOIuAo4G4SPicTh4ezCHfmHkZ57HM8JJeDsDexFjdxA2A2N9BvoIeKna1wIQfj5MuOnJOfRPcT/jJKhMGoPcLM/T1iMcCsIBYOzJwEwibATGZACLMbJ+/yHgwZBwL0L8seThT2uzicI4PXJtNWPMJHomRb/J/QjYA8CWADYE4AB4HsADAH7TC1yZNCbsrAJvEzKODhn7EGE3AJtV+zB7xNNg/JEd3FBajOvQT2FbE9LKmOHzTkQ4yAH2YGA7MFwg2ienEWEIjMWVTGiLCXiKgAdMnFxO4Y7SbPqH4hsfArMGeNsy42AGdibG9gxkCFgfwPRqTOZXAPybEEVLuY+B3y1l3PpMjsz/X+Olm/drVRzrFcc8v4UIv07yVBHhqGKWbkhSt75OusAHUYi5IJgrZPOCWS2FgeHJwBZDjCNBOBHA6wFInwvzArqqXMYXnjidnlotA6xpVJk0JjxzgHcphziVRiIC2IWTIiwC4/vUgwuKp5FxqBIX1+dFALYRV2ggyIw3lHL0x7g23AJ/DYxT4+Ri/044P8jSGaNyrs/mud0itl4jAcKFQZY+26xuZoD34RCfZ+BwAnoEfSwlwv8rzkFBqsybUGZlxukE7C/83T4Cxv8EObpLMB4c2M89QV/0cWr3XDVqPIVMMJsCSb/1Mm6ejwLhepu6nMJO46moVX9nHybAxLvdymYsNbIPMeH7U4Zx4SOnk/mYiy3pPB9DhJ/ECsYL3BZ49JZ4sbES6QLPIUbBpm64Ahst+hwZn4FxK9vM41mpFD4OxrGVd0/GumHCEmJcVwbmL/LoHuv641BhTe3X4zD0lU1IFYTx7LOj24pO3HqQLFsNY3aQowvameDMPB9SBs4lwt7ttCOty8AgjZxGJXt5mo4ISxj4SClL/yft10ZOmTSmNSvPOw8T5hNwiA3PJrKLwTg7eAV5yYmUO583RDlyJGun8NT1sP5DJ9NgXCOZAv+OOVKO2iuM44Ic/cA0Yk7pygyj/CYqxBgo5ihbX9mdx5vDwSUA3pWkYSJ8q5gl8xHXtGQKvBszvgngdQn6GALwvsCjWEXMnce7w8FfE/RRX+WlwCNzypqouD7/v8pO82WLysvdQfTd3k/DFnUairp5PpAJnx+n39lIH4znKieTZxY9uiJufOk8n0WEL8bJxf2dgYtKHiX6+HJ9vrJyq2Vjw/9U4FFS5XrMVNIF3oNCfBWEtws/kOJwoHJS+ePUMLILz6DEe0BsJzUCa3K/thmnRFYVxzpKbb4QvxZ4dJoEfL1MdGwN5EH45Hj9MJKMo406IQifDrL0jTbaWKWqMmlM0nCZQvhS5ep5tvAkS74khJ8OE46Li6GaLrAxnfi9vOGGksXAo5mSNlyfjQnI5hLZFjJPpRwcsGAOmSgOyOT5SCYkvyGoO700bVZPxsxLdqN2xsqEU0pZMsrn2Jeoz2dWNu5+AJOS9mE+GBnYd5FHD7VqI13gjxHjW0n7Ga1nrglLHr0paTuZsSHb4pq6v6IY7x4n1HLueTZXnxeDcHg77cTUvSyYgVNwLJWbybkFvh6Mo8ZhDCcFHl2epB3X57stP1JuCTw6LElftXWixBxlDIBx3Gp6L75oFGLJR1TSuXTCfp107M3qqeJYR6Z6NbMiIegfBh6937Zu5nzenlP42SohiZo0YmxlCPCHHfxq/Zfx3NB62HSFg9cRwfR7TDsvE9txN5BnZhxSytFv2m1LmTQmOLPA24UcKTvbt8u4Rf0bAo9iX1Tm2shJ4QAKcUBkV2nsb20K4adBlo6WVjGpSUMHO5QdbA/GYQQcEVP3DwCuZcLfyoT7n5xDL9TLz5zHrwmdyE7qYAIOArCxdDz1TmVpn7MEzBsn05LnJ5eRqb3O3PZCnjy8AleCo6vStgsBPyt6FMcQM+bzzFQZe1aU7D2N7SxG7DTFMWLNQAm4pOjRKUkHnfb5MQK2ldYn4OqiRx+SytfLVW3d83FX9EYBr9iSXsDANb29WDA0hFkOcC6Ad4r7bvABUlt3r2/wpOcWY1eHsHfV9tzcRhl7d6sPBybsX8qS+U3YFWZyC9Gt1DRpxfFIiuEW+H3g6ORe/JuUjq9OjolxajFHiXwbWvXZSft1QjYNq6ni2ACL6/PSJLEcGbip5NGRNgtUPYK/BYRNYusRzg22wRebfZ1GV2SEb63mL+S4YT6BFHYNZpP5kktUlEljbK7PbwNgrlklV37XMuOCcgr3OYQtnDLMS9uchot+80w4oZQlc3ImKtWUncZJS1wY+GrJI+sruEhhdXA7AVs368xcQ00bxAcf6idzLSsqaZ/fRYDc3ILQH2Qpuj7N5Pmr5jpT1JFQiBifKObIXEcjUhqHorSshwqri8RC4LVxp471DUV2Zg6iU1uLkvi0q+pEYOwsbWy9Pxd4dJ7F+CLRLft5am9fdMIqOQB4JOXgiNET7JV99bOT6cMNDLxD2L+5rdnfJnZxgqtjOMPYcOEZZBzkrEranLwSFlpVInw0yNJ3rOqMCl/LqfSiyATnMxb17wQwf8UQfrvBBli+bCl2DIFPAzhe3AbjY0GOvi2WjxHs5P263TmKXiLtdtJt9dM+P1e5onh1gnFbGR+7ed4XhFsqD/wGsX0J7SfTPv+IgPfEtreqgPGMvpoZt0yajAd6X8BLy6Zgc56EA5mjK1HRdeLKJo2Cm6UzLccQiSuTxtTcPL8fhO8BSMVwZSac2Ejpc/N8KQifEq7Lo4FH4lNNY4caEm4Vth2JEeHYYpZ+ZFNHojRW3v+XB4OVeVp6D7sF/lLF8MlcAYsKE75QytLZrs/G2cacMo13uT7w6Bhcyyl3EX5c8QwVn85KB1I5MfNKHlk5PSRy1mDsJ3XIqR97dU+wSgjBjCNKOTK3OOIy8zzegCfhZ0Jb2gXlMt7czCmwqlw/Jv1QMx+EgUfmOlZU0nn+s40dPANPljxK5MiWxKQjBPZO4nxSVdyNI5D5SJYU82H42cCjyxoJ24RhM46ijoP9i3PIXMu3VTp9v25rchYPdbv9dFV912fzVWbc+m3L7YFH5rortqTn8xZUhvHqindKIVwQZGl2bKNG8fL5EZjwEMLCjK9kXsFZzYzIZ5zLr3ImwVw9i+2F2IRAGMQ2QT8tEw4jElMmjWlVPWevE9kzjtiZfr1RS7YnReRgX+kmWvnNmOdzwGa9AexYMe14WFqnOv7bWnlyE3BO0aNEJ38JPrpOJ0KRGdfWzeFvTDhrMuOOsBdDw8txOBMuSvAxWgo8cht6lBN+C8I5Qy/jzr4+TF0BHFcJmeVXw5BIkRq5EeXUotgq2ADCpYz1k4ZBqXi+f6KyT1rZThPgFj0SOzkapTHsgXm2zDV8XFkcprD7otnU8hTO9dl4ru8T11j178uDGZjWytZxZTv97LjTYZzZpgrbNs44v6go7saxxLq4ef6cedYsKobDDvri7KTr23P7eQr14SZjNiLsazkcHD0aSq5ZHcvf9aNTB7GLzU1Ffb/dsF8L+TYV0xPHBmhcn40nXtzJzpiaUpuhnfq5d0kfbq+Gvolbwz9vPB3733MSxdpdbj3A6/WEkc2N+EondLDzojn0YKtBVO3AjIyNTc3xgUdXxU1u9O/KpDGpasYbcypt4nbGlSsDj05oKjRycmXMMGTraHHdlODqbFkwA32iFyUQ2dk55eg30+zUhMGY005UA9dno8SKT1kr3zrmWsuEBam1/ZoXzMCZ9fNKJwvztYwZJxDh6po1LRPhjGKWjJK4SkkSMgXA3YFH+8Y9WLV/d3021/k2HuOPBR6JP2brx5IgKcPLgUfxtzjVjowN4QuLcbNYYRFeaWYKfIVZPynbFGHGgiw9EScfxS8MYU4zxYUZfilHOXGFGkG3wFdb2tXar3c/O+k+/FRgt/zfkdVESGj5/hrgXcIQf5POnQnZUpZsP4Kj5rtlv5ayaCanimMdmaotkdVJWU0TPwo8Mi+SliWd5zwRvDg5c3SecrDnwjlkAgTHlpk+vy4EbI7ZxS/vdIEvJ8bHYwfxXwHbqxdlUge3ajd4n9Cb+ImeXuz8+KlkbMEalqrjlwkILfuwYJwZ5Eh0BWt7dQbCvUGW9pI8T3FKY3TFBHys6NH/StprJFP93ZvAwNYfjNX22JgBtIoqYOvgUW3X7EWjHw3mv48OPDIfEmNK9dTMOADJ1nekhQWBR2KnE1PBdh7E+L9ijmzNZ1bOzy3wnWDYeGT/MfDoDdJnwdKEQ+wtbLtnSu1NXZ+NycJ10vlV5aw+5Gvbdn2+H8Cu4v4I1wVZsvmwsLYRtg0t5Pr8FwCi/QbAsz29mPH4qWT2SnHppv1aPKkmgl2rOFY2rw9WvOyMzVcnlasCj1oa41aDf94ruXZkwsWlLIkNhNN5NqcTsXHBRoFV7ID+UrEDEsWBM7HMKp6z5ipHWp4IPJohEVYmDSiNfIHfIo0dR4QPF7PU8veQIG7haYFHX4tdwyRXZ4Aot3tkmO/gdjCaPUtLmfFeW3u2+jm1Ha9QYIOcIKRM7TBXMOHoUpZ+3mo9XJ9NgG0b73ar06EkjipRUPMsfSX2OWoi4PpsHO3EJ4hM+GYpS+Z6O7ZkCvxOZvw0VnBEgDnE3qW5dK9EPu3zjTYnaFLnlYzPX2DAimdSm8Oqfa35oDLZp0TFmD+VcmTiboqKO8CHIYR5rqX6yMKhQezyVD8tEXVgfhDCw5rR9iT76Sp9d9N+LYXWQk66UOPQ1fg24fp8PoC549tqe63FfgUxU7qAOwl4o6CnpQgxM5hLYk9V2+wakkDDo+OsnlaZkAySK9OomujqRZk0fBQyec4xRaFdJOXRYAZ2irv2rdi/GuP770saNDIO4ciFWbopTr5qyvBonFzt3yXXQQKl8cUwxBGL5lK78STNFdOHKykav2szhxrZ2A9GI+v6bK625V6eNR0Q4zOScCFpnx+gkVAt0iK2y47mMOLQZ+WoAsbRQY6kytkq4874nGbAKtsMAacWPbooDoBJBTlpEv4himgx0thPAo/eHdfu6N8t1+KfgUdNowTU9un6/MOqiYR0KOHQIKbbKFqjDbs+71AJFm+VJtHG6W3783n68hSMGZTYcYcZ7yrlyOrENePzexgQO+LZRkjppv1a+tC0kutmxdF8oSQy9h0PcI3aIEKuke3RqGwmz8cywfzoJUV0IlO3oZgTwQMljRsZ6cuoZhOxCgJLId5cnEu/bTUeZTKWzjbn85ZOCo9U4nX2SdZSGjrH9dk4cbxX0qZxaOgFNpPkTrYOY2OUUsahC3P0q2ZjceezixGbxmanZ/9yHLxNasYRN+c2PkTFpx9JTxxNaKGSR6J1sz1xtPl4NAwzPp/IiDLWyEsbqQaTePQy4S2lLMXejqQLfBFxFKZKVGziIFafX5MjWVbsHCCNorWTrOFIytocYeU7y1LhMvVsUj26PptMa03TdjaY412BR/tZzD0SnTnAe4ch/mxRbxkG8SqJg2e37dcWDJqKdrPi+GQb+ULHg92YNgh4b9EjEzajYXELfE81gG58/4TX28T1Mg26Pv/bJliqA7xpoUe/ix/MiITrszmtEoeMkOTuViZj6afz/L9EEAUvNgGIlzE2j/NYrdoJmpODXuF63xp4ZPKkx5YEXragHmzeLDd2nNLIwONgvLWUI/mLOWYWrs+JPkSZcbA04L21HejImF9MMbZfkKNnYxdiJP7dMokZzMq2LOxYTZ20zxdaxtdrK9VgkmvZXmCTuA8ec5LGgDmdleQQN1N/KPDotbFrUBWw8UQ2NroM7CaJp2mcCF/pwysW4zYXwFaB9mvn6Oa5HyNZqqRFnOqxeppsbiqke5LxDk90ep0ozizjDaUc/TFu4t22X8fNR/L3rlQcqyFixmSBkEx4dcq0siPJ+HwoA78U9v+3wKPdhLKR2NYDvFVPCKNMSwtPLmOD2swUcRUzPvsMjMnN26JeS4NsZTKWXPXL2JzsSn+b3w48+ljc2rk+XyMMajza1GHNnDDq+0pwkvZs4NFmjcYcpzRWnEPuox4c1kzpjOPQ7O+uzyZfrfi6LGrH8oVs+2FnumDg5JJHl0rmZX3KFRnt2V37VWydb69mCZIMyYy/rVSDlqfkZkzPVGL6xaamdPN8FQgfEU3CcLLwtK3mKjcfaZJA/YaROId0Js+7MsE4q4hLfYYjccWRwPY/ZoL4er6SvUyc6tH12QRaj927asa7MMhiWxCxzRyMbNU210QcERfJb68b92sxgBaC0pfTePTVFW0ksB9ZOa9hBxs3SmtmBFyffyEOaiowtK+Hmfb57YTIwFharK8v0iM5cs+WdhB3Fa5MxpKsnISYzDDvkzIGEKvgZQr8EWaIQyNVwkSJPUerz7ZV7FACfl306JD6OVZPIMz1tNtk/nf29OLIVp7jFtxWila9kW0zHXGKseuCHP1d0ud2Pr96CHhOIlsj89TG0+FKQnFF6zDiZHCzZR9WsTRdn5+3ycPdbqpB2xBJzZ6tWibmajGViuwmZWGpRr7iZHEhRxzFfiLNLW1SyE4p4w3SD/h0nj9QF54pfrmFYWsaNeT6bBRgY+coKtJUj9XfgznokDvdVAPuiwZSL2TWpQ9N84E3apOBfMmjln4U3bhfJ+JXV0kVxzogrs8mldasBHCDStzCTKN61WNyk51FFOqDytiheDqZl7G4uHk+HQRxiq0kITKquXjHxI9rNkhmnFjKkfmqHFOUyVgmVVuZksU11FIMYqNWdjjuAB+AMMpOJN2gnx92sNuTc8g8r7ElSexQkxos8GhObeMCpfEGDOJ9Epuj2EHXCcyYx/s7DsQmG9XqNwceHS7tqxrf7Q6pfFXOKm1egjiOQ+4gpjUL/l8/VpMrfDiF2DiDdfUSpxpM9GwJbAVdn02aSLHXLxj/CHIUb1N4Lacyi3AVAx8UrvPTBOxnE6jc9dmExzKZisTFcbBrEltgE6JqxRAGLfYjc0R+RpAj47jaslg6k0RtiZX3Jj27PocWNznmNP57pRx9uNlEunG/jlsX6d9Vcawhte2FvP7wEMzJgz0XwveDLDXcMNIFPpkY0gTqUbYI6QKOytkGaU0SIsP12RgxG2NmWWnxpatMxiJMkO+4pfKSKfCHmKPwTFKlcRkTDi5l6Q+yBQZm+LyXA5gYafJSF0B55nk8I+yJHGEafnhVXxpvLXpkldJQOiC3wCeB0TBlWdM2LG2tMnk+xWSPkY7JyDFjpo0dp+uzyQ38PxZ9iK8VTZvpAh9ODKs0fpWMJYlTDSaIS2uYNf1YXblXWmbXIqBQ9Khl3N1IqXbwzYrH+WFC/g8z43Cb9Y3WwDLED4AVUwfRlyQTSqbAuzHDxJEVF2mqR9dnc1IvthkFcE/g0d7igdQJVhNMWMVlREw8ym7cr5Pyq69nryCNV88d2E6ijbE6j1bXsjYBbBm4ouSRTaDtaASWoR+MR/U7izm60WYZMgX+IjPOktZpFc5FmYyl6Ba41CJe4dgKTRwbtr2QN1kxhHMIOFG6VgAWV14SR0sdPVa+hAt8PDjKoCIutbbAEqWx2vAfAo/2F3diIZggM0lL555GXdsGg07iCev6bOILSlLmRUOMO1Gpn0eCnNxtpRq0jUtrxhuXJjORMgS8u+SRyZ88plRzK5v92sRVnC587G4IV+D4RZ+j/wjlV4rZes3bOvXUjidJrGRnGOmFZ5CxF25abFOfRg0R+oMsmZPiRGWnS7hvyVKYcHLiEpcJrhv3a/HkYwRVcawB5Pps0gyJckLXc2XCnqUs/bX+/1dPMc0GIcvmQHh/kCVpyJ6ou+rXlDH8FdvsiGIs1k3G1jmmWTgeZTI2RFGSF1q9faNxkEoxjieGSS0mDpgM4DFivKeYI3FartFHI5MU9PalAAAgAElEQVTnAhNWuXaO2XPKww6mmzy21YDk5qRxpmhDc/D2uLy0onbqhGwdPkxmiWbOPc36t8xbbK3UVeOsmj1AerpsPh7nFnOUlzKzjapgnqt2Ug0m8ODmpYzprSIM2Jr0GDblENs+MZcW1HIySQvCMIp8YJTGV4kYMp4D4bOBR8ZRzbpUYx6+ZHkjdm3gkY3N9MpxJbgWF6V6TJLXPgzxxnbitSYxs2gVBqtb92vrh65JBVUcV1UczYtzF2u4hEVBlhrGm7M1WLeJgbXy5W1/pfB84NGrbedpe2rSU8Y2j59OYzy9lclYJknCjqQYu4SELSpXKruFjLcR8BbxB8rI4hvvxG9OLsOTGufXPzOuzyZSwKEWz9IjgUc7WCuNIx38OfBoH4u+RKK23s4M/KrkkXzOCTLr2Cp1s/K8c5kgSk26EoqlIp7gVqO9VIOWHtyVa/pi4FHLjxDXZxOI/J2iB2NEaHG5jB0cBzuAsEPlFMpk2nobgC0s2ngejMLkEBcn/Z2ZvtwC7wdGbHiY2nElMUkare/6fEPlivhIi3mKUj26BTbOQ8dYtLt04+nYQOok1qjdRIoe47tBjhqafnTrfm3BvKWoKo5VPEmyX4ySbWUDY2kHsWLj6Zhm+wNJkPXiN4FHB9s+RJahMZYFWUxtFDpBmYwNJ+H6bF4I1oFtbdewRt7k/50b5OiuNtow0QL+JcylPaqp/nhSGbOHU5FNo7UTmiQ2qM180vN5CyrjKZs6Epu32vZmFni7kGHl7AZbpS6Bt225jK2eOJ1Ec09yq9GO0hIpSj6bkGuy07wR4DcEHh3Vai3dPD9rkSnG5rFoJPsHYnxnvam45qGTySoUTEPlJ88fZ8Ll7Q5qNda/PPDopLj2XZ+N492WcXI1f2/bTMUy9Nto12Oc+GqU6q7cry2Yq+IogWVrv1fbZiu7Gtfn3wA4SDIGsfdeXWPWeTgZA8Uc2cRjjHp0fTZX8bu3OxdlsirBJNeMojUYK2ROGH/hMAZaZW2Rtp0kxIzJI0wcnYxaK43Vcd0fZLFHklhuDV/GdvFVoyaI8D/FLInTE2YK/F5mmKw94mKj1FV/m7YpWK1uHRKe2CQK1mzmkyCvuvFoPKfo0eebQY5SDPbCJEmYiHIPEy6Fg5tLs8l8XLVdbFPKtt2hZQOSVI/G/np4CPHB7Fd5weLCIEs22WXGjDyhA9xngxxdWN9Yt+7XlsvZUlxPHKt4bOOFjVI1WSxKHr2mGWXLExmrXKijfboFvsVk0pA+GLYvvqjdaznlLoJNsvumc1Emq65Uej7vSGU8JF0/W7lqppVrQsZV9bZatm3Vyqfz/BYi/NqyDRMSQ2bv26Rhm1y4cWNLEMIGCLFHMJfE3qZpn79CwBfixlLzdyulztSr5JC+2cKj11SxylGd4FbDBB/LBLPJKs/0KINKlp13ECE2T/oqTGPiFSZIO2exZE1FzfNuPNEvkQbUb/EukR9CjMfIbdtgHBTkyNwkNC2Jcp0TPh1k6eu2w6mVT5JStJkDabfu1+3wq6+riqOJATKP38pOFOvOurSKLm8drZ6SfVlZKmLGKH43W0cI22T3lVR4XsmjQj1QZTKWSZITqZgH1RjQ302MWymFXySJ4Sb5IViHZ5I0KpN5KBis2CL3k3kpt1Vcn68E8FGLRqzDmySwFbNS6iLF0Wdz5Sy2u7PJVmLat73VqDgZtpVq0CZl3+jaGZvfVgHZE/7OVsAEbic8DUbAwAICNmDGnkTYy9JR5TZinGa7947Ob4Kv2S1+EiOiolSPBX4fGCbJgbgQ0HYoriQpRYcdbN0onm3C56jVfCdkvxYDFwiq4mgUR59vYuAdAl71IiZY8jbGQ7RR3arnndhTNUlqqARH/8s3no7ptnaU6QK/mxhN83CPmX+T+G3KZKxNYZJczwBMTLKngcg+z4TxMTZ0D3MP7i+dhofH6yq31W8iU+ArmHFCgt/Nf6swfgGKnA2s9qLKKeqHKif9V7fV94jCZdI7GocHUTGZPkoeWTnQWYftsPyATGIyQMDHix6ZGJ+iYnurMQ6pBm0zKMXahye5rmz1kW3yv6fKmMPAJ6XJHczvlgmfLmXJfLCIy6w8b1omPCOuMPGColSPlvF7o1kkSYhRP33bw5WKt/w/A4+2boSxW/fr8XwkrDbr8ey4U9pq5/qCGV8p5ahpBoJMgd/JDOPFJy2nBx7NkwobuZl5PiQk2ARG/mvg0Z42fRhZt8DzwThNWK+pF5wyIXOCsUpJF/giYpwiZDsqZpUqzrJtkbhtiJn6RqN0dFl8xi3gektPV9PUY8EM7IhjySqN2CpjYCZ3AINgTBVNOHqLNQ/03/AlM583RBlW8fpslboZBT7YYfxKPAcjaBmY2/bF23aqwTw/BMKO0jlJFPpEYWBWYKO4eIvVd4jxQLY58W14I9NsvknWOC7layu2aZ9/S8AbLfiLIg0kyRjTKpWvZHzVWLEliWyNzA8Dj97fqE637teW828pPmGKo5vny0BY6XHVzkM9ngAShBMZ6d7E5OrBdsFsaprj1touKIEtRwIbrW8HHtkklo+ma2kDemPgUcOQF8pk7NOb9vm7BDRNbdXoeXeGseHCM8hccayZYpSuQhRQd1qSATDw1ZJHX4yerQRhRqq/wY8FObIKPl471kSBiAGrj7skqQbjgljX806wB8TGO6ztI9GJJuMTxRx9M8mz4fbzFPTBeCGLUrRW+/hB4NFxLZWhAn+eGF+1GFMYZNEjOb1P5zlDhD8D2FjYPpuQNEGORAcLScxCmsXRjR3fyG/bvNfWj5UdFRCkejSiCZxQxWvQbKyuzyakjsmqJC7M+GApR99vVKEr92vxzGWCE6c4+nxbxSD7wJXPGeMzxRxJ0/DJZmMp1WammNiN0S3wp8C4VDqsJE4r1mnGGA09xVpuuCOb4kLpPFr96JTJWIpuga8Ho2UYkfpawQz0tHXaJl3MJnIJlS7TmnlhzglytErqSitP+/+OqbjxdGxva3YxWt31+WgA11mhsAyTkyDVYDg0iOlP9dMS6bis9wBgQeDRttL20wU+iBjGMUNcbJXf2oaTKNsMfL7k0Tkt9zF7xVEU0Hq0z0yej6wkgjAnj6LCwJPLGDu0Cli+su0EZiFJPy6rSrB4v49+1IQTJNfv1tmHCEuCLCX6OB1ll87z/xJFwdpFhYFhSmGTZodC3bhfiyZuITSRiuMqxttr+sSx6qTxoLH7tuA1KvrXYBB7xxnnZwrsMUOcmcH2isoMxjbNGBwcGMyhO2zmbGmXsnTqeti0WdwyZTKWfMbnXzFgFVfTHcSk2/tp2GYdx1M2kdIFmGvlEwKPrqofSwKTi5EmCJ8MsvSNJHNLEsTXNkxO2udv2qR+jIvS0GieVmGyRphdF2TpXVJmbp5PBeFrUnmjRwwNos9G+a1tO4GHuAmRdFQxSy2VtgQnsy8EHklPEKMpuD6bPO+vl7KShLCptvsnAPtK2zV2z4FHroX8StEkv23ph0LG588wMCbETYtxvhh4ZBPLc5WmqqFzTPgfcRvEaBm4vhv36yTPQas6E6I4VlPMrXKttqYVRzfPl4LwqQRAhzjE60tzyeSFbVlsX0zWTOxD5CDJV6jlZtjyykiZjH1kEmSzSLSOcc+rzd8TXDmZ5o8JPDL2jA1LQpvJJ3p68ZrHTyXjLGRVKpECrBwwGPh3yaNNbDpJMCerkFwJY8qdFXj0Jek8XJ+NYv4JqTyAoPJxkLGQXyma5HTTVA5TmLVoNrU8JUuQ+3ppxeZcbv86YnZhe8v0+2KWWtsSMlO6gJcJ6LNgGhsMvcXv0Njt2+SFFps+WDtZtumdnyRiSkg4ZFGWmoYZ68b92uK5EYlOiOI40+fXhYDxXlxZrJUk0XRkQm6e3w9ConyhAE6rfAGJvr7dPJ8GwnzZqKL8b7HXLbVtzfB5Jwcwp6bSYr2h2wb+dRy8buEc+kvTTUmZjEGT4KqxYf5c6UMwHnKWWYTMs/1kyaNtWvWd5KTDtCc9tanv2/XZ/HZ2suBhl3EpQarBymT6gyyJX9pJUg0y4T2lLP2fdN62jhIVx5tfVDISvV3a/qhc9RbIRKGQ5S6vVqyE/hosZbF+nC1ikuwhwWDFztIi7JN1jD/BVWyiq+MYx82Y36F5NsQn0gAWBh6JAvrP8HkvB2j6fqgfl7k2Lnk0yfZZGpV3fTbv+YZOLk3afCDIYrdWz1I37tdJ+TWrNyGKY6bAH2LG/3aC4pgu8B5g3Gn59TY69KZOH40AWxvlMr4R5MiEdhCVBArw9YFHNjlCYZmf+rbAI5MVpGlRJmPRuD4PVOLezRYt+n+FDms3oLBlf6uIuz7/A8AO4jYkysSIUf7fLZU5M4R/DTuY1SwsVqMxmhR6r/ThFQJ6xHMQOgCMtpck1SAD7y559BPpmNIJUg06hO0XZulRcR8+P0eAOLc9AZcWPTpZ2n7NS944MDTMDRzT1t2BR7HXuEkUsJ4ytnn89LG55ZuNZ+Z5vEHYEzmWiEvcLZCt7aTp2PbjoHawrs+PW2Z2Ep9uVh2fXgYgVgaHBjEtidlDNVTdIgBTxIvBiM121I37tXj+QsGJURzz/FUmrJIKak2cOFYN+n8PYDMhn1qx+51hHGDjyZog9MwtgUeHScfmFvgcMD4nlbc9zdh6gDfqCWF+eCLjZArxtuJc+mWr8SiTBoqj5Sls1ALjjCBHJs3chJckXq/M8Es5ysUN1trrvtpgs4DzzfrL5HlXJtwfN55V/k74aJAlsXdmkkDBKQevWTCHzItbVBJkxFgaDFauPIWnaI3MjAQD+1zg0XkCuZUitrbPtW0T4VvFLJ0o6c/12aQclNstWtqE7/UNnvT8YgxJxjIqM7mM9R85nUyEgoYl7fOZBJxt06YTYruFc+kxmzpGdqdLuG/JUhjFTqwb2MYfto2d6jjYNUkSg3SezyJCFLlBWP5U+RiPtU+1vUmM+l6D+7Vw7lZi4ofDqtU64bTPPyLgPav82CfYq7qa+cQoNS2vy5rMcwH1YP/iaWQVgNX2mhfA80EWm8RduYyO0TpwueBrqnb+NtkiCPhZ0aMj4p4TZTKWUGaA9+EQd8Wxq/t77OmuZXticXNqX0nHFWvjW9fg8Y2cYuo7rdrsmdMwOxs5xnNLgYzEQ9X0meSkjkPsJbFtHp1TglSDrwSDlRAoQqXO9GPrSMKMv5RyJA54nuD3aswSTi55JI4m4Rb4eDC+lTgVJWN2vZd+s4fZ9dl40RtvelFhQraUJXMjICoJ8mG/EmQxPeZq1ISFaRlqqG5w1s/Rymc2z68ngnHwkZeYVI/1Dbk+W9lQJkkxWj1tNB9g0pBCK1KMPVtlHlr53u2y/Vq+kHLJCVEcXZ+N3coq2RYm8sRxxjze33GiQNzyL80qQ2ObBcabSzkqyrFWJUecV0zw3+nSuqGDnRfNIZHdouuzOQ2UK8IWuWOr12xm3SYLxr4sTOG1ccbpUTvKZAzO6JRiEC9aBaIGyuUQ249n7mnBOkcimQJ/hBljPKNb1Q+BvRd5dI+kD1sHg5VtMs4McnSusA+703qg3NOLaTZOOAlSDYquXGvnZ5tqEMCVgUfibD9JvN2Z8IVSlkQnZJXxG6cbk4c4cf5yh3HowhyJAqAnONG+OfDocMkzZWQS5GKOPeVq9P6MGU9sm83quz4bUymrvNBxqR7r+8qcz9tzCg9LmYLx9SBHnxbLj3i3mzmIzb4qZ4JfCjw6S9JHt+3XkjnZyqx+xdEYiPfhlTF2BoSfLg3xQekJge3EInlmygwgGzLOtbJl+m9n9w87eEejfJXS8di67jOQL3k0N6591z4jhTyswbWcSi/C7dLMAUT4f8UsfSVuzKN/VyZjSdmmdBt5vPG9Uo6sAofX97z1AK+XCjGbCAcE2+BwSWxIm5Poan9WsQmrV+HmQ21z6TNVlXuhpxeZx08lc9XWsqR9vpGA2BPymkYeCjx6bVy7qyh1BTapIGdI6zBwRcmjj0vlkwTmhsXpnBlHoowlgtsH8/J9YTHmm9PJuvk+UH/IEMeDerC59DaoehX7BIAN49qt/n0IIdLBXDLpPWOLdegixpeDHPU3a7h69W2CoffGdj4qYGkrv8oza69wxaZ6bDTutM+3EnCIcE5PBINwpSfxbp4PBEVxR6X6zS3BIA6Xtm/G3E37tZCxlZgUrFWjtcIxBsmPcojjbK5/pAOJPI5N8G3CAdI6dXK3TC7jva1sTyTtJrDdeREhdozbqKyD5DLuCHK0MgB7q7Hb2E0x8KvSDBwmUThG+1QmY+knuTo1rTDjxFKOzDWfVdn2Qp5cHsKHGTDXRqOn1qIwLa7PvwCi/NLSYhVwOtqYfTYfT/Y2nEKv5IqTllFMbeLcxWYmWeUFbP9hZ+ygrILzJ1HqmHFwKUfiYN7uPN4dDv4qXeiqXBmM/Sue1Q3NL9Ij16EmxE99zu+riPEgE8RpV5OESMr4fDYDZ4rnRDg3yJJI3tIDvcyM17S6zZoxwK91wshhTFxsTQVWeW4t41BKUj02GnhmHr+JHdxpManjghyZ8Fktyzbn85apVJTBZ8s42erfHwtXYN+4tJL1bXXTfi3kYCW22hVHd4APQ4ibW4xqiIGv8Qqca7t4jdqsKqrmpWOuY8SeW6NtRVHjga8EM3C2jTLUbH5VB5MnKy/B9cQrQ/glFuOooJ+WNapjwlZMoegU9TPiNoGvBR7F5pq2DNBaHHaw95Nz6AWLcUCZjKVVPVkw1ze2oUiGHeDLxUGcI/lijk6pGB8H4dQGJ3plEN4YZMkEG25aXJ//abExm+/+nwZZEtuVmY63P5+nL0/B5JcVB+6tDvilcAUyrfaSatsmrqx8/7O4BjfjsP6wM5UYB1U+7m6X/pYSBLRGTy82ffxUek7aR9VWzARQti0vEfBFh3D9hn14+j//wRblHuxNI8+e+eioZ39nTy/eOrwcnwNBHGMSgLWtb9Xhx9jRSp0khxwHe8c5aAjedfUMY9O/JoicgTDEGxfNJeMEaldGohqY34XYtKryU70m8OgDdh2NSDfyfWjRzsKeXuzR6jahegJvTBZ2E44nSBHevCBL5gTaqnTTfm01MaGwfOMUNlgvZuGBZGy85oXDuMxWgYyuPQbxdoT4SEg4KuG1tBn6ow7woYUemS+WcSsJAuiavs0YvugM409DvRjqIWxGIV4XMo6kEeNumx+3ae/2FOEjTX8kxvbwCXxF6qVtvvRTDt4St5k2g6hMxpJJ5/kYIohDsdS18AgYV4WEXzoh/ukuwb8fBXqnTMGry5MwywmxNxMONhlqWvw+rpm6Hj7RLOuP6a+q9D9v8+Ow9bocbTuBV+RI1ZgToiS5sZnwjlKWfi6dd4JUgxh2sLHNR1iCeHJPBx5tIZ3DqJzrsznxsrqmt+mDCL9fbwoOM8+drRkEAxeVPDIfQVYlwW+t5IQ4tJmncnoe70kObgWwkXAg/+oFdn3UI+Pl3bRkGkQkiWmfJ5exQZKbsiRpRG1jD9eOvfpRYkwTRAo8AzeVHRzbKOxWNZ7pj803p5D/Y0jhrcFsCoTyY8QSPEO1bUzIfp10bnH1Vr/iaG8zYTJA3AKGyW19X8rBgsEQLzzzCpZuvT4mT+lB39AwNnVCvIaBnYjxJia8MWFcxlE+i5lwfpkwYBMLLg7uyhfgfN6CyjA/EGvnHGkfQjlzgnkdAT+hYdw9ZRmefnl9bNLDOBQMEypFFAzZOAwRcGjgkdzAuW6AaWXScMlcn6+spAv7qHA9x0vspart27fjGnQH+ACEEJ+KRe1Zel2OjqHqoWpOHUXhoGrGzpWr9D8y8BNO4bp6p62Mzycy8M24udb+3Taen22qwUpmlqcCj7ayGZN1qkHg1sCjt9r0YWStr3btOvjN1PVw1OjHSoKMXicFHl1u1+WIdNrneYRo35MW8zu5ICRcGzoo8jJMnTQZr4k8njnKQia64TIBy4lxSLOr/NrBJMiLLA7GXT/ptM/vIkAcGN7Ul6R6bAW3arZgTCeksRb/xsCXJwN3Dg5iyeT1sbM5MGLA2AaL7ECNeRWvwLG2B1SN5tHp+7X0wbaVmwjF0TwUB9kObILkV4BxRQroX5CjJNcx4mFmfH4PAz8SV+hcwQcJeEfRI/NCb6sok7H4TGDqJdNxIxjWL/hEi0G4LgV8Vnpdk+QkLWkcNjMft8DzwYg1sWg1dwKuLnr0oVEZt8BfA0dX9dKSJGexse/bR9qBbbaVhKkGTa7whxm414RTIsK9qV7cF+dMVL0CNOn8bG85Wk6fCRdnFmN2bc51N89XgfARMTfAxD80mUgM77s4hbtKs+lf0voJFFVp043lGM8xcFQpR3+UNOT6vMDSfMU6ycPK34XPJmORsXm2KSbYuQnN9Rci/CUMo3BPVhFIqmkBzU2L7QeizTiN7AoifCW9GOfWPnO2jdTKd/p+3c7cYvbU1dX0SLsJwkWs3gGNtG7iMX6DU7jMZpNpd2BJArm22+c41g8JmM+D+EIz28skfSmTsdSizagvch44PglTYZ17HMYZ0jAmo21aZhKKNuupg+h7qJ+sgiKP9rf1AG/VE8IoLaLThEZzrw8Q7fps8tC2zHBU187tgUfyj98kqQaBeYFHpwvXDklSDTZs26S82wbrx9lzV8PmmGdyPMozRPhMMUtjPqQzef4xE97dZictc6LXt101pzKOWImfMeF4bxl2cII0Skc1BaNRjOUHPDFe2q3GaRvjskVbopittfWrqQivtVSShdijdL6/cxgnF3NkQsyNa+nk/XpcJ1rTmPyBTDgC12djCP0GEPYDw6SF2iBhU+1VIywxX/Vg/GjqK/hJ0hdZe4OIAg+fQIRLhPERx3QXOe8wvs+Ew23SgLU57j86wNyFHv2uzXYaVlcmjammC/xuYhTMrdo4cTdXuLcx4Jc8auWw1rS7yu/ZnJTsZzEe6zA29W0nuPZdpYn6IM5unp8FYRPxHAgXBln6rFQ+SapBIny4mKXvSftI6tXZoH1xzD+3wF+qvIGbho4RjH3IBPoOh/H5ZteEtgHNG/ZpEa92tH7Ve/lCyw8KwZQjEeOVbiIWXC+tYOSSJAZgxrtKOTJBzq2L67P5QLMLvN+gFybsWcqSrSf+iENcD85ixilt+CmsOiLCvRSiv5ijG62BWFboxP3acgpi8dWuOK66gzOlL8AOKGNPB9iDgT0A7G5hUCyeWNU72tgVmisM86V3y+qwXxQPqEaw6vltUnIdK61v7AodxlVUxuU0CVzmKBXg6ixlAn6BEOcX59JvV2dHpm1l0pjwaNickHESEfZOuA4PMnBdGOI77QYMd33+Fwjrg6NTkFX+VWyPiOr+nwn5Hnj0voTjjqrNGuBty2EUMLhiVZKgOHh7MIdMCCFzUrdpmaIbB3GxDXmUJNUgMXazOQ2xCZnVaqK2ziXpAh9OjIssT4b+yYxryilcEHfa5hb4TjDeJF6cekHGc0GONk1a3ySLIMIniXBMm1enT4FxIzv4bilLdplYqoNPF/hjNJJRR1zKIbZN8huvepqba+d2dYK2bhjMRGfM55lOiM+CYcxLpM5GKxkZx00CbgDjcokdqRiuQLDT9mvBkBOJtPuQJOq0vpK5jkoxtnNCbGt0CCZsHYX7IGwMjsJxmFNKk8HEGB+bf8MAltT8M+ElSiAEYAQU4sHlS3BPksTo4zIhYSPufHapjCOZcRgoCsNiAh5Pq9h0vQjC82Yu7OB3KcYdCwcraaCqqchsM3eYoOJEuIdD7A3CDsaCgBibRQrACE/jkGQy3BgPs78bL8fUJNxsE7ZDOOVYMWXSHNHM83hGOYVDIwWSsSMoir/4ahPqqaq0mcDXxoB/ERP+BsJ95OA37XgOxi6YCqx7BPrZyUzHERzicBD2BWMrUBRQ2+zLL1Vf3A+CcT8c3BbMwV3SNKqdAtNcP74yHfub2zJi7Gq+OQAY56XRd5ExvXiZgZdpxM7ySWKYa9C/IcT9xbl4tNvm3CnsR8dh7HgXTcOBZeDNBOxVfUduUXmfTaPo9hmDICwGw4S7M7a7D6Uc3LFwNu7pBPZr837dEYpjpz2wnT4eWzszBg5PejXZ6SxGx6dMumWldJxKQAkoASXQzQRUcezC1bPNXZoizJB6zXYhjmjIyqRbV07HrQSUgBJQAt1EQBXHblotEyk1z9PWoyi6v9TeS56justYjA5XmXTpwumwlYASUAJKoOsIqOLYZUuWLrCxuRGnkzL2isUsvbHLpmk1XGVihUuFlYASUAJKQAkkJqCKY2J0a6ZiusAnE+Nii94vCzwyWQ3W2qJM1tql1YkpASWgBJRAhxFQxbHDFiRuOAmcQE4ueXRpXLvd/Hdl0s2rp2NXAkpACSiBbiKgimM3rdaIE4hVKjMCDih6dGeXTdNquMrECpcKKwEloASUgBJITEAVx8To1kDFBKnMwhXYaDySua+B2cq6VCYyTiqlBJSAElACSmAcCKjiOA4QJ6qJzPm8PaeiDBrS8lTgkQlau9YWZbLWLq1OTAkoASWgBDqQgCqOHbgozYaUyfOxTPihxZBvCTw6zEK+60SVSdctmQ5YCSgBJaAEupiAKo5dtHgZn89m4EzpkAkoFD3ypPLdKKdMunHVdMxKQAkoASXQrQRUceyilcv4fBMD77AY8vGBR1dZyHedqDLpuiXTASsBJaAElEAXE1DFsYsWL+3zEwRsLR1yCOy9yKN7pPLdKKdMunHVdMxKQAkoASXQrQRUceySldt6gDfqCfG8xXDDYQd9T86hpRZ1ukpUmXTVculglYASUAJKYC0goIpjlyxiusAHEeM3FsN9LPBoOwv5rhNVJl23ZDpgJaAElIAS6HICqjh2yQK6eT4NhPkWw2UAjzJwtwP8mRl390zGfY+fSsst2uhoUWXS0cujg1MCSkAJKIG1kIAqjl2yqK7P3wZwfDvDZeDvJY92aaeNTqqrTDppNXQsSkAJKGWKWxMAACAASURBVAElsC4QUMWxS1bZ9fleAHu0NVzC94MsfbCtNjqosjLpoMXQoSgBJaAElMA6QUAVxy5Y5gP7uSfowyCAye0Mlwi5Ypb8dtrolLrKpFNWQsehBJSAElAC6xIBVRzXpdXWuSoBJaAElIASUAJKoA0Cqji2AU+rKgEloASUgBJQAkpgXSKgiuO6tNo6VyWgBJSAElACSkAJtEFAFcc24GlVJaAElIASUAJKQAmsSwRUcVyXVlvnqgSUgBJQAkpACSiBNgio4tgGPK2qBJSAElACSkAJKIF1iYAqjuvSautclYASUAJKQAkoASXQBgFVHNuAp1WVgBJQAkpACSgBJbAuEVDFcV1abZ2rElACSkAJKAEloATaIKCKYxvwtKoSUAJKQAkoASWgBNYlAqo4rkurrXNVAkpACSgBJaAElEAbBFRxbAOeVlUCSkAJKAEloASUwLpEQBXHdWm1da5KQAkoASWgBJSAEmiDgCqObcDTqkpACSgBJaAElIASWJcIqOK4Lq22zlUJKAEloASUgBJQAm0QUMWxDXhaVQkoASWgBJSAElAC6xIBVRzXpdXWuSoBJaAElIASUAJKoA0Cqji2AU+rKgEloASUgBJQAkpgXSKgiuO6tNo6VyWgBJSAElACSkAJtEFAFcc24GlVJaAElIASUAJKQAmsSwRUcVyXVlvnqgSUgBJQAkpACSiBNgio4tgGPK2qBJSAElACSkAJKIF1iYAqjuvSautclYASUAJKQAkoASXQBgFVHNuAp1WVgBJQAkpACSgBJbAuEVDFcV1abZ2rElACSkAJKAEloATaIKCKYxvwtKoSUAJKQAkoASWgBNYlAqo4rkurrXNVAkpACSgBJaAElEAbBFRxbAOeVlUCSkAJKAEloASUwLpEQBXHdWm1da5KoAWBbebxrJ4U9mRgJzB2BJAGsA2AjQH0MrCEgMUA/g3gMQCPArgLKdwezKYXFa4SUAJKQAms/QRUcVz711hnqARiCbg+/wHA62MFGwuEAO4GcBVS+IEqkQkpajUloASUQBcQUMWxCxZJh6gEVjeBtM83EnDEOPSzDITLKYVziqfRM+PQnjahBJSAElACHURAFccOWgwdihJYUwTSeT6LCF8ct/4JS5hxdmkGzsexVB63drUhJaAElIASWKMEVHFco/i1cyXQGQTSeT6GCD9ZDaO52wnxoYVzydhEalECSkAJKIEuJ6CKY5cvoA5fCYwHgZnn8YywB98h4DdEuG+YsTB08PS2L+PlJzfCVB7GpmEZe4aEQwl4H4DpFv2+4ABHLfTodxZ1VFQJKAEloAQ6kIAqjh24KDokJdDJBHa6hPuWLMXnAcwx3tbCsS4nxnuLObpRKK9iSkAJKAEl0IEEVHHswEXRISmBbiAwc4D3DkP8uBq2RzLkpQ7wVj15lKBSGSWgBJRAZxJQxbEz10VHpQS6goA7jzeHg18BeK1wwP9JOdhnwRx6XCivYkpACSgBJdBBBFRx7KDF0KEogW4kMCvPm5YJdwFwheP/88bTsf89J9EKobyKKQEloASUQIcQUMWxQxZCh6EEupnArDzvXCb8GcAUyTwIOKfokbGT1KIElIASUAJdREAVxy5aLB2qEuhkAm6eTwNhvnCMK1IOdtIrayEtFVMCSkAJdAgBVRw7ZCF0GEqg6wlcyyl3ER4EsL1wLtcHHh0jlFUxJaAElIAS6AACqjh2wCLoEJTA2kIg4/N7GPiReD6M/YIcGftILUpACSgBJdAFBFRx7IJF0iEqgW4i4Pp8N4DXCcf8w8Cj9wtlVUwJKAEloATWMAFVHNfwAmj3SmBtI5Ap8EeYcZVkXgwMTyoj8/jp9KREXmWUgBJQAkpgzRJQxXHN8tfelcBaRyDKLLMMz4AxVTI5Ar5Y9OirElmVUQJKQAkogTVLQBXHNctfe1cCayWBjM/fY+CDkskx8PeSR7tIZFVGCSgBJaAE1iwBVRzXLH/tXQmslQQyBX4nM34qnVwIvHaRRw9J5VVOCSgBJaAE1gwBVRzXDHftVQms1QTc+bwhyngegCOc6OcCj84TyqqYElACSkAJrCECqjiuIfDarRJY2wm4Pv8VwO7Ced4SeHSYUFbFlIASUAJKYA0RUMVxDYHXbpXA2k7ALfDXwDhVMk8GBjODeNXt/TQskVcZJaAElIASWDMEVHGcSO7M5OaxG6fwFgqxGwg7AtgKwHQg8kB9BcBLIDwHxv1MuMdh3FT0qDSRwzR9zRrgbcuMgxnYmRjbM5AhYP3qWHurY/03AUUA9zHwu6WMW5/JkZnDGi97fYMnPfcS9iEHBxCwM4DtAGzJwHQC1jPjZ+BlYixmiq5Ui8RYCEIRjIeHXsEDT/XTkjU+kS4eQMbnExn4pnQKjoPXLZxDf5HK28hteyFPLi/DAUhhX2bsBGAHBl5dfaanARgCsJSBJUR4FoxFICwC4x/k4N4VwANPzqGltX1mfH5zReH1ABwBwOylVwYenWAzrvGS3XqAt+oJ8UEwDgDBOBq92pgJMPAcMf4Owi+pB98vnkbPjFefNu2sjb/Hrc7hjXsm4WgQ9iNgD7O/ANiwap5h9pQHAPymF7jyUY/+bcNrVHZWgbcJGUeHjH2IsBuAzap9LAfwNBh/ZAc3lBbjOvRTmKSPdurM8HknIhzkAHuw2WMZLoD1GZhGhCGY/RVYTMBTBDxgHOE4hTtKs+kf7fRrW7fb32e2813d8qo4rm7ClbfJjAF+baqMjzHhAwA2t+ySCfhNSDi7lKXbLOtaiW8zj2elUvg4GMcCyFhVNsKEJcS4rgzMX+TRPdb126xwYD/3FKfhbeTgA2AcBcAoBEmL2YQfBOMPAG5fsQK3/vNMMi8DuD5/AsA3EjQ8hEFsEPTTMtu66QIfRIzfCOu9iBT2CGZTIJRvLcZMmQHsGgIHE2PXakrBbcxHBANTCRgE8Cxx9GL4M4W4vng6PZKZx29iB3eKx0D4aJCl74jl4wT72Zk5HYeHwIlgHNLO82DiTTqEu5jxSzCeYODTRNi7bghzAo8a5urO5LnAhDlxQ27x9xsDj95Z/3ejWAyHOIcIxwFIxbQ/RIC/fBBnT8RH0UT9HhvNufIbfaryG90iEW/ChUGWPtusbmaA9+EQn2fgcAJ6BH0sJcL/K85BAUQskMfMAh9RZpxOwP7Vj5K4ao+A8T8TkYVp5gDvUg7xYUL0PjMHH0nKQ0z4/pRhXPjI6bQ4SQNxdbr9fRY3vzX5d1UcVyP9dIH3qGwT/QDGbPgJu71q2MGn6k8+Era1slo0zhBfBeHtwk0qtsvKSeWPU8PILjyDFsUKtymw9QCvl2J8jDg6/TFfvKujlJ1hzDTzSRf4ImKckqgTBwcGc+gO27qZAnvMyFvUuzzw6CQL+TGirs87EGBODT9UPekQN8eMvziECxn4rrRS5ZQiX/JorlS+qdxIzuyPV06VcwBmtt2esAGHcejCHP2qkbib59tBOEDYVCOxawKPzIt6ZYk+YAjzpfEya6oGVMZhRrlvYzxNq07077F+IEaZLpsT44SFGAPFHGXrq7vzeHM4uATAu5I0TYRvFbN0Yqu6mQLvxhyd0kszL9U2Z07N3xd4dH2S8cXVqTzDBzLh84ToI2x8CuO5ysnkmUWPrhifBoFuf5+NF4fV2Y4qjquB7vbn8/RlKZxNwMkWXqWikRDw6xUOjhwP5TFzAW/GZQyAo9OK1fEsvAjgo6trIzPA0gV+NzHMKY85AVudZVkwA304lsquz+bk76AknSUNdp0u8OXEkTIkLQ8HHhlTCOtSfXmdNY4fPLIxMH4e5OgdMuHGUhmfD2XgAiC6jp7YEmKLYC493ajTtM9PELB10gExcEXJo2j9o2v3IXxLGiezSZ/PhA4OXjSHHkw6pobzXAO/x/pxZPJ8JBNuSDwvwvlBls6ore/m+SgQrgSwUeJ2ATDhlFKWjPI5pqR9PrOyCZuDhklJ+zC2wgzsO56hrdJ5NmZKF4NweNJxCepdFszAKWZ/Fcg2FFkb3mdJ5z7R9VaHsjDRc+io/tx5vDs7+BEB266ugTHhm6UsmevSxMUt8PvA0dfzxokbkVVkYpxazNHFMnGZVGRf1Ivv0Ih92USU+ysKcOQhvJ3Prx5ifACE4zFi22RTbg08eqtNhUiWmdI+9iOCeaFJTrCtFcdtL+T1h5djHgjm2VoTe4P1mEc5mlOunrK5CsSnrNmOQwUG/l3yaJOmTV3LqcyT2IvL0QeHObl5Y+XauM+i668FHp1mPkqXp3BTxXbuzRZ1m4kGU9fDLg+dTMbUoK2yJn+PjQY+cx6/xijGbMwrRj7yxPscMc4u5ugLo+2mfc4SMG+cDgGen1xGpvZ61nwIDK/AlTB7yjgUAn5W9Ghc9sV0gU+mkZsOYxfetBiFtWJ7eQED1/T2YsHQEGY5wLnCvWqk3QYKuxRHt7/PpPPsFLk18XLolLmP+ziqX7o/jPuRjUPHoeNg30SOBNdyKr0I8wn4jMU4jJ3a/BVD+O0GG2D5sqXYMQQ+DUSKk6wwPhbk6Nsy4dZS6Ty/HoRrLU9w7ifGFeUUbuubjNKLzyGcNA2bwYkclI4mxvurjj+NOyd8P8jSmEwors8PV23+RFMzG2xpBjZs58u6upnHKeJ3Bh6Jr0Zn+vzGMnCNJVPRnC2E/hN4ZH2iM2M+z3TKuFFyymj4O4zLK44G1y0fwj823xgvv7QcGw4tw3aUwr4VO813A3iDxZhHRW8PPBKfQrt5Ph0EcdxKAs5ZwjhnCuEXBLwxwfgaV2F8PciR+S0nLp30e2w0ibTP7yLg/8QTJPQHWfqykc/k+avmelZcVyBIjE8UcxQ5jUVK41D07B4qqCoWaTeg/pb9PLW3D98Con0xrjyScnDEgjn0+CqC/exk+nBDxe5ZeosQgrB/kKU/xXW48u9rwftMPNcOElTFcZwWY+sB3igVotTkFOEuEG4mxm00jGCoF8/1DqE37MF+lZOKUxKemlnbsFU3g58AeJtw2sZm5rOBR5c1kncL/CkwLpW0FTkXONi/OIfulsg3k6lmJDHK+RRhOyZn8mlBjn7QSr5qv2SuvBtulEz4QilLZ9e34eb5MhCsbAnHw3vY9fk+IPKybFiYcHEpS6KPg6qzj1FE5VdkhHuZMRCWcdvk9fD8cBlbIMTbwNGJaGI706mDmPxQP5nnTlSqjgrmxbtpbAXGz1PARxfk6NmWz0KeDwTh1zYnTAxcVPJIFHrI9O0W+GqbEybjXMEc2b0dGTtPOwF2HOy2cA4ZD2Dr0mm/xyb71JcwYmsuKqO/dddn8yybU7PxLtcHHh2DEVvcH5sP1/HuwHj7lzwqJGl35nm8AU/Cz5gjx5y4sqBcxpufOJ2MM9KYEjmoOHjM4gbjB4FHxnQqtqwN77PYSXaogCqO47gwmQK/lxlGqTFcja3G95jwtVKWTCDkpiVd4DnEsP2RPxV4JPZoc/t5CvXhJnN1I5zycjg4OphDv2g5dp/Ntfx7hG0+OnUQu9goBrXtuj4fZ5wthJ6MpuqfOIV3lWbTv4TjMx7T5kWxin1Tte4xjWw13Ty/H4RrpO0bOSZkS1kasKlTLxsXI5EIRxWzFGvnleDlaJ7rM4Ms8o08RKMr47ASGkT+cbLK1FKEGQuy9ISEjVvg/cAwziix3vMEXFLM4jMSr9ZtzuctK9EF/ikZQ43MSYFHl0vrpH1+oBomSlrFjKf29x4ycCUIl5YJD08q4zVG4alEAnivtMEaucsCj6yv+Dvx99ho7mm7Pco0cToRipWwTdfWtfc3Jpw1mXFH2Iuh4eU4nAkXVez/TOgjm1IKPHIb/oYJvwXhnKGXcWdfH6auAMye5wMwIdBsyohyalmM0hj2wETvkJjgLA5T2H3RbFrYqhvX57sA7CMcyvJgBqbF3cisDe8zIY+OFFPFcZyXpWoPc3DoIGdjeO76bPL6SmzXVo54xRBePRoipuU0+tlJ9+GnViebjOPiTulMnyY0Qxjib1KMSZWmmXk+JCT8XHwqxrhjKfAO27iSxlZrUi/GxFxzCNsvzNKjYxS4EU9LsWJarZ9oU6/t2y3wOWB8rgn3//T0YovHTyUT661pqT6r5qUkLWVifKCYo/oX6ir1I6/aEH9LYuebYuyyIEd/jxvQrDzvXKYo1M+r4mQrN45XBR6JzSrcAT4MIW4WtLtSpBKm5w2lHP1RUmenfu5d0hfZhMlPeFdt+F8EvL/o0ZhQR3EfFI3GZ67vp5SxpU1YlE79PTaan605ScXnzpjUmJBktR8k84IZOLNeoUnn+S00cjptU5Yx4wQiXF1TqWzsl4tZGvN7THiwcHfg0b42gzKxNl9YjJvFhwtC86NMga8w85WOJfbjcS14n0lZdKqcKo4dsjJJNiCpHYutnY71tZvPJmjzXkKUz/b0YkacUlPbVno+71gJH2LsXkwAckl5uKcX+z5+Kr0sEV5FxgRpL2BFXUy8ll/Brs8mmO0O0r5iHSkEDWV8/l4Lr9rIkaJVM1V7XBO2Q5pLunLbh5NLHolME0wcupAj2y2rEgJ7x8UANWYhPYy/gjFD0Pg9Pb3Y3+Z5c302IYHOF7S9UmRyGetLFa+q17oxNUhSHnGG8dZmYa6qSun9Ns+jGYRDOHJhlozTTWzp9N9j7QSqNoQmKUFcjMtm82bjcBVkqWnc1rTPjyX4SDKxXEfNbcx/Hx14dEujQVRPAV+w+a0CWBB4ZOWg6eb5UgvnMnGKUNuIEHHvtW5/n8X+wLpAQBXHDlkk87X3/GKYEyLxmkhs5aqnJ+akTtruwqFB7GITIDid5zxRFENRVIjw4WKWvicRrr4IjV1kU3u+unZMdo89A4+M00qi4ub5WRBqPWT/FnjUtH/X569Xsjh80qazuM0xri3XZxOnrlEIojIzXlPKkcno07BU7Y6M+YTJWCQtY+IItqzYz447PcrCI1HuVjYVhnjjorn0+6ZtG8Xex03C0CDLQ2BP29AkMUp5o6FFV49SkBmfP2wT33K03Uo8zceRwpvjTC/cPH+0GjpGOiSzOZxT9CjWCaQbfo+1kzZRLuCgpalQS0iM2UGOTHinpiWT5x8zRU5VScoKJhxdypLZo5sW12cTzD9t0cFjgUcmW5aoVG1Vza2XpDCH2Ls0l+6VCKd9vtHmtssZxoYLz6CXGrXd7e8zCa9ukJEqE90wl64fo+uz+aqUXL2NzDWFTKvsINXQHSZOmzjGITPeVcqRsVETl4zP72HgR9IKDNxU8khk5G+rlAJomr1DOj7XZ8OsNg5gS6WpGgqipfPNmL4Jn2x1itHyJdL6ZfjtwKOPNa0/cqJ6u2U4l2dXDGEnkVlETcdJAqUz4+BSjppmyHF9Nhk9Wr7IVw4hYXgP12dzYmcy5IiKbfiTtM/zaCQ4ubwwniszXv/EXFoQV6n6uzdZjmyuwkVe4d3we6zlk1RJr7YhMnFwfTZX22JTiNrxEeMzklBlCWxiRetpxhKZ50zCP+o+lls9Zj8JPBIrypZj/2fgUcN4p2vD+yzut9stf1fFsYNWyi3wKxZZIMJhB32tAoG7PpsXbNPUWQ2mflfg0X62SGYO8N5hiD9b1FuGQbwqLvVe1Y7NXOlJr5keCmZg1zjD6rhx1mf5iAvaHQWeHUbDwM/N+iLg6qJHJiOLdWnhwLOMgB1a5TZ3C3wSGA295FsM5FPNPOtbKrg+/0/FgdgqhWCr7Cvbns9br0jhH8L4hy85w0g3O7loNu7qyb+xP7RxRjgv8KiZvemYrlyfjcOZNLKBMREYJgeH2GQcSpCppukLe3QC3fJ7rAXu+mxMDpJkIxLfvCQ9cTTZtUoeiZyZbE8cJVlqRjnZfuAxYf9Slkwq1tjizmcXZTS9/RjTAOGCIEuzGzXc7e+zWFhdJKCKY4csVjW0gLHFkZY/VWxiXt9MOONzmgHjzCF/ATKODnIkva5Y2XUSxUniTJD2+Var9FYJx1/PsP5FIDmFtbVzBGFRkCWbq6domNWrQuN1PDb8DOPLQY6ahh3ZLM/T1qP/3963x8lRVfl/T/UwIS9AIwgI6WqI8hREEBBWBJGnig8UF11YFdGfgECmqwcQXQKiSLo6UQTdBZdVVHRB8b3IQ94flwUBBQQEMl2dIIIIApkhIZnu8+vTUxN7eqq7zq2ZSbqGe//hQ+bce8/93q66t+495/uFcK2Z6KUvcwex4y2LaFj7wxy1c4u8D6gRm6ouVMMB5X66PaqCYXZsbJxnVB+myV7ShkgyVjxqTnToOF5THeUkHxkJkmSGAo86EpKn6Xlc9xv0Wa6ARUrVqMSdfDc3li3y3RG65XH9PZ9h7BBHDdVoZISrUD4KNbrYI/0yPhcUKJZKSGRFGZAMf23bDwUe7RI3uKZ3wFmSJa6xlw8kBnaPCi2ZDuuZBoO02NiNY5fMVLbE+xGjfWxXi5/C61bO0xfbue/6LOSt7a8sx1ccCPJYoKEraa0abkiM1CfiEi3ml/hgZ4RqRVcYDwcedknif2sHrTGLVMWOcbq+hoHljS4JcDudDkYNvMPV2wAGsUunU9xQ0mwcF2UngOPmqVPdMIniId0Ejlg5wN4DHo07vQ5131UxVbJsOoQdo7Lg43zJFvkjLdmucVVAjN3LBVIxCzRUh4BnYhttMkjCyef6LDG3EnurLvPmoveeT5Mkho0raXseRwfQIRa4PS6EnwV5UnMruj4LC4NamUY6NnmujE/tGkJTupAjt8jfAeF47Y/EhBUj5MaVxMHNNO13SspM+3qmGX+abOzGsUtmy+RKRegzNurFdo+fSpELULg4PVEnr52hHV47gmtVfUmEmNPgrVQXBooVj9peIbk+X2+kpkA4KciT0ULZztlskc8jwhfCv68J5mNW3PV3rsjHMDU4PNXFJElIGg2vUSXpZ7txnTg4ohPnZli3AmArtYPAi2sGsZVJolRz23K1PJyBipNxtJ7jYLcoMmq3xD8F471K35PJOo4Qc38FjDOU/TSukWcPYraWmzQJewLVcFi5n+R5UBdjtZSRq4nNH/VoHBWVdJq251F8DrORn1eDNmLIGcZuGkooMU7yIQDgyXlz4bbbpLf6m4QeCsBOcQmCIV+pJN2oY2HVH7sjyXHXaJ9ZBh7cuIr9opgJpsN6Zvgb7Hpzu3Hsgilyl/JmGMaj6uDkmCvJXJELTA1tVXVRvxDatOj6XDPI3JYv4u9VCnRcVHMJ6Eperq3FVsvPor+rBzzJhtsXeYsq4WnDZo3Uf7I+nyRE1hF9XB14JLxzbUtCovIJaaKH2dtjZchiAKpW8bpWFYrtl/CCaq0RdqF6X9XJm/+1nKcrDOeiYe6aX22aXt2dDoIoFOlLDVsF/WQUQ+v6LDGUHcn7Wx1ol82axudRxjZ/Me/vOLhDD3TD8trAoyO1dXI+H8DArVr70O6swCO13GQCHsc17iBmx4WXuD6LrOK/qX2XW50CNScNRlcVXfbl+E4HurDWek8RsG+725e0r2dqfFNkqHoRp2g8qXQ1W+TvEkGVKMHAjZX5OLzTCZjrsxAoq+NQ6jJm9wQe7ZUUvDDuriPZ9Li2CT8J8vSBqD6N47MMr5aSjjOunlvkh0AN7WtteSTwSGUfEpP/KeJK7MVqFTu1k/wadaQeb3htPd7wcK1jDTvGQUGBJAM7UUmw4ai5g5jRuuAZngIy9WCr8ulkuolvjDHr8wpDve6rAo8+rAXI9flyAB/X2oPxTFCgeDnFlgaTbGjayT2m9nlMkghmGCedK/Ipoh6jns+Ra+TtOtFltbbl+iwJZpJopi1/qKtcvSnOuK78I+8TNWUPAaWyRx1p1xq3DA4uM3jXPMKMIzvhkfb1LG4e0vh3u3HckLNmLtB+97CDw5/oI6HtiSxJTnnq5ziLgjzJ12eisvMlPOelVVhpUrkthcnItbdcs6uvVAk4sezRt0z6nwrbJHGOPb3Yol3IQbOPbUl0GacFBbqo03jCKzvRZ9YnSgHPBvPx2rgr+o79+vxPNSAy0aVNvb8GHr12zN9G9HxFbm/sv7fv+PeBRxq5tHEtzL+AX+VshLbPVlSXcRn3rXUSJFLcFHiklQld113O50MYUF9vy5V7xaPxV5Ypfh5zPl8ssYQmzzr1YEuTjw5TcutExNw+S2yv+jfd6TZnFIsEH3USlnF0xaNrovAMkztPrDNgSNy9lh/257W1+Finm6LUr2cmP74U2dqN4waarFyRd6sRLiHgn5QuXLNmEMfFxZu5PguVgZEOcizpcoyDSWLZ2lFRuEv47ag1eAbVZdjBNk/0kam2sLp9rWGoVd5Rjq+1LU0Qe24J7821Rnby2OeVcG+wLfaO29wlib8E4cogTx/Vjj3KzjQ2ixm/qxToLc1tGZ+cJeRulD6T/PYARGqYR+I2sgmTJLKZalw70JN0asOQ0Fk2BU9UPBrH95oEk255HhNQEo3/cImZKEMd5o4hOlFdHbiIe4KR34w6Xp0Y/eUCFTu57hb5DBDU1+XSVrWGBa08oiELgdyWyaZRx0HMeAaE0wKPfhD3HKR9PYsbX1r/bjeO63Pm5IRxBQ5zGCfxCEWERu7tBWIUygW6TOOqW2IJSDYRt181by421QZqR/mQ5OsVjCuCAo27fjGOuwGMVDs0GCa1WXARbz68BnKypy9xG4ORzYYo57RKOtYcB/sM9JHIPXYsxleNIzvUCZ/imsZVMvDdikdjMjxNCaeJcVS5QMZShwJgkmvHqMW03WTkLuQdOAMzRSOlHnBrn3UZvI/WZfBU6kxh3UgO1zQ/j6bZzo0wII8OiXue1v19JAFkpQH3rmTgx27qmvsPuTMfUPskhjGJcmLi+iy0a0cZtLuyWsWOjoMdQdixfmMkH3gSR6u+GQLwLBilGTVcrJXnTPt6ZoBvqkztxnE9TNf2Jd52mPEpGqHH2VrZpWQpf2/Ywdkmp2muz3Lypu1DXPlt4NH+Sp8izUyvxcJGlgYe9UUseGbcsRUHQQAAHx1JREFUjcAPA4+OnYj/k1k3QnUmrvmO8aVuiT8Dxjh9aEmSKXt0Slzj4SLxfwD21tiO2jiEHZLQ2TT3kSvxF5hxnkG/45IGDFUnIk9FtP0bXzsSXgr6MEdLAZXkRFojKxo1vgR625EJVsbcjV3yPGaX8lZUxZPauRc7TQxfc3vblfgNNYbECeqLYlPX3FgSeqioBLNWByNkVfVjMLf8LTG+PXMWfvDQyWRE25b29cwcqnTUsBvHKZynUFFFpMVEnkmrfrIWhKtpGOfFcQe2up7wxOuiIE8m6jLjEEukRhIVmzdyuib0GdoYGXnZf6Hs0flTOI1GTed8voSBkwwqVWdU8aqoL/BwPmVhar0C+oszjJ20qiiGikTi+otBHptpN0TtxmqS9CVtOIT3DOTpl6PthbGzolmrOZmXaquDQczGIpIMf+Pi+izhAPsYVLw78Ei9Ic/6/EUCPm/QfnXYwdxO6lDt2jI9ZY7khU3x85jkY9Y0Gz/Jh4BmU9c8pyY0bWG9ZwOPXtPpNxYm2kXSLhn8NrWm9zDhG3BwbZzG+rRbz7QIpdDObhynYNKEjb8ui+Yz8C5184TlDFzqZPAtk+DsMS+ZBEodmAT+wwQvN7myGXeluN1XeH6tB8I1qC7E+HC5QEZxherGExgmWUwAHF5XAbqutbu2GbiMY4MCqbSxk6j6ALgt8OjtCYY/porrs1yxj4lZ7NAmDzt4TXPiVz1G7UAQbjbw4/7Ao90N7P9hOqLhLQlesw3qd9YFb2kowfXgnwKPdjTwZ52p6/PP62wJKj14qUSE95bzJHXWlTQ/jwkobIAa9gj6SSROVSXBh0Dspm7cO8CcDSFWozqBRKwKjxgj+Zj7FYBLot51UXWTKE9103o2GaB1axt24ziJMxNmlp0DQBJUVKSqkl1cY3yzMoRrk56UjA7BLfGHwVBtKEbrEHBo2aMbJgJDAu47RAXQJwnEB2PfoEByFdsVJTwlFCoY9bNFjC+VCzTmJCpb5LcSNZSEWhNirg/ypNY5DhNrTPEx4pdsB3w9sF1OCzdRTswfA492bbZ1i3wqCF9T1hek2lI8xbWRKHsT6As8UnMyuj6LZq8b58vo3020jMdtOHwekLBNbV/T7Xk0pj0C1s4axBwtkbvgaro5BxC7qYuYR7luV8cRdlJfGW074cetKApJUstTYAQMLCNgU2a8magRf61+3wG4mRinx6ktpX090z57abQzmew0jm+9+Zwtco4IPwWwm7LTm4ixMO7hUbbVMMuW+GRiXGxSRyOnF9ee6/NfDPWP/xx4tM24l2SJPwbGf8X1N+bvGeSChSTqB11TEvCOjT3hG6GgEdm9VgqO1RkHb1zWR2pS7SRE0GCcGRTowokAaiyTxvhmUKAxV/xuiZeCcbqBH0YngM3tZov8fiJEUo2069/ko2uHC3nuyxnIRlr9zo2TFW3nVygBKqen2r4erWe47jCdnkfD027JKn+w4tEbDX5rojJUAWO+ug7BKCwoiSqNJqktSWhRJ1nN+Ut5u0wVfQyIzKU2JOtlJpxUyZPwmkaWtK9n6t9FCg21L5YUDm39uewu5jfBaegqa/RKmYFCxaPSZHuYhGF/2MG8TryQcT4muc6qy2H9d10O65/HLVQJKCJWMeY8XaChOD/X598T8Met7unFZo+fSg0S9ZzPn2UgipvxnMAjk2QTJNkQweAqvB2uuRL/CzO+q8Y9ImnAOKPScGFu9s0t8Tn13cMitb9iaKDoYqpF3/DDkIx61Hfjk/uITbu0lYSypSueRwk7WIJBk2xnU/qphtpXFUZKVZpNXfPvz1gffOQ3E3sDk4jiZi1eHafMFV6BS7iDyQmp124tTPt6ZvQuSZmx3ThOcMIkew9V3KVVm5jKZI4EWay1II+eiSRB1K/fhFJHlA3UhRkfrRToytYKLRrRqvaCwfoXbsJkCFUHCYxyPn+QgatNqjrA2wY8uiOULhR5vU1b6j/a04vdRjeX2rbr6hCScT4O6071HcYhAwWSD6HEJevzZQR8UtnA8/PmYotWSijXZ7mq30/ZhpwanV/xaFRjXFutYZcr8o+YGklsqsLA3yoeba4yHrnWlNMYIy31WgbbL19IcuVsVEzfA3X+zHfX+TMl/mxMSevzmDDs4IzAI7VMqzG/qBz/Otin3EcS96sqCeI0eRVjbtyHdLbEZxPDJKFQvU6EN29yW6I5RBEcWOjjggIJPdCYYvo7lk+5blrPVJOcUiO7cZzgxGV9/gUB71Y280gwH7vGETYr2xpn5vp8Zp0o9gJ1faETyZNJMsC4pk0zZ0WhgjLYPFhIkj099kVR5BITxlH0tBtPW7ULNQBTY5gkzhGMzwUFusAt8ndAGMNl2Hi7Mg6uFOgmU48TxTMZJglE+eT6LOo/r1P5257TUxIV9MkuE7hid32WzfrrVf6OGBnFqyVQFVoZ5LFpko86Qwqd5+bNxZZRPK65lD6Prs/vq/9ufmIwlyruw+b2EnB+1tYMYm6cgENzHwmkBpcFHi2IG3eCjeOL9Vje1g/Ztt3kivweJoxJtOrkk5DPr2bs2LrhTft6FjcPaf673ThOYPbCBIbfqptgLAwK9FW1vaFhhyvOdi09H3ikY/uPaCFUNRDCa3UbxPhxuUAfjHIoCZVN4FGPIUzrxdyUf7B+xfRrh/ClKIk+Ar5f9kilZd46uGyJjyRuZDOqy0TjXrOL+c3k4B5th+2UixJs5oyv8sXHMKlNYgK1tD9gwsWVPH1WO8Zcie9ghglf6v8GHqlPW0f9COUln9Em5zHhskqePjWdnsecz5/nEek7dTGlyTE8UZfT8McrHpl8mMgp9X0AYjWn1w1SmRyW4CTzucAj7Qliwx3XZ1kX36qdAAJOLXs0RvM77euZduxptLMbxwnMmvHLo4Y9K/0kuqNTUrIlPpoYPzJo/IXAo80M7MeY5hbzoexgHI1Mp/ZqhHcuz9Nvomxcn2VTbcQpOWsm5pqSyiYdr0m9bIm/TgwVQXfY7otAg4qoNUD/+Qxjh2UFMlOkCRvNlniPOvWR2W9ugglHhidVbbWlTTeODBQrHvWbzJPYbufzW2poqPOYlE8HHl2qrWCYYS7NJspsN40trZ8MvbmSJ9mgjCtpfR7rdGjCLPFh7dyYhh2EGyNTUv1rAo/UoRBJpAbrHz7nBR4Jq0fHki3yCUT4Vpxd099X1a/xZxnYS+JQpHBBuzaEQaKcpzHyu2lfz0zwSput3ThOYMZcnyWbN6ttYtjBrCRkvtr25/u8pwPEStCNtjfRq17XZ9EaHZfk0sHfB4I8dm93/ZYr8vlMOFs7XrHrFl3cVp8TvPTaDfszgUf/boJJs+02S/jVPTU8a1KfALfskRGf5mj7e/4Hb/TsysYGWBcgT/h4kKfIGNlske8mwl5a36MkCzV1EyykcuK4fyVPqtsG4wxzCU0gnFLJ0yUa/5ttjKixGLcGBTqwXR9pfR4TqDfdFHh0sBrrBFKD9fz2RUGeztX2kURqkAkfrOTpx3F9JCFHN40lzy7lnaiKh+J8Wff3iLCptK9n6rGn0NBuHBNOWkivIadE2rIm8EgtVK9tdMyisYg3xhyITyoOSam7ZhCzTeJuRvsL4/iWA9hY7WtMlqjpV6r02+kEU+3XFBiGVBpySjiRZ+z/gsF6csgEk39MZbtqwC7LPdK/9JvwM5RI6xjzaxirJ0jfG+SpVdM7dnYTcP6hpxebPn4qqZ5/05gvcZhqOKDcT7fHOt9ksP0SXlCtQWI1db+5GPm7ND6POy/i3qE5GCJAH8ISpxffMglJpAYZOLrikZruyfA5aniolQkNE1iMkq56qtj28TNI4pZVJQyZGBfH3qmyM4zNmtWw3JSvZyqgUmqke8GkdHBT6bZwVzlVLFP3MQmJKJq+TPnLHAe7DfTRA5q2m20SZFzeWVcM6Bjzki3yO4gQeY3dwb9x+samY5kqe+M4x7GOVFHDXiZKFu3GYUprY3KaNqbPEfUVuRZXxWUx4wOVArVNYsj6fDUBkfGwbca6es0g5pl8CNVPNd9VJzD+hXqz1djVYXmQJ/VNQ4JkBGHDe1VUAlmn32rW54sIUMVdEvCbskfv7NheCp/HXJF3Y8IfjJ7pDqfeUe0kSTjLOHi9If+q8KiahF2sCgYxR/uR6foskoP6uEUHBwZ9dKsW1/DmYY3WXuxmVLFJq/Rqmtczk7GnzdZuHBPOWJIXVE8vNjalUzF1z/X53+pLm/pKhAjHlPNkRB0TnjYKCbVWFWRthvHmZQV6sNN4Qm6054wW8UmSxzPFWWNvspBHtLc08EidYR6zoTiJAP21p+FCOtq3kdIDIVYBJ4Gkm1zxqq7rxOfw5EWSeNTJXSP7Rvyq7JGWSUESBf4bwDGa30xosyLwSE8sLckIS9lFFaJr3qvoR/VRksbnMclJHRvGnif4XQ4Fg/V3pcHNQV1u71oQDlfMZcOkTqn0uzqlklbeU36T8sEm2eeqwoR8JU9LVMZCp/BlnrdRL0z0sIeCPOa2hjGleT3TYpVGO7txTDhr2yzh1/XUoD66byw4hjxeSVzLXcg7cAaPqOu2If/tuMHzWfjohJdOW9TZrq7PpkHnmGgWsHYQpnZZnz9AQGzMUWu7Qk8xeyZ2mqykH+EapSpWqFUdDK/uxH8J3VidwUNKPtMXM4Rdl+VJfGpbklzxQrEhlQ5zPmcZDR1stSzfOkcJFwZ5EuorVXF9fhiAWnPadGMqThglhBAuCPL0OY3zaXse3RJ/GYyzNGMLbao9vZht8kGfQGrwrsCjfQx8kvk0khoEcHng0QnaPnI+H8fAFVp7ANcGHh2ptU+gMx15I5X29UyLV9rs7MYx4YyFR/Gr1Iux9GPwwm51K1fkY+DgVFqLdzXHgUS5bxgbtiIYrOvnKr+G3SIfCILwCWp/O9cFgzhS234StYC6zKNRxmIUZmF8mPBI/qyTDJbJzyX86hZqFC1WjeZN46E0Phnyjar44Jr7zZb4UmKcqPGFCMeV8/S9OFt3MW8JByJnaVTi4l7D0znZNKp1o5sdqFOr/EudWuX7GqfCOK1Bo/cE8JXAI/Xmx/Dq9P5Zg3iLVpM5bc+j4e9cpvChwKNdNHM5amMqNcjAtyoeqZ4N6SOJ1CAMqd52voTnvLSq8TGpZdVYgxqyQT89pcHKWGeecW5QoEjlpjSvZxqs0mhjtKClcYBT6XNdB/h/Aexr0MfznMHOlYWkXgzrJwlyUiGKBu9p9KPg6sot5rexg9vUfikl5ra9kLfOZBoaylsr236sthb7xElVNbcVvjTlhaZPuhlp4GOBR99R+rXOTDYn5MDjkdgwueYbcmrYY6CfHjNtK8re9fn+CIqdtk0nOW3S+Dl/Me/vOLhDYys2cZuv5nZMspJNKXNcn4UlwDTh5elaBvtFqa40tLtFCpGgVn1pxayuSf+mcp5UcXSmmaFhXx+pa0cLY0FsCU9k5D2kuW5/rlrD3iv6SR2bnbbnsa5kVTb8IPhh4JGoK6lKEqlBME4LChQlIRrZZxKpwSQCATmfv8SA6uQ5XHvUJ9VZn28nYAy9TgeAq8x4faVAMnfjSprXM9WPKoVGduM4gUkzjb8Iu7qrpxfvfvxUkpOotiWkY5CHWvjIxhATazRPDRMLBnp6sUenLNFwAREZOq2SR5AhHBB3HRkFQNbnxQQUDKemRozTykP4huZ0c/4S3iXDWMgMIdZuzXa/OxisfxAoT2E7+WkU50h4CQ52CRaS0DxNejFMkrlv1iD2jTuZEtohMH6ozGK9JhjEh0xwzRX5RCao+RKbQJNY2bOpBz+ZuRGGhl7C3uTgFJE3GwMsYTkY6nhCobCaPYjZcbiM9uEW+eMgXG4ymRnGG+PigaW9MEFPPhA1Cj1rwDisTr9zi4kvYpuW5zFkunjB6IQ/VGzSYpJEahCMg0xwT0DQLVn+W8StKa1jXHARbzK8ppGF/1rl+Nc4DvaKS6Z0l/DhqOFaZZti9l+BR5+IeY+aJMp11XpmgENqTO3GcQJTFZ7Ayde76enYU0woZoBfOhs1OO/w8irMcxzs6DjYX7RjAezdxrU7kcERcRmXYQKLZEurXgoM/LLq4JgonslwEyvE4jso4XoMGRyadAMUvtDkpE6dudrk131yNYQMbp7dixVbPIPVyzfG7OoMbE3DeAOocUJ8RIcN8GoifLqcJ5P4n7awZIv8fiJoaTimNEN8wYW8zXCmkXH6atU8Eq6cNwcfi5Kjw1WcyS7HGTSi0KFRXPmBO4jjb1lEw6q+Q6PwSu3PBolYJs2vIAcf5BokrlZXGA8HBdpZZ9yIPZSEgoVa+4Yd41aniuMHziShu4osoayekDhrMmNfZsbRUXrUGr/S8jy6Jd63vjmW01d1YcK7Knn6H22FBFKDwjU774k+kg8ZVUkgNfhU4JGON7XFA8P3k9SuODUc0u5GJlSNukH9jgH+0gvs9qhHHRNp0ryeqSY9ZUZ24zjBCcsWuUgEb4LNaKv/fNZMfFSbNBFKIko8onZjez8D584AbhscxEszNsGuqOF4RiN2TZOtKfF5N/JaHGNyPR01+GyJ9yNuxFJOKfflmL4ZD5ODY7XXkJpJCwm45aUY96z9cd5c7BG5SdN0pLTJ+nwEoUE/k1FWuYcJF/TUcDvNwAsvr8Y2GQeHgHEqCDup2iBcFKysb54SnuBmS3wyMS5W9aU3epKqeEdmJp4bXgMTVZ6rA4/UGdI5n29kQE8u/Q//1xJwVY3wkyrhzo178Le1L2Nrh7AnA58B8A7lUF+kGj5U7qfrlfaRZml4HnM+f5KBy0zGacpPaKoWBuDJwCPNifA6t42lBoEbAo8ONRl3s22CE+UXwPhqjXBVzUGZV2PWRjMaOu/Hghu/TRWPMAODxHhnUCDVh1ua17Okc9Ot9eIWs271u2v82mYJz+ypQfit1FQICZyvgnF+4OHcdqor7doMZQHlxGt2gn5NqqwlwhezK3GB6alSu05C9RWJ9VK9iEycbbaV60cAS6sOzpkKZR/XZznl262Df0w1vN2U8DnpeMOMSlFr0ZwUJu1G6r1IwAllj0xkMMf3J/yQS3ArGG+biDOjdUU3uMfBEcKrF56myfWmtgg3ncSKXkeE6+I+MlyfnwawhbbxSbWTD6Ea3l8+g4SmZ8Kl259Ht8Rfa3zQ6EsSDWYz1gfGr+sbI7nhUJWEUoPVuoLXIwzcK/KiRLg304vfawnqxTG3yN8ANTZ966cwnmHgvZUCGZ0Qp3k9Wz/Arp9e7MZxEnAO6U4kdugNk9BcaxMPOA4+MdBHainB1gbCAP2rRJZ3CvyTU8Y7HMbJ5QLJ9fKkFpHHqgFXEvCaSW34H41dm2H0a2LKkvavWNBiY3yS9t2uXnjyeKVBVqWpC1dnCPkkMa5RHTWesWH8Rn3K2c5bxq9rw/jI6In4got4xvAarDYdXJO9ZJlKFvTXWttImhU+AV9Gq9aY8I3ZG+Ms7e2Ets9ufh5dn0U8QHsSK0O+JfDoIO3YkURqEFgceHSGto8kUoORbYvgxLbYBMeQbCpVxS3y6SAI8bjqdknVaLTRdcMOTniijyQExbikeT0zHmyXVrAbx0mamMbJxVp8e1zwffL2lxFwbnkQ3096xdfcdSNwvAfnMeMUZSJDvOeEe6mGReUCydXnlJVwY740TBSajH6qIPyyseDn6c7JaLBTGzFxRM+uXYMd/vw5MtKTngyfw5hHIQY/ajLaC9u4GYzzTJIBtH2HcU4SdG+aZS1dyKlif+DRuESbepJbTRFK0MnNSPqc8HTkOu34JsnuNnJQKPfRXZPU3rhmuvV5dIv8V6NseQmhyNNpWpySSA1qqadGfUhCYN7G/1ilrqh6kjTo1CAZ4CYbcC2E99VvOc4LPPqptkI7uzSvZxMdezfUtxvHSZ6FbImPJMbn61dZHeX12nQri9u1BFxezuNG02tpzVAamZg1nIaRbGJdkkRTwwz8jYCfg3GpNjZF45fGRgKv4eB0Ikgm7yxNnRYbORH9cU8Vl5voriboZ0yVTnGOTDhhsngjk/rZiB1yUMBIUpZxWIAQlhPjF04G34zLuEzq42i98Crv5Pr/C+ebhoNOnqn/GHZwYbsEBddnOXFMHEvbbg5zJfaYUTQY8wME3FYD/pVQl4/Tl6F6Mt3/MOGrlTz9Vl9tYpbd9DxuX+QtqgQJC1AXZnyyUqD/1FYw5MtsNEuM3U1uYlyfTaUGI91n4OsVj0yu7ce0I/RdRPh/RA0WgomEOT0Jxi/YwRVT8dtM83qm/d11o53dOE7RrISShBIUf2CdoX87Gsl+lI2aYC6EwCsByFG9xB89Uufhur2SxV0mVwsTcV0W4OWzcWAVOKCeLLEnqHGNvVWdZ282NTioMQjCSnBDHUfiZx7KOLh1YCHumYoNrclYJK60l3FwDdgPjDeB4YKwZZ3vUjaTPRJbB+B5IshL6/c1ORl1cFPSLG8T36Jsw6Du8Qs64fagD2/f0HiO+hwSlh8q/GvM2AUOcuAGP6DgOszAShr53QrP5kPE+GP9ZOI2k4VxoliO1pds66HVOIxqOKrObSoUUTL/8nytZOBJAu4C4wYM4afBIprIVXRil7M+X0HAcQYNNBJvwrjpwxh4R+PZHAkxkU2ywyNxo38H4zE4+AMBd64l3DAVsblav9P2PGrHZe2AnRdx79Bc7A9AkhUlTnv7kP5p0/BjS2J+Xwx/l/JukI9I+UC/HzX8odyPR9fH+y3N61kaf2d245jGWbM+pwcBSewoQa7DW+mV1tYc7LG8j2TzZcs0RMA0O3aip0TTEEI7JIuARaALEbAbxy6cFOvS9EEgV+LjmTFe0cZQ73j6IPLKGEmi7FjGmUGB5KrSFouARcAi0LUI2I1j106NdSztCDRiG6t4JCJgv7JmEDs/uYheSvsYrf/RCIRJBg+a4EPAhyZMXWTSobW1CFgELAIJELAbxwSg2SoWAQ0C7ciC61xrR011JrrGP2szdQi4Pov+sdAd6UsNewT99Ht9BWtpEbAIWATWPwJ247j+Mbc9vgIQCJU2hCh67DNG+FmQp/e9AiB4RQ/R9fkCAGeagDBrJuZONu+iSf/W1iJgEbAIaBCwG0cNStbGImCAgMS3lefgPgJ2bam20hnGrp00iA26saZdjIBb5F+BcKSBiysCj+Yb2FtTi4BFwCKwQRCwG8cNArvtdDoj4Bb5LBC+HDHGzwQe/ft0Hrsd2wgCWZ9XELCNAR7XBR4dbmBvTS0CFgGLwAZBwG4cNwjsttPpikC2xHsQQ/RsW4m0bw7yOHh9cJpNV2zTMi53KW+GKv5u5C/hq0GeFhrVscYWAYuARWADIGA3jhsAdNtl9yKQ9fkGAt7Z8JBxkIl03taLeFbvbPwuQk95qFrD7iv6aVn3jtx6NlkI5Hw+gIFbTdojxqfKBbrMpI61tQhYBCwCGwIBu3HcEKjbPrsWAdfnpwC8NnTQ6GrZ9fmHkXrahI8Hefp21w7aOjapCOSKfAoTvm7SqAO8bcAjSaayxSJgEbAIdDUCduPY1dNjnVufCCy4iDcfXoO/ruuTcFGQp9M0PmRLfDYxzm+1ZeC7FY+O17RhbaYHAtkSX0qME01GM+xgXjstbZN2rK1FwCJgEZhqBOzGcaoRtu2nBoH5JT7YYdzYtHG8PsjTYXEDyJb4ZGJcHGH3p1WMPZ8u0FBcG/bv0wcB12eRmNzHYER/DTwaPeU2qGZNLQIWAYvA+kfAbhzXP+a2xy5FwC3y6SAsbXIvliIl63OeAH/ckBjPZDLYb1kfPd6lw7VuTQUCI9rkKwHMNmj+lsCjgwzsralFwCJgEdhgCNiN4waD3nbcbQi4Pv8ngE80+cWzZmKTKFLmnS/hOS+tgiQz/HPEOIYc4KABj+7utjFaf6YWge2X8IJqDY8Z9cL4ZlCgk4zqWGOLgEXAIrCBELAbxw0EvO22+xDIFvluIuzV7BkDD2YIZ9Uc3OG+gMGBTTGfangfMfIAto4Yxctw8L6gj37dfSO0Hk01Atkiv58I15j0Q4zPlgsUFepg0oy1tQhYBCwC6wUBu3FcLzDbTroegUXsuHOxEoxZE/B1iGr4QLmfrp9AG7ZqihBwF/OWcLAvgLcC2Bfy4WH+G1oNYACEx7iGx0j+S3hso2E89ng//my5P1P0g7CuWgReAQjYjeMrYJLtEOMR2G4xv77m4NF4y7YWATHeWy7Q/RNow1ZNEQKuz8cCuHKKXb4p8OjgKe7DNm8RsAhYBNQI2I2jGiprOJ0RyJb4aGL8KNEYGVc4VZw6cCa9kKi+rZRKBFyflwCYWrUXA0qoVIJonbYIWARSh4DdOKZuyqzDU4GAW+RFIJxj2PZtVMPny/10u2E9az4NEHB9vhnAgVM6FEseP6Xw2sYtAhYBcwTsxtEcM1tjGiKwfYm3rQEHMbAnMXapAVkCXsPAHAJ6ALwM4Lm6MszDAO4gxo/ttfQ0/CHYIVkELAIWAYtARwTsxtH+QCwCFgGLgEXAImARsAhYBFQI2I2jCiZrZBGwCFgELAIWAYuARcAiYDeO9jdgEbAIWAQsAhYBi4BFwCKgQsBuHFUwWSOLgEXAImARsAhYBCwCFgG7cbS/AYuARcAiYBGwCFgELAIWARUCduOogskaWQQsAhYBi4BFwCJgEbAI/H+n2qc5KKLCZgAAAABJRU5ErkJggg=="/>
          <p:cNvSpPr>
            <a:spLocks noChangeAspect="1" noChangeArrowheads="1"/>
          </p:cNvSpPr>
          <p:nvPr/>
        </p:nvSpPr>
        <p:spPr bwMode="auto">
          <a:xfrm>
            <a:off x="155575" y="-1096963"/>
            <a:ext cx="6229350" cy="22860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367364" name="AutoShape 4" descr="data:image/png;base64,iVBORw0KGgoAAAANSUhEUgAAAo4AAADwCAYAAACOueV4AAAAAXNSR0IArs4c6QAAIABJREFUeF7snQmUHFX1/7+3ejIJYQIIyCakq5PIJjsIKMgioIgg4IK7PxQUFUSSrg6I+ndE2dLVEwRRRETxJ6LITxBQRJTNFRRkEWRLujogCggCGbJMpuv++9X0xE5Pd9d91ZNJd3LfOTmHw9y3fV71q1vv3YWgRQkoASWgBJSAElACSkAJCAiQQEZFlIASUAJKQAkoASWgBJQAVHHUh0AJKAEloASUgBJQAkpAREAVRxEmFVICSkAJKAEloASUgBJQxVGfASWgBJSAElACSkAJKAERAVUcRZhUSAkoASWgBJSAElACSkAVR30GlIASUAJKQAkoASWgBEQEVHEUYVIhJaAElIASUAJKQAkoAVUc9RlQAkpACSgBJaAElIASEBFQxVGESYWUgBJQAkpACSgBJaAEVHHUZ0AJKAEloASUgBJQAkpAREAVRxEmFVICSkAJKAEloASUgBJQxVGfASWgBJSAElACSkAJKAERAVUcRZhUSAkoASWgBJSAElACSkAVR30GlIASUAJKQAkoASWgBEQEVHEUYVIhJaAElIASUAJKQAkoAVUc9RlQAkpACSgBJaAElIASEBFQxVGESYWUgBJQAkpACSgBJaAEVHHUZ0AJKAEloASUgBJQAkpAREAVRxEmFVICSkAJKAEloASUgBJQxVGfASWgBJSAElACSkAJKAERAVUcRZhUSAkoASWgBJSAElACSkAVR30GlIASUAJKQAkoASWgBEQEVHEUYVIhJaAElIASUAJKQAkoAVUc9RlQAkpACSgBJaAElIASEBFQxVGESYWUgBJQAkpACSgBJaAEVHHUZ0AJKAEloASUgBJQAkpAREAVRxEmFVICSkAJKAEloASUgBJQxVGfASWgBJSAElACSkAJKAERAVUcRZhUSAkoASWgBJSAElACSkAVR30GlIASUAJKQAkoASWgBEQEVHEUYeoOIdfnRwFs2+5omfDmUpZua7edTqivTDphFXQMSkAJKAElsLYQUMVxLVnJHS/mviVL8RIAp90p9fRisydOpefabWdN11cma3oFtH8loASUgBJY2wio4riWrKib531A+NM4TOeZwKMtxqGdNd6EMlnjS6ADUAJKQAkogbWMQFcpjtPP5VelUtiJU5gJIE3ANiFjcwJeDeBVAPoArA9gMgM9BKQALAewtPrveQBPAXiSCI+HwD2pFbh34RlkTuq6vrzmHN6kZxJ2hYPdKMSuIOwGYAcAk6STI+A3RY8Olcp3upwy6fQV0vEpASWgBJRANxHoWMVx1vm89XAP9qMQe7ODncDYCcBWqwEuA7iPGTemUrh+4Rz6y2roY401mfH5YgY+LR4A4YIgS7PF8l0oqEy6cNF0yEpACSgBJdARBDpKcZw5wLPKIc4CYT8wpq8hQg8R45LUZHz/iVPp5TU0hnHr1s3z7SAcKG2QGSeWcvQdqXw3yimTblw1HbMSUAJKQAl0AoGOUhwzeT6FCRd1AhgALxDjPH4FFwX9tKxDxmQ9jLTPzxGwqbQiOdinOIfulsp3o5wy6cZV0zErASWgBJRAJxDoLMWxwJcx44ROALNyDIRFTogTFubo1x01LsFgZl3Irx4ewrMC0VERXsqY9kyOXrGo01WiyqSrlksHqwSUgBJQAh1GoKMUR9dnY1+4p4QRA38jxm/ZwV+cMh53UghoEl7a+gUseWpjpJYOoq9nPWxGZWxHjL2Y8BYAr5e03UCGGfj6ptOQveckWpGwjQmvVrmSPahyTW0Tj3Fh4JFxPFprizJZa5dWJ6YElIASUAITQKBjFMeD+rkn6MNiAFNazHshGJc5ZVy58AxaZMsnPZ93oDJOq3hVm1NN43FtVYzHMQ3jXd3ihZ32+dMVj/OLLSZ5feDR0RbyXSeqTLpuyXTASkAJKAEl0EEEOkZxnJnnncqEB5uwWciML5bS+DGOo3K7/Kp9fR/A7gnauh8pHBTMphcT1J3QKrbew8Q4u5ijL0zoICe4M2UywcC1OyWgBJSAElirCHSM4pgp8IeY8b9j6BLO75mELz1xKpl4jONWZl3Ik1csx2VE+JBto0T4/QrCYU/NIRMfsmOL67O5pj5IPEDG+4Mc/Ugs34WCyqQLF02HrASUgBJQAh1DoHMUR599BrJ1ZIpBFjNBZGItjn/pZyfdh+8R8OEEjV8ReHR8gnoTVsXN87OgKDi6qKQYOy/I0d9Ewl0qpEy6dOF02EpACSgBJdARBDpJcfw1A4fUUflS4NFZq5OUOXkcHsKdAPa27YeAjxQ9GntKatvQapBP4D28YpNpWL+bnH9ssSkTW2IqrwSUgBJQAkpgVQIdozg2iK3HBGSKHpVW96K5Pm8P4H4AvZZ9/acX2PYxj/5tWW+1i7sDfCBC3C7tyHiplzzaWSrfjXLKpBtXTcesBJSAElACnUSgIxTHKL1gCk/WgpnonMnpPOeJ4FkvDuObQY7kKf2sO0hWIYH38FWBRx9I1lt31FIm3bFOOkoloASUgBLoXAIdoTjOKPCRIeOGWkwMfKjk0ZUThS5zAW/OwygCWM+yzzIBMyfiZNRmXBmfv87AydI6DHy+5NE5UvlulFMm3bhqOmYloASUgBLoJAIdoThmfP4CA1+pAfPysIMtJtprOePzDxj4oO0CEVAoemR/WmnbkYW8rfcwMd5RzNEqyrtFd10hqky6Ypl0kEpACSgBJdDBBDpDcczzNUx4Vw2nSwOPTppobu4AH44QNyXo96WeXmw+3iGDEoxjZRXX52cAbCZtgxkzSjkyJ65rbVEma+3S6sSUgBJQAkpgggh0hOLo+vwEgP+muiO8IcjSnyaIwX+VrX6egj78JyZ7TcNhOYSjFmbpxokec6P+XnMObzKpFzYOOy8GWWy82sIedQAUZdIBi6BDUAJKQAkoga4n0BGKYydRtL3OrBn79wKPPtoJc8n4fAADd1iM5ZbAI5PLe60tymStXVqdmBJQAkpACUwgAVUc62DbOlCsrE5YFGQpPYFr17Qrt8CfAuMb0rGsC6kGlYn0aVA5JaAElIASUALNCajiWMcmXeCTifH1JA8Np7BVaTb9M0ndZnVm5nmzsoMjGHgjMXYCkAZhIzCmADBpGF8G8C8AJRD+ziHuIuAYED4iHoeDtwVz6JdGfsZ5PD2chLcxsCcxdgNhczA2YKCPgJeqfS0A4RfDhBufmkP/EPczToLKpDHIzfO8/nqEw0A4EIw9GJhBhI3BmAxgMUbW7z8EPBQS7kWIP5Y8/GltNlEYp0eurWaMmUTPpOg3uS8BuwPYCsBGABwAzwN4EMCtvcDlSWPCzizwNiHjmJCxNxF2BbB5tQ+zR/wLjD+yg+tLi3Et+ilsa0JaOSIw3ecdiXCwA+zOwLZguEC0V65PhCEwFleyoS0m4GkCHjSxcjmFO0qz6e+KsH0CMwd4VplxCAM7EWM7BjIEbABgWjUm8ysA/k2IoqXcx8DvljJueSZH5v+v8dLN+7UqjvWKY57fTITfJHmqiHB0MUvXJ6lbXydd4IMpxFwQzBWyecGslsLA8GRgyyHGUSCcCOANAKTPhXkBXVEu4wtPnk5Pr5YB1jSqTBoTnjHAO5dDnEojEQHswkkRFoHxQ+rBBcXTyDhUiYvr8yIA24grNBBkxhtLOfpjXBtugb8GxqlxcrF/J5wfZOmMUTnXZ/Pcbhlbr5EA4cIgS59tVjczwHtziM8zcAQBPYI+lhLh/xXnoCBV5k0oszLjdAL2E/5uHwXjf4Ic3SUYDw7q556gL/o4tXuuGjWeQiaYTYGk33oZN89Hg3CdTV1OYcfxVtKqv7UPE2Bi3r7GZjw1sg8z4YdThnHho6eT+aBrWdJ5PpYIP42TE/z9tsCjNwvkxoikCzyHGAWbuuEKbLzoc2R8BsatbDOPZ6ZS+DgYx1XePRnrhglLiHFtGZi/yKN7rOuPQ4U1tV+Pw9BXNiFVEMazz45uKzpx60GybDWM2UGOLmhngjPyfGgZOJcIe7XTjrQuA4M0chqV7OVpOiIsYeAjpSz9n7RfGzll0pjWzDzvNEyYT8ChNjybyC4G4+zgFeQlJ1LufN4I5ciRrJ3CU9fDBg+fTINxjWQK/DvmSDlqrzDeH+ToR6YRc0pXZhjlN1EhxkAxR9n6yu483gIOLgbwziQNE+E7xSyZj7imJVPgXZnxbQCvT9DHEID3Bh7FKmLuPN4NDv6aoI/6Ki8FHplT1kTF9fn/VXaaL1tUXu4Oou/2fhq2qNNU1M3zQUz4/Dj91kb6YTxXOZk8s+jRZa3GmM7zWUT4YrvzYOCikkeJPr5cny+v3GrZ2PA/HXiUVLEeM9V0gXenEF8F4W3CD6RYXJWTymtSw8guPIMS7wGxndQIrMn92macEllVHOsotflC/Frg0WkS8PUy0bE1kAfhk+P1w0gyjjbqhCB8OsjSt9poY5WqyqQxScNlCuFLlavn2cKTLPmSEH42THh/XAzVdIGN6cTv5Q03lCwGHs2QtOH6bExAtpDItpB5OuXgwAVzyERxQCbPRzEh+Q1B3emlabN6MmZeshu3M1YmnFLKklE+x75EfT6zsnH3A5iUtA/zwcjAPos8eril0lLgjxHjO0n7Ga1nrglLHr0paTuZsSHb4pq6v6IY7xYnFPf3dJ7N9efXQTgiTraNv18STMcpOI7KjdpwC3wdGEe30f5o1ZMCjy5N0o7r892WHyk3Bx4dnqSv2jpRYo4yBsB4/2p6L75oFGLJR1TSuXTCfp107M3qqeJYR6Z6NbMiIegfBx69z7Zu5nzejlP4+SohiZo0YuxkCPCHHfx6g5fx3NB62GyFg9cTwfR7bDsvE9txN5BnZhxaytGt7balTBoTnFHgbUOOlJ3t2mXcov71gUexLypzbeSkcCCFODCyqzT2tzaF8LMgS8dIq5jUpKGD7csOtgPjcAKOjKn7BwBXM+GBMuH+p+bQC/XyM+bxa0MnspM6hICDAWwiHU+9U1na5ywB88bJtOT5yWVkaq8yZ13Ik4dX4HJwdE3adiHg50WP4hhi+nyekSpjj4qSvYexncWInaY4RqwZKAEXFz06Jemg0z4/TsAsaX0Crix69CGpfCO5qr17Pu6a3ijhFXvSCxi4qrcXC4aGMNMBzgXwDnH/DT5CRuvu+S2e9Nxi7OIQ9qranpvbKGPvbvXhwIT9Slkyvwm7wkxuIbqVWl9acTySYrgFfi84OrkX/yal46uTY2KcWsxRIt+GVn120n6dkE3Daqo4NsDi+rw0SSxHBm4seXSUzQJVj+BvBuHVsfUI5wbb4ItNv0zNFRnhO6v56zhumE8ihV2C2WS+5BIVZdIYm+vzWwGYa1bJld/VzLignMJ9DmFLpwzz0jan4aLfPBNOKGXJnJyJSjVlp3HSEhcGvlryyPoKLlJYHdxOwNbNOjPXUOsP4oMP95O5lhWVtM/vJEBubkHoD7IUXZ9m8vxVc5Up6kgoRIxPFHNkrqMRKY1DUVrWw4TVRWIh8Lq4U8f6hiI7MwfRqa1FSXzaVXUiMHaWNrbenws8Os9ifCtFt+rnqb190Smr5BDg0ZSDI0dPsVc20s9Opg/XM/B24RjMjc1+0vjFCa6O4Qxjo4VnkHGQsyrRqSthoVUlwkeDLH3Pqs6o8NWcSi+KTHA+Y1H/TgDzVwzhtxtuiOXLlmKHEPg0gOPFbTA+FuTou2L5GMFO3q/bnaPoJdJuJ91WP+3zc5XriU0TjNvK+NjN8z4g3Fx54DeM7UtoP5n2+ScEvDu2vVUFjGf0lcy4edJkPNj7Al5aNgVb8CQcxBxdiYquE1c2aRTcLJ1pOYZIXJk0pubm+X0g/ABAKoYrM+HERkqfm+dvgPAp4bo8FngkPtU0dqgh4RZh25EYEY4rZuknNnUkSmPFa/nSYLAyT0vvYbfAXwJHV8CiwoQvlLJ0tuuzcbYxJ0zjXa4LPDoWV3PKXYRrKp6h4tNZ6UAqp2VeySMrp4dEzhqMfaUOOfVjr+4JVgkhmHFkKUfmFseqzDiPN+RJ+LnQnnZBuYwDmjkGVhXsx6Ufa+ajMPDIXMnGlnSe/2xjB8/AUyWPEjmyJTHpCIG9kjifVJV24whkPpIlxXwYfjbw6JJGwjZh2IyjqONgv+IcMtfybZVO36/bmpzFA91uP11V3/XZfJUZt37bcnvgkbnuii3p+bwllWG8uuKdUggXBFmaHduoUbx8fhQmNISwMOMrmVdwVjMj8unn8qucSTBXz2J7ITYhEAaxTdBPy4TDiMSUSWNaVc/Za0X2jCN2pt9s1JLtSRE52Ee6iVZ+M+b5HLBZbwA7VEw7HpHWqY7/tlae3AScU/Qo0clfgo+u04lQZMbVdXN4gAlnTWbcEfZiaHg5jmDCRQk+RkuBR25Dj3LCb0E4Z+hl3NnXh6krgPdXQmb51TAkUqRGbkQ5tSi2CjaAcCljg6RhUCqe75+o7JNWttMEuEWPrJwcjdIY9sA8X+YqPq4sDlPYbdFsankS5/psvNf3jmus+vflwXSs3+xGaWUb/ey402Cc2aYK2zWOOL+sKO7GscS6uHn+nHnWLCqGww764uyk69tz+3kK9eFGYzYi7Gs5HBwzGkquWR3L3/VjUwexs81NRX2/3bBfC/k2FdMTxwZoXJ+NJ17cyc6YmlKboR37uXdJH26vhr6JW8M/bzIN+91zEsXaXW49wOv1hJG9jfhKJ3Sw06I59FCrQVTtwIyMjU3N8YFHV8RNbvTvyqQxqWrGG3MqbeJ2xpXLA49OaCo0cnJlzDBk62hx3ZTg6mxZMB19sS/J6mSMnZ1Tjn4zzU5NGIw57UQ1cH02Sqz4lLXyrWOutUxYkFrbr3nBdJxZP690sjBfy5hxAhGurFnTMhHOKGbJKImrlCQhUwDcHXi0T9yDVft312dznW/jMf544JH4Y7Z+LAmSMrwceBR/i1PTkbEjfGExbhIrLcJrzUyBLzNrKOWbIkxfkKUnW8lH8QtDmJNMcWGGX8pRTlyhRtAt8JWWdrX2693PTroPPxPYLf93ZDURElq+vwZ45zDEA9K5MyFbypLtR3DUfLfs11IWzeRUcawjU7Ulsjopq2niJ4FH5kXSsqTznCeCFydnjs5TDvZYOIdMgODYMsPn14eAzTG7+OWdLvClxPh47CD+KyC+djFVlMlYslW7wfuE3sRP9vRipydOJWML1rBUHb9MQGjZhwXjzCBHoitY26szEO4NsrSn5HmKUxqjKybgY0WP/lfSXiOZ6u/eBAa2/mCstsfGDKBVVAFbB49qu2YvGv1oMP99TOCR+ZAYU6onZsYBSLa+Iy0sCDwSO51Ev1VbRxXG/xVzZGs+s3J+boHvBMPGI/uPgUdvtHkWLM04xB7DtvumxObU9dmYLFxrMz9j62fzIV/btuvz/QB2EfdHuDbIks2HhbWNsG1oIdfnvwAQ7TcAnu3pxfQnTiWzV4pLN+3X4kk1EexaxbGyeX2w4mVnbL46qVwReNTSGLca/PNeybUjE75eypLYQDidZ3M60TImWC2sih3QXyp2QKI4cCaOWcVz1lzjSMuTgUfTJcLKpAGlkS/wm6Vx44jw4WKWWv4eEsQtPC3w6Guxa5jk6gwQ5XaPDPMd3A5Gs2dpKTPek8SebZWXY7vxCgU2yAlCytQOcQUTjill6Ret1sP12QTYtvFutzodSuKoEgU1z9JXYp+jJgKuz8bRTnyCyIRvl7JkrrdFJVPgdzDjZyJhgDnEXqW5dK9EPu3zDTanaBIHlozPX2DAimdSm8Oqfa35oDLZp0TFmD+VcmTiboqKO8CHI4R5rqX6yMKhQez8dD8tEXVgcTAx2p5kP12l727ar6XQWshJF2ocuhrfJlyfzwcwd3xbba+12K8gZkoXcCcB+wt6WooQM4K5JPZUtc2uIQk0PDrO6mmVCckguTKNqkmuXaBMGj4KmTznmKLQLpLyWDAdO8Zd+1bsX43h/Q8lDRoZh3DUwizdGCdfNWV4LE6u9u+S6yCB0vhiGOLIRXOp3XiS5orpw5UUjd+3mUONbOwHo5F1fTZX23Ivz5oOiPEZSbiQtM8P0kioFmkR22VHcxhx6LNyVAHjmCBHUsVslXFnfE4zYJVthoBTix5dJAFg0kFOmoS/i6JajDT408Cjd0naNjKW6/GPwKOmkQJG+3R9/nHVREI6jHBoENNsFK2avravBIu3SpFo4/S23fk8bXkKxgxK7LjDjHeWcmR14prx+d0MiB3xbCOkdNN+LX1oWsl1s+JovlASGfuOB7hGbRAh18j2aFQ2k+fjmGB+9JIiOpGpbcj12ZwIHiRp3MhIX0Y1m4hVEFgKcUBxLv221XiUyVg625zPWzkpPFqJ19knWUtp6BzXZ+PE8R5Jm8ahoRfYXJI72TqMjVFKGYctzNGvm43Fnc8uRmwam52e/dNx8FapGUfcnNv4EBWffiQ9cTShhUoeidbN9sTR5uPRMMz4fCIjylgjL22kGkzi0cuEN5eyJLodSRf4IuIoVJWo2MRCrD7DJk+yrAidIF2fjaK1o6zRSMraHGHlO8tS4TL1bFI9uj6bTGtN03Y2mONdgUf7Wsw9Ep0xwHuFIf5sUW8ZBvEqiYNnt+3XFgyainaz4vhUG7lCx4PdmDYIeE/RIxM2o2FxC3xPNYBufP+EN0hjeo025vr8b5tgqQ7wpoUe/S5+MCMSrs/mtEoULsLIS3J3K5Ox9NN5/l8iiIIXm+DDyxhbxHmsVu0EzclBr3C9bwk8MnnSY0sCL1tQD7Zolhs7Tmlk4Akw3lLKkfylHDML1+dEH6LMOEQa8N7aDnRkzC+mGNstyNGzsQsxEv9umcQMZmVbFnaspk7a5wst4+u1lWowybVsL/BqyQeP6/P2DJgTWkkecTP9hwOPXhe7DlUBG29kY6fLwK5xMTWNE+ErfXjFYszmAtgq0H7t/Nw892MkS5W0iFM9Vk+TzU2FdE8y3uGJTq8TxZllvLGUoz/GTbzb9uu4+Uj+3pWKYzVEzJgsEJIJr06ZVnYkGZ8PY+BXwv4fCDzaVSgbiW09wK/pCWGUaWnhyWVsWJuZIq5ixmefgTG5eVvUa2mQrUzGkqt+GZuTXelv87uBRx+LWzvX56uEAY1Hmzq8mRNGfV8JTtKeDTzavNGY45TGinPIfdSDw5spnXEcmv3d9dnkqxVfl0XtWL6QbT/sTBcMnFzy6BuSeVmfcJn2La/9KrbOt1ezBEmGZMbfVqpBy1NyM6ZnKjH9RKkp3TxfAcJHRBMxrCy8bav5ys2HmiRYv+EkyiOdyfMuTDDOKuJSn+FIXHEksP01TBBfzVeyl4lTPbo+myDrsXtXzXgXBlnMAhHbzMHIVm1zTcQRcZH89rpxvxYDaCEofTmNR19d0UYC+5GV8xp2sEmjtGZGwPX5l+KgpgJD+3qYaZ/fRogMjKXF+voiPZIj92xpB3FX4cpkLMnKKYjJDPNeKWMAsQpepsAfYYY4NFIlTJTYa7T6bFvFDiXgN0WPDq2fY/UEwlxPu03mf2dPL45q5TluwW2laNUb2TbTEacYuyzI0d8kfW7r86ZDwHMS2RqZpzeZBlcSiitahxEng5ss+7CKpen6/LxNHu52Uw3ahkhq9mzVMzHXi6lUZDspC0018iUniw054iz2U2l+aZNGdkoZb5R8xKfz/IG68Ezxyy0MW9OoIddno/waO0dRkaZ6rP4ezEGH3OmmGnBfNJB6IbMmfWiYC7xZewzkSx619KPoxv06Eb+6Sqo41gFxfTaptGYmgBtUwh1kGtWrHpOb7CyiUB9UxvbF08m8jMXFzfPpIIhTbFGCEBnVXLxj4sc1/eExTizlyHxVjinKZCyTqq1MyeIaaikGsXErOxx3gA9EGGUnkm7Qzw872PWpOWSe19iSJHaoSQ0WeDSntnGB0ng9BvFeic1R7KDrBKbP4/0cB2KTjWr1mwKPjpD2VY3vdodUvipnlTYvQRzHIXcQ6zcL/l8/VpMrfDiFljEGG8wvcarBRM+W3E7QpIoUe/6C8fcgR/F2hVdzKrMIVzDwQeFa/4uAfaXByl2fTXgsk6lIXBwHuySxBTYhqlYMYdBiPzJH5GcEOTKOqy2LpTNJ1JZYcW/Ss+tzaHGTY07jf1DK0YebTaQb9+u4dZH+XRXHGlKzLuQNhodgTh7suRB+GGSp4WaRLvDJxJAmUI+yRUgXcFTONkhrkhAZrs/GiNkYM8tKiy9dZTIWYYJ8xy2Vl0yBP8QchWeSKo3LmHBIKUt/kC0wMN3nPR3AxEiTl7rgyTPO4+lhT+QI0/DDq/rSeEvRI6uUhtIBuQU+CYyGKcuatmFpa5XJ8ykme4x0TEaOGTNs7Dhdn01u4P+x6EN8rWjaTBf4CGLYpfFrI9Vggri0hlnTj9VaLrYZtggoFD1qGXs3UqwdfLvidX64cA0eYcYRNmtsG94HwIqpg+hLkgklU+BdmWHiyIqLNNWj67M5qRfbiwK4J/BoL/FA6gSrCSas4jIiJh5lN+7XSfnV17NXkMar5w5sJ9HGWJ1Hq2tZmwC2DFxW8sgm0HY0AsuwD8aj+h3FHN1gswyZAn+RGWdJ67QK56JMxlJ0C1xqEa9wbIUmjg2zLuRXrxjCOQScKF0rAIsrL4ljpI4eo+26BT4eHGVQEZdaW2CJ0lht+A+BR/uJO7EQTJCZpKVzT6OubQNBJ/GEdX02sQUl6fKiIcadqNTPI0FO7rZSDdrGpTXjlaTJTKQQAe8qeWRyKI8p1fzKZs82sRWnCR+968MVOH7R5+g/QvlIzNZr3tahp3YsSWIlO8NILzyDjL1w02Kb+jRqiNAfZMmcEicqO17MfUuWwoSTE5e4THDduF+LJx8jqIpjDSDXZ5NmSJQTup4rE/YoZemv9f+/eoppNgdZNgfC+4IsSUP2RN1Vv6aM4a/YXkcUY7FuMrbOMc3C8SiTsSGKkrzM6u0bjYNUinE8MUxqMXHAZACPE+PdxRyJ03KNPhqZPBeSxYFjAAAgAElEQVSYsMq1c8yeUx52MM3ksa0GJDcnjTNEG5qDt8XlpRW1Uydk6/BhMks0c+5p1r9lzmJrpa4aZ9XsAdLTZfPxOLeYo7yUmW1UBfNctZNqMIEHNy9lTIuLMGBr1mP4lEPMenIuLahlZRIXhGEU/cAoja8ScWQ8B8JnA4+Ms5pVqcY8fMnyRuzqwCMbm+mVY0pwLS5K9Zgkr30YYv924rUmMbNoFQarW/drqweuhbAqjqsqjubFubM1XMKiIEsN483ZGqzbxMBa+fK2v1J4PvBoU9t52p6a9JSxzROn0xhPb2UylkmSsCMpxs4hYcvKlcquIeOtBLxZ/IEysvjGO/Hbk8vwJIb5jZ4X12cTKeAwi2fp0cCj7a2VxpEO/hx4tLdFXyJRW29nBn5d8kg+5wSZdWyVupl53qlMEKUmXQnFUhFPcKvRXqpBSw/uyjV9MfAo9iPE9dkEI3+H6OEYEVpcLmN7x8H2IGxfOYky2bbeCmBLizaeB6MwOcTXE//WCrwvGLHhYWrHlMQkabS+6/P1lSvioyzmKEr16BbYOA4da9Hu0k2mYUOpk1ijdhMpeozvBzlqaPrRrfu1BfOWoqo4VvEkyX4xSraV/YulHcSKTaZhfdsfSIKsF7cGHh1i+xBZhsZYFmQxtVHoBGUyNpyE67N5IVgHtrVdwxp5k/93bpCju9pow1yd/VOYS3tUU71mUhmzh1ORTaO1E5okNqjNfNLzeUsq42mbOhJ7t9r2ZhR425Bh5ewGW6UugbdtuYzXPHk6ieae5FajHaXF8HN9NiHXZCd5I8CvDzw6Om4t3Tw/a5EpJq65uL//gRjfW28qrnr4ZLIKB1PfcCbPH2fCpXEdrsG/Xxp4dFJc/67PxvFuqzi5mr+3baZiGfpttOsxTnw1SnVX7tcWzFVxlMCytd+rbbOVXY3r860ADpaMQey5V9dYOs95IrQ03F5lvIyBYo5s4jFG1V2fzVX8bu3ORZmsSjDJNaNoDcYKmRPGXzqMgVZZW6RtJwkxY/IIE0cno9ZKY3Vc9wdZ7J4kllujeSV5oRDhf4pZEqcnzBT4PcwwWXvExUapq/42bVOwWt06JDyxSRSs2cwnQV5149F4TtGjz7eCHKUY7IVJlDAR5R4mfAMObirNJvOB1VaxTSnbVmcJKktSPRr76+EhxAezX+WFhQuDLNlklxkz+oQOcJ8NcnRhfWPdul8nWNKmVfTEsYrGNl7YKFGTxaLk0WubEbY8kbHKgzrap1vgm00mDemDYfvii9q9mlPuItgku286F2Wy6kql5/MOVMbD0vWzlatmWrkqZFxRb6dl21atfDrPbybCbyzbMCExZPa+TRq2yYUbN7YEIWyAELsHc0nsbZr2+SsEfCFuLDV/t1LqTL1KDumbLLx5TRWrHNUJbjVM8LFMMJus8kyPMqhk2Xk7EWLzpK/CVBCvMEHqOYtlaypqnnnjjX6xNKh+o5asPrjHY9S2bTAODnJkbhKalkS5zgmfDrL0Tdvh1MonSSnazIG0W/frdvjV11XF0cQAmcdvYSeKdWddWkWXt45WT8m+rCwVMWMUv6utI4RJz2WT7L6SCs8reVSoB6pMxjJJciIV86AaA/q7iXELpfDLJDHcJD8E6/BMkkZlMg8HgxVb5H4yL+S2iuvz5QA+atGIdXiTBLZiVkpdpDj6bK6cxTZ30kwlNYqc1a1GxcmwrVSDNun6RsdobH7jArIn/K2tgAneTvgXGAEDCwjYkBl7EGFPS2eV24hxmu3+G63xxF6xW/wkRkQlqR7dAr8XDJPkQFwIaDsUV5KUosMOtm4UzzbhM9RqvhOyX4uBCwRVcTSKo883MvB2Aa96ERMseRvjIdqobtXrTuypmiQ1VIKj/+WbTMM0WzvKdIHfRYymebjHzL9J/DZlMtamMEmuZwAmJtm/gMg+z4TxMTZ0j3AP7i+dhkfG6yq31W8iU+DLmHFCgt/Nf6swfgmKHA2s9qLKKeqHKif9V7bV94jCZdI7GmcHUTFZPkoeWTnQWYftsPyATGIyQMDHix6ZGJ+iYnurMQ6pBm0zKInsw5NcWbb60DY54FNlzGHgk9IED+a3y4RPl7JkPlpEZWaeNysTnhEJrxkhUapHy/i90UySJMSoR2B7uFLxlP9H4NHWjVB26349no+F1WY9nh13SlvtXF0w4yulHDXNPpAp8DuYYTz4pOX0wKN5UmEjNyPPh4YEm8DIfw082sOmDyPrFng+GKcJ6zX1glMmZE4vVinpAl9EjFOEbEfFrFLFWbYtErcNMVPfaJSOLovPuAVcZ+nlapp6PJiOHXAcWaURW2UMzOQOYBCMqaIJR2+x5oH+G75k5vNGKMMqVp+tUje9wIc4jF+L52AELQNz27542041mOeHQdhBOiepQp8oFMwKbBwXb7H6HjFeyDanvg1vZRrNOckax6V8bcU27fNvCdjfgr8o0kCSjDGtUvlKxleNFVuSyNbI/Djw6H2N6nTrfm05/5biE6Y4unm+BISVHlftPNTjCSBBOJGR7k08rh5sG8ympjlure2CEthyJLDR+m7gkU1i+Wi6ljagNwQeNQx3oUzGPr1pn79PQNPUVo2ed2cYGy08g8wVx5opRukqRAF1108yAAa+WvLoi9GzlSDMSPU3+LEgR1bBx2vHmigQMWD1cZck1aAkiHXtPBLsAaJ4h6N9JDrRZHyimKNvJ3k23H6egj4YD2RRitZqHz8KPHp/XH/pAn+eGF+Nk6v5exhk0SM5wU/nOUOEPwPYRNg+m7A0QY5iDxeSmIU0i6MbO7aR37Z5r20QKzsqIEz1mMAJVcy/2Vhdn01IHZNVSVyY8cFSjn7YqEJX7tfimcsEJ05x9Pm2ikH2QSufM8ZnijmSpuGTzcZSqs1MMbEbo1vgT4HxDemwkjitWKcZYzT0FGs1xuqGuFA6j1Y/OmUylqJb4OvAiA0jUlszmI6etk7bpIvZRC6h0mVaMy/LOUGOVkldmdDwv7jJNGxna3YxOiXX52MAXGuFwjJMToJUg+HQIKY93U9LpOOy3gOABYFHs6Ttpwt8MDFMdAhxsVV+axtOomwz8PmSR+fEDTCB4igKaj3abybPR1WSQZiTR1Fh4KlljO3jgpYnMQtJ+nFpu99HP2rCCZKrd+vsQ4QlQZYSfZyOLkA6z/9LFAVqFxUGhimFVzc7FOrG/Vo0cQuhiVQcVzHeXtMnjlUnjYdMtj4LXqOifw0GsVeccX6mwB4zxJkZbK+ozGBs04zBwUHBHLrDZs6WdilLp66HzZrFLFMmY8lnfP41A1ZxNd1BTLq9n4Zt1nE8ZRMpXYC5Vj4h8OiK+rEkMLkYaYLwySBL30oytyRBfG3D5KR9/rZN6se4KA2N5mkVJmuE2bVBlt4pZebm+VQQviaVN3rE0CD6bJTf2rYTeIhDGt8zwensC4FH0hPEaBquzybX+xukvCRhbFyf/wRgH2mbxu458Mi1kF8pmuS3Lf1QyPj8GQbGhLhpMc4XA49sYnmu0lQ1dI4J/yNugxgtA9d3436d5DloVWdCFMdqirlVrtXWtOLo5vkbIHwqAdAhDvGG0lwyeWFbFtsXkzUT+xA5SPIVarkRtrwyUiZjH5kEmSwSrWPc82rz9wRXTqb5YwOPjD1jw5LQZvLJnl689olTyTgLWZVKpAArBwwG/l3y6NU2nSSYk1VIroQx5c4KPPqSdB6uz0Yx/4RUHkBQ+TjIWMivFE1yumkqhynMXDSbYm9FEuS/XlqxO5fbwI6YXtjeNP2+mKXm9oTMlC7gZQL6LJiKgqE3as/12djt2+SFFps+WDtZtumdnyRiSkg4dFGWmoYZ68b92uK5EYlOiOI4w+fXh4DxXlxZrJUk0XRkQm6e3weCda7QauunVb6ARF/fbp5PA2G+bFRR/jfRdctoe9N93tEBzKmptFhv6LaBfx0Hr184h/7SVDlQJmPQJLhqbJg7V/oQjIecZRYh82w/VfJom1Z9JznpMO1JTmyavCDNb2dHCx52GZcSpBqsTKY/yJL4pZ0k1SAT3l3K0v9J523rKFFxvPllJSPR26Ttj8pVb4FMFIrYtIG1bVdCfw2WsthAYoeYJOB7MFixtbQI/WQd5y/mOjbR1XGM42bM79A8G+ITaQALA49EAf2n+7ynAzR9P9SPy1wblzyaZPssjcq7Ppv3fEMnlyZtPhhksWurZ6kb9+uk/JrVmxDFMVPgDzHjfztBcUwXeHcw7rT8ehsdelOnjyYvJjujXMa3ghyZsA6ikkABvi7wyCZHKCzzU98WeGSygjQt1obK6waTgUrcu9miRf+v0OHtBBO27KuRsvt3ACa2p6xIlIkRo/y/WSpzpv9/DjuY2SwsVqMBmhR6r/ThFQJ6ZBOINNQLgiyJ1ylJqkEG3lXy6KfSMaUTpBp0CNstzNJj4j58fo4AcW57Ar5R9Ohkafs1L3njwNAwN3BMW3cHHomucZMoYT1lbPPE6WPzyzcb04zzeMOwJ3IuEZdWN0G2dpOmU9uPg9qBuj4/YZnZSXy6WXV8ehmAWBkcGsT6ScweqqHqFgGYIl4IRmy2I9fnrtuvxfMXCk6M4pjnrzJhlVRQa+LEsWrQ/3sAmwv51Ird7wzjQBtP1gShZ24OPDpcOja3wOeA8TmpvO1pxtYDvHFPCPPDExknU4i3FufSr1qNR5mMpWN7Mh21wDgjyJFJMzfhJYnXKzP8Uo5ycYO19rqvNtgs4Hyz/jJ53oUJ98eNZ5W/Ez4aZEnsnZkkUHDKwWsXzCHz4haVBBkxlgaDlStP4QlaIzMjwcA+F3h0nkBupYit7XNt20T4TjFLJ0r7c302KQfldouWduF7fosnPb8YQ9LxGLnJZWzw6OlkohSMKWmfzyTgbJv2nBDbLpxLj9vUMbI7Xsx9S5bCKHZi3cA2/rBt7FTHwS5Jkhik83wWEaLIDcLyp8rHeKxtarft18K5W4mJHw6rVuuE0z7/hIB3r/Jjn2Cv6mrmE6PUtLwuazLPBdSD/YqnkVUAVttrXgDPB1m8WnLlYsZpHbhc8DVVO3+bHNgE/Lzo0ZFxz4kyGUsoM8B7c4i74tjV/T32dNeyPbG4ObWvpOOKtfGta/D4Rk4x9Z1WbfbMaZidjRzjuaVAJs47dbS/JCd1HGJPiW3zyj7sUw2+EgxWQqAIlTrTj60jCTP+UsqROOB5gt+rMUs4ueSROJqEW+DjwfhO4lSUjNn1XvqtHmbXZ+NJbzzqRYUJ2VKWzCmTqCTIh/1KkMW0Zvu+67MJCxMbaqhmcNbPUc3v4g1EMM498iJI9VjbmK0NZZIUo9XTRvMBJg0ptCLF2CMu81D03u2y/Vq+kHLJCVEcXZ+N3coq2RYm8sRx+jzez3GiQNzyr8wqQ2ObBcYBpRwV5VirkiPOKyb47zRp3dDBTovmkMhu0fXZnAbKFWGL3LHVazazbpMFY18WpvA6iXF6Nee1MqmBGp1QDOJFq0DUQLkcYrvxzD0tWOdIJFPgjzBjjGd0q/ohsNcij+6R9GHrXLCyTcaZQY7OFfZhd1oPlHt6sb6NE06CVIPiK9fROdqmGgRweeCRONtPEm93JnyhlCXRCVll/MbpxuQhTpy/3GEctjBH4gDoCU61bwo8OkLyXBmZBPmYW550NXp/xoxFdHLWqA3XZ2MqZZUXWpLqsbavzPm8HafwiJQnGN8McvRpsfyIZ7uZg9jsq3KH86XAo7MkfXTbfi2Zk63M6lccjYF4H14ZY2dA+NnSEB+UnhDYTiySZ6bMALIh41wrW6b/dnb/sIO3N8pXKR2Pres+A/mSR3Pj2nftM1LIwxpczan0ItwuzRxAhP9XzNJX4sY8+ndlMpaUbUq3kccbPyjlyCpweH3PWw/weqkQs4lwYLANjpDEhrQ5ia72ZxWbsHoVbj7UtpA+U1W5F3p6kXniVDJXbS1L2ucbCIg9Ia9p5OHAo9fFtVv7d9tUgwxcVvLo49I+kgTmhuXpXKKMJYLbB/PyfWEx5pvTybr5Plh/yBDHg3qwhc1tUPU69kkAG8W1Xf37EEKkg7lkUnzGFuvwRYwvBznqb9Rw9drbBEPvje14VMDSLnyVZ9Ze4RKleqwfe9rnWwg4VDinJ4NBuNKTeDfPB4GiuKNS/ebmYBBHSNs3Y+6m/VrI2EpMCtaq0VrhGGPkxzjE+22uf6QDiTyOTfBtwoHSOnVyN08u4z3N7E6kbSaw3XkRIXaI26Ssg+Qy7ghytDIAe6vx29hNMfDr0nQcLlE4RvtUJmPpJ7k6Na0w48RSjsw1n1WZdSFPLg/hwwyY0Bujp9aiMC2uz78EovzS0mIVcDramH02H0/2NpxCr+SKk5ZRTG3i3Ikyk4wCSfBhZ+xWrYLzJ1HqmHFIKUfiYN7uPN4NDv4qXeiqXBmM/Sqe1Q3NL9J5NtehJsRPfc7vK4jxEBPEaVeThEgyY8z4fDYDZ4rnRTg3yJJI3tILvcyM1za70Zo+wK9zwshhTFxsTQVqG7YMvWbMEqxzt0f85/Gb2MGdFpN6f5AjEz6rZdnmfN4qlYqy92wVJ1v9++PhCuwTl1Kyvq1u2q+FHKzEVrvi6A7w4QhxU4tRDTHwNV6Bc20Xr1GbVUXVvHTMdYzYc2u0rShqPPCVYDrOtlGGms2v6mDyVOUluJ54ZQi/wmIcHfTTskZ1TNiKKRSdon5G3CbwtcCj2FzTlgFai8MO9npqDr1gMQ4ok7G0qicL5vrGNhTJsAN8uTiIcyRfzNEpFePjIJza4ESvDML+QZZMsOGmxfX5HxYbs/nu/1mQJbFNmel4u/N52vIUTH5ZceDe6oBfClcg02ovqbZt4srK9z+La/DoxejzAQxYBdoH4+DKx93t0t9SgmDW6OnFZk+cSs9J+6jaipkAyrblJQK+6BCu26gP//rPf7BluQd70cizZz466tnf2dOLtwwvx+dAEMeYBJDI1rfq9GNsaaWOkkOOg73inDQE77t6ji1TwCaInIEwxP6L5pJxArUrI1ENzO9CbFpV+aleFXj0AbuORqQb+T60aGdhTy92b3WbUD2BNyYLuwrHE6QIByzIkjl9tirdtF9bTUwoLN84hQ3Wi1l4IBkbr3nhMC6xVSCja49BvA0hPhISjk54LW2G/pgDfGihR+aLZdxKggC6pm8zhi86w/jTUC+GegibU4jXh4yjaMSw2+bHbdq7PUX4SNMfibHHfBJfkXppmy/9lIM3x22kzSAqk7Fk0nk+lgjiUCx1LTwKxhUh4VdOiH+4S/Dvx4DeKVOwaXkSZjoh9mLCISZDTYvfx1VT18MnmmX9Mf1Vlf7nbX4ctl6Xo20n8IocqRpzOpQkNzYT3l7K0i+k806QahDDDjax+QhLEE/uX4FHW0rnMCrn+mxOvKyu6W36IMLv15uCw81zZ2sGwcBFJY/MR5B1SfB7KzkhDmvmrZyex3uQg1sAbCwczD97gV0e88h4eTcsmQYRSWLa5sllbJjkpixJGlHb2MO1Y69+lBjTBJHyzsCNZQfHNQq7VY1neo355hSyfxwpvCWYTYFQfoxYguento0J2a+Tzi2u3upXHO1tJkwGiJvBMLmt70s5WDAY4oVnXsHSrTfA5Ck96BsaxmZOiNcysCMx3sSE/RPGZRzls5gJ55cJAzax4OLgrnwBzuctqQzzA7F2zpH2IZQzJ5jXEvBTGsbdU5bhXy9vgFf3MA4Dw4RKEQVDNg5DBBwWeCQ3cK4bYFqZNFwy1+fLK+nCPipcz/ESe6lq+/bduAbdAT4QIcSnYlF7ll6Xo2OoeqeaU0dROKiasXPlKv2PDPyUU7i23mkr4/OJDHw7bq61f7eN5WebarCSmeXpwKPX2IzJOtUgcEvg0Vts+jCy1te6dh3cOnU9HD36sZIgo9dJgUeX2nX5X+m0z/MI0d4nLea3ckFIuDp0UORlmDppMl4beT1zlIlMdMtlgpYT49Bm1/mjg0mQF1kcjLt+wmmf30mAODC8qS9N9dgMbtVswZhOSGMtPsDAlycDdw4OYsnkDbCTOTBiwNgGi+xAjXkVr8BxtgdUjebQ6fu19KG2lZsIxdE8FAfbDmyC5FeAcVkK6F+QoyTXMeJhZnx+NwM/EVfoXMGHCHh70SPzQm+rKJOx+Exg6iXTcAMY1i/4RItBuDYFfFZ6XZPkJC1pHDYzH7fA88GINbFoNXcCrix69KGal/HXwNFVvbQkyVds7Pv2lnZgm20lYapBkyv8EQbuNeGUiHBvqhf3xTkTVa8ATTo/21uOltNnwtczizG7Nue6m+crQPiImBtgYh+aTCSG912cwl2l2fRPi/rGCzpp+lmbbv4ry3iOgaNLOfpjXAOuzwsszVeskzys/F34bDIWGZtnm2ICnZvQXH8hwl/CMAr3ZBWBpJoW0Ny02H4g2ozTyK4gwlfSi3Fu7TNn20itfKfv1+3MLWZPXV1Nj7SbIFzE6h3QSOsmHuO3OIVLbDeZdgaXJJBrO/2Nc92QgPk8iC80s71M0p8yGUst2oz6IueB45MwFda5x2GcYRPGxLRrmUko2qynDqLv4X6yCog8OoetB/g1PSGM0iI6TWg09/oA0a7PJg9tywxHde3cHngk//hNkmoQmBd4dLpw7ZAk1WDDtk26u22wQZw9dzVsjnkmx6M8Q4TPFLM05kM6k+drmPCuNjtpmRO9UdtVkyrjjJX4OROO+eZhBydIInVUUzAaxVh+wNPCQztufLbxLVu0J4rZWlu/morwakslOW5KK//OwO8cxsnFHJkQc+NaOnm/HteJ1jQmfyATjsD12RhCvxGEfcEwaaE2TNhUe9UIS8xXPRg/mfoKfpr0RdbeIIB0nk8gwsXC+Ihjuoucdxg/ZMIRNmnA2hz3Hx1g7kKPftdmOw2rK5PGVNMFfhcxCkZfGyfu5gr3Ngb8kketHNaadlf5PZtTkn0txmMdxqa+7QTXvqs0UR/A2c3zsyC8WjwHwoVBlj4rlU+SapAIHy5m6QfSPpJ6dTZoXxzzzy3wlyputA3DxgjHPWQCfYfD+Hyza0LbgOYN+7WIV7uK8jLiwXyh5UeFcOqRZ7qJWnCdtEKSQNPMeGcpRybAuXVxfTYfaHaB9xv0woQ9Slmy9cQfcYjrwVnMOKUNP4VVR0S4l0L0F3N0gzUQywqduF9bTkEsvtoVx1V3cKb0BdgeZezhALszsDuA3SyMicUTq3pHG7tCc4VhvvJuXh32i+IB1QhWPb9NSq7jpPWNXaHDuILKuJQmgcscpQJcnaVMwC8R4vziXPrt6uzItK1MGhMeDZsTMk4iwl4J1+EhBq4NQ3yv3YDhrs//BGEDcHQKssq/iu0RUd3/q9jNXh149N6E446qzRzgWeUwChhcsSpJUBy8LZhDJoSQOanbrEzRjYO42IY8SpJqkBi72pyG2ITMajVRW+eSdIGPIMZFlidD/2DGVeUULog7aXMLfCcYbxIvTr0g47kgR5slrl+JkG4SRhDhk0Q4ts3r06fBuIEdfL+UJbtsLCOn+x+jkYw64lIOMSvJb7zqZW6undvVCdq6YTATnT6fZzghPguGMS+ROhqtZGQcNwm4HoxL42xIxWCFgp22XwuHbS3W7kNi3WGjCuY6KsXY1gkxy/xemLB1FO6DsAk4CsdhTilNBhNjeGz+DQNYUvPPhJcogRCAEVCIh5YvwT1JEqOPy4SEjbjz2aUyjmLG4aAoDIsJeLx+xabrRRCeN3NhB79LMe5YOFhJA1VNRWabucMEFSfCPRxiLxC2NxYExNg8UgBGeBqHJJPNxXiY/c14OaYm4SabsB3CKceKKZPmiGacx9PLKRwWKZCMHUBR/MVNTainqtJmAl8b4/1FTHgAhPvIwa3teA7GLpgKrHsE+tnJTMORHOIIEPYB4zWgKJi22Zdfqr64HwLjfji4LZiDu6RpVDsJprmCfGUa9jM3ZsTYxXx3ADAOTKPvI2N+8TIDL9OIreVTxDBXoQ8gxP3FuXisG+fdKWtg7HgXrY+DysABBOxZfUduWXmfrU/G5Q4YBGExGCbcnbHdfTjl4I6Fs3FPJ3Bfm/frjlAcO+VB7ZZx2NqZMXBE0qtJZdItBHScSkAJKAEloARWPwFVHFc/43HvwTZ3aYowXeo1O+6DnaAGlckEgdZulIASUAJKYJ0moIpjly1/1dPORPeX2nvJc1R3GYvR4SqTLl04HbYSUAJKQAl0HQFVHLtsydIFNvY24nRSxl6xmKX9u2yaVsNVJla4VFgJKAEloASUQGICqjgmRrdmKqYLfDIxvm7R+yWBRyajwVpblMlau7Q6MSWgBJSAEugwAqo4dtiCxA0ngWPMySWPvhHXbjf/XZl08+rp2JWAElACSqCbCKji2E2rNZKJxyqVGQEHFj26s8umaTVcZWKFS4WVgBJQAkpACSQmoIpjYnRroGKCVGbhCmw8Hsnc18BsZV0qExknlVICSkAJKAElMA4EVHEcB4gT1UTmfN6OU1EGDWl5OvDIBKxda4syWWuXViemBJSAElACHUhAFccOXJRmQ8rk+Tgm/NhiyDcHHh1uId91osqk65ZMB6wElIASUAJdTEAVxy5avIzPZzNwpnTIBBSKHnlS+W6UUybduGo6ZiWgBJSAEuhWAqo4dtHKZXy+kYG3Wwz5+MCjKyzku05UmXTdkumAlYASUAJKoIsJqOLYRYuX9vlJAraWDjkE9lrk0T1S+W6UUybduGo6ZiWgBJSAEuhWAqo4dsnKbT3AG/eEeN5iuOGwg76n5tBSizpdJapMumq5dLBKQAkoASWwFhBQxbFLFjFd4IOJcavFcB8PPNrWQr7rRJVJ1y2ZDlgJKAEloAS6nIAqjl2ygG6eTwNhvsVwGcBjDNztAH9mxt09k3HfE6fScos2OlpUmXT08ujglIASUAJKYC0koIpjlyyq6/N3ARzfznAZ+FvJo53baaOT6iqTTloNHYsSUAJKQAmsCwRUceySVXZ9vjJCtPcAACAASURBVBfA7m0Nl/DDIEsfbKuNDqqsTDpoMXQoSkAJKAElsE4QUMWxC5b5oH7uCfowCGByO8MlQq6YJb+dNjqlrjLplJXQcSgBJaAElMC6REAVx3VptXWuSkAJKAEloASUgBJog4Aqjm3A06pKQAkoASWgBJSAEliXCKjiuC6tts5VCSgBJaAElIASUAJtEFDFsQ14WlUJKAEloASUgBJQAusSAVUc16XV1rkqASWgBJSAElACSqANAqo4tgFPqyoBJaAElIASUAJKYF0ioIrjurTaOlcloASUgBJQAkpACbRBQBXHNuBpVSWgBJSAElACSkAJrEsEVHFcl1Zb56oElIASUAJKQAkogTYIqOLYBjytqgSUgBJQAkpACSiBdYmAKo7r0mrrXJWAElACSkAJKAEl0AYBVRzbgKdVlYASUAJKQAkoASWwLhFQxXFdWm2dqxJQAkpACSgBJaAE2iCgimMb8LSqElACSkAJKAEloATWJQKqOK5Lq61zVQJKQAkoASWgBJRAGwRUcWwDnlZVAkpACSgBJaAElMC6REAVx3VptXWuSkAJKAEloASUgBJog4Aqjm3A06pKQAkoASWgBJSAEliXCKjiuC6tts5VCSgBJaAElIASUAJtEFDFsQ14WlUJKAEloASUgBJQAusSAVUc16XV1rkqASWgBJSAElACSqANAqo4tgFPqyoBJaAElIASUAJKYF0ioIrjurTaOlcloASUgBJQAkpACbRBQBXHNuBpVSWgBJSAElACSkAJrEsEVHFcl1Zb56oElIASUAJKQAkogTYIqOLYBjytqgSUgBJQAkpACSiBdYmAKo7r0mrrXJWAElACSkAJKAEl0AYBVRzbgKdVlYASUAJKQAkoASWwLhFQxXFdWm2dqxJoQWCbeTyzJ4U9GNgRjB0ApAFsA2ATAL0MLCFgMYB/A3gcwGMA7kIKtwez6UWFqwSUgBJQAms/AVUc1/411hkqgVgCrs9/APCGWMHGAiGAuwFcgRR+pEpkQopaTQkoASXQBQRUceyCRdIhKoHVTSDt8w0EHDkO/SwD4VJK4ZziafTMOLSnTSgBJaAElEAHEVDFsYMWQ4eiBNYUgXSezyLCF8etf8ISZpxdmo7zcRyVx61dbUgJKAEloATWKAFVHNcofu1cCXQGgXSejyXCT1fDaO52Qnxo4VwyNpFalIASUAJKoMsJqOLY5Quow1cC40Fgxnk8PezB9wi4lQj3DTMWhg7+NetlvPzUxpjKw9gsLGOPkHAYAe8FMM2i3xcc4OiFHv3Ooo6KKgEloASUQAcSUMWxAxdFh6QEOpnAjhdz35Kl+DyAOcbbWjjW5cR4TzFHNwjlVUwJKAEloAQ6kIAqjh24KDokJdANBGYM8F5hiGuqYXskQ17qAG/Rk0cJKpVRAkpACXQmAVUcO3NddFRKoCsIuPN4Czj4NYDXCQf8n5SDvRfMoSeE8iqmBJSAElACHURAFccOWgwdihLoRgIz87xZmXAXAFc4/j9vMg373XMSrRDKq5gSUAJKQAl0CAFVHDtkIXQYSqCbCczM805lwp8BTJHMg4Bzih4ZO0ktSkAJKAEl0EUEVHHsosXSoSqBTibg5vk0EOYLx7gi5WBHvbIW0lIxJaAElECHEFDFsUMWQoehBLqewNWcchfhIQDbCedyXeDRsUJZFVMCSkAJKIEOIKCKYwcsgg5BCawtBDI+v5uBn4jnw9g3yJGxj9SiBJSAElACXUBAFccuWCQdohLoJgKuz3cDeL1wzD8OPHqfUFbFlIASUAJKYA0TUMVxDS+Adq8E1jYCmQJ/hBlXSObFwPCkMjJPnE5PSeRVRgkoASWgBNYsAVUc1yx/7V0JrHUEoswyy/AMGFMlkyPgi0WPviqRVRkloASUgBJYswRUcVyz/LV3JbBWEsj4/AMGPiiZHAN/K3m0s0RWZZSAElACSmDNElDFcc3y196VwFpJIFPgdzDjZ9LJhcDrFnn0sFRe5ZSAElACSmDNEFDFcc1w116VwFpNwJ3PG6GM5wE4wol+LvDoPKGsiikBJaAElMAaIqCK4xoCr90qgbWdgOvzXwHsJpznzYFHhwtlVUwJKAEloATWEAFVHNcQeO1WCaztBNwCfw2MUyXzZGAwM4hX3d5PwxJ5lVECSkAJKIE1Q0AVx4nkzkxuHrtyCm+mELuCsAOA1wCYBkQeqK8AeAmE58C4nwn3OIwbix6VJnKYpq+ZAzyrzDiEgZ2IsR0DGQI2qI61tzrWfxNQBHAfA79byrjlmRyZOazxsue3eNJzL2FvcnAgATsB2BbAVgxMI2A9M34GXibGYqboSrVIjIUgFMF4ZOgVPPh0Py1Z4xPp4gFkfD6RgW9Lp+A4eP3COfQXqbyt3KwLeXJ5GQ5ECvswY0cA2zOwafW5Xh/AEIClDCwhwrNgLAJhERh/Jwf3rgAefGoOLa3tN+PzARWl1wNwJACzn14eeHSC7djald96gF/TE+KDYBwIgnE02tSYCTDwHDH+BsKvqAc/LJ5Gz7TbV5L6a+Pv8TXn8CY9k3AMCPsSsLvZXwBsVDXPMHvKgwBu7QUuf8yjfyfhNrPA24SMY0LG3kTYFcDm1T6WA/gXGH9kB9eXFuNa9FOYpI926kz3eUciHOwAu7PZYxkugA0YWJ8IQzD7K7CYgKcJeNA4wnEKd5Rm09/b6de2bre/z2znu7rlVXFc3YQrb5LpA/y6VBkfY8IHAGxh2SUTcGtIOLuUpdss61qJbzOPZ6ZS+DgYxwHIWFU2woQlxLi2DMxf5NE91vXbrHBQP/cU18dbycEHwDgagFEGkhazCT8Exh8A3L5iBW75x5lkXgZwff4EgG8laHgIg9gw6KdltnXTBT6YGLcK672IFHYPZlMglG8txkyZAewSAocQY5dqSsFtzEcEA1MJGATwLHH0YvgzhbiueDo9mpnHb2IHd4rHQPhokKXvieUlgv3szJiGI0LgRDAObeeZMDEnHcJdzPgVGE8y8Gki7FU3jDmBR2PydWfyXGDCHMmQm8jcEHj0jvq/GcViOMQ5RHg/gFRM+0ME+MsHcfZEfBRN1O+x0Zwrv9GnK7/RLRPxJlwYZOmzzepmBnhvDvF5Bo4goEfQx1Ii/L/iHBRAxAJ5zCjwkWXG6QTsV/0giav2KBj/MxFZmGYM8M7lEB8mRO8zc/CRpDzMhB9OGcaFj55Oi5M0EFen299ncfNbk39XxXE10k8XePfKNtEPYMyGn7DbK4YdfKr+1CNhWyurReMM8VUQ3ibcpGK7rJxUXpMaRnbhGbQoVrhNga0HeL0U42PE0cmP+eJdHaXsDGOGmU+6wBcR45REnTg4KJhDd9jWzRTYY0beot6lgUcnWciPEXV93p4Ac2r4oepJh7g5ZvzFIVzIwPellSqnFPmSR3Ol8i3lRvJmf7xyspwDMGNc2hQ04jAOW5ijX9eLunm+HYQDBU00E7kq8Mi8qFeW6AOGMF8aL7OmakBlHG6U+zbG07TqRP8e6wdilOmyOS1OWIgxUMxRdswazuMt4OBiAO9M0jQRvlPM0omt6mYKvCtzdEovzbxU25w5MX9v4NF1ScYXV6fyDB/EhM8Tog+w8SmM5yonk2cWPbpsfBoEuv19Nl4cVmc7qjiuBrrbnc/TlqVwNgEnW3iVikZCwG9WODhqPJTHzAW8OZcxAI5OK1bHs/AigI+uro3MAEsX+F3EMCc85gRsdZZlwXT04Tgquz6bk7+Dk3SWNNh1usCXEkeKkLQ8EnhkTCGsS/XlddY4fvDIxsD4RZCjt8uEm0tlfD6MgQuA6Dp6YkuILYO59K/6TtM+P0nA1kkHw8BlJY+i9Y+u3IfwHWmczCZ9PhM6OGTRHHoo6Zga1VsTv8f6cWTyfBQTrk88L8L5QZbOqK3v5vloEC4HsHHidgEw4ZRSlozyOaakfT6zsgmbg4ZJSfswtsIM7DOeoa3SeTZmSl8H4Yik4xLUuySYjlPM/iqQbSiyNrzPks59ouutDmVhoufQUf2583g3dvATAmatroEx4dulLJnr0sTFLfB7wdHX8yaJG5FVZGKcWszR12XiMqnIvqgX36MR27KJKPdXFODIQ3hbnzcdYnwAhOMxYttkU24JPHqLTYVIlpnSPvYlgnmhSU6wrRXHWRfyBsPLMQ8E82ytib3Besy1HM1JV0/ZXAfiU9Z8x6ECA/8uefTqhk1dzanMU9iTy9EHhzm52b9ybdxn0e3XAo9OMx+ly1O4sWI7d4BF3WaiwdT1sPPDJ5MxNWirrMnfY6OBz5jHrzWKMRvzipGPPPE+R4yzizn6wmi7aZ+zBMwbp0OA5yeXkam9njUfAsMrcDnMnjIOhYCfFz0al30xXeCTaeSmw9iFNy1GYa3YXl7AwFW9vVgwNISZDnCucK8aabeBwi7F0e3vM+k8O0VuTbwcOmXu4z6O6pfuj+N+ZOPQceg42CeRI8HVnEovwnwCPmMxDmOnNn/FEH674YZYvmwpdgiBTwOR4iQrjI8FOfquTLi1VDrPbwDhassTnPuJcVk5hdv6JqP04nMIJ62PzeFEDkrHEON9Vcefxp0TfhhkaUwmFNfnR6o2f6KpmQ22NB0btfNlXd3M4xTxOwOPxFejM3zevwxcZclUNGcLof8EHiU60Zk+n2c4ZdwgOWU0a+AwLq04G1y7fAh/32ITvPzScmw0tAzbUgr7VGw13wXgjRbjHhW9PfBIdBLt5vl0EMRxKwk4ZwnjnCmEXxKwf4KxNa7C+GaQI/NbTlw66ffYaBJpn99JwP+JJ0joD7L0ZSOfyfNXzfWsuK5AkBifKOYochqLlMah6Lk9TFBVLNJuQP2t+nlqbx++A0T7Ylx5NOXgyAVz6IlVBPvZyfTh+ords/QWIQRhvyBLf4rrcOXf14L3mXiuHSSoiuM4LcbWA7xxKkSpySnCXSDcRIzbaBjBUC+e6x1Cb9iDfSunFKckPDWztmGrbgY/BfBW4bSNzcxnA48uaSTvFvhTYHxD0lbkWOBgv+Iculsi30ymmpHEKOdThO2YnMmnBTn6USt5d8R+yVx5N9womfCFUpbOrm/DzfMlIFjZEo6H97Dr831A5GXZsDDh66UsiT4Oqs4+RhGVX5ER7mXGQFjGbZPXw/PDZWyJEG8FRyeiie1Mpw5i8sP9ZJ47cak6K5iX72axlRi/SAEfXZCjZ1s+D3k+CITf2JwyMXBRySNR+CG3wFfanDAZ5wrmyO7tqNg52gmw42DXhXPIeABbl077PTbZp76EEVtzURn9rbs+m2fZnJqNd7ku8OhYjNjhXmM+XMe7A+PpX/KokKTdGefxhjwJP2eOHHPiyoJyGQc8eToZZ6QxJXJQcfC4xQ3GjwKPjOlUbFkb3mexk+xQAVUcx3FhMgV+DzOMUmO4GluNHzDha6UsmUDITUu6wHOIYfsjfzrwSOzR5vbzFOrDjebqRjjl5XBwTDCHftly7D6ba/l3C9t8bOogdrZVDEbbdn1+v3G2EHoymmp/4hTeWZpN/xSOz3hMmxfFKvZN1brHNrLVdPP8PhCukrZv5JiQLWVpwKZOvWxcjEQiHF3MUqydV4KXo3muzwyyyDfyEI2ui8NKaBD5x8kqU0sRpi/I0pNSNm6B9wXDOKPEetATcHExi89IPFu3OZ+3qkQY+Id0HFW5kwKPLpXUSfv8YDVMlETcyJix1P7eQwYuB+EbZcIjk8p4rVF4KpEA3iNtsEbuksAj6+v9Tvw9Npp72m6PMk2cToRiJWTT1XXtPcCEsyYz7gh7MTS8HEcw4aKK/Z8JfWRTSoFHbsPfMOG3IJwz9DLu7OvD1BWA2fN8ACYEmk0ZUU4ti1Eawx6Y6B0SE5zFYQq7LZpNC1t14/p8F4C9hUNZHkzH+nE3MmvD+0zIoyPFVHEc52Wp2sMcEjrI2Rieuz6bvL4S27WVI14xhE1HQ8S0nEY/O+k+/MzqZJPx/rhTOtOnCc0QhnhAijGp0jQjz4eGhF+IT8UYdywF3m4bV9LYak3qxZiYaw5hu4VZemyMAjdyUilWTKv1E23qtX27BT4HjM814f6fnl5s+cSpZGK9NS3VZ9W8lKSlTIwPFHNU/0JdpX7kVRvigSR2vinGzgty9DfJgGbmeacyReF+XiWQvyLwSGxa4Q7w4Qhxk6DdlSKVMD1vLOXoj3F1duzn3iV9kU2Y/IR31Ub/ScD7ih6NCXUU90HRaGzm6n5KGVvZhEXp1N9jo/nZmpNUfO6MSY0JSVb7MTIvmI4z6xWadJ7fTCMn0zZlGTNOIMKVNZXKxn65mKUxv8eEBwt3Bx7tYzMoE2vzhcW4SXy4IDQ/yhT4MjNf6VhiPx7XgveZlEWnyqni2CErk2QDktqx2Nrp2Fy5GXyuzyZo855ClM/29GJ6nFJT21Z6Pu9QCR9i7F5MAHJJeaSnF/s8cSq9LBFeRcYEaS9gRV1MvJZfwa7PJpjt9tK+WjpRCBvJ+PyDFl61kSNFq6aq9rgmbIc0l3Tltg8nlzwSmSaYOHQhR7ZbViUE9pLEADWmIT2Mv4IxXdDBPT292M/mmXN9NmGBzhe0vVJkchkbSJSvqte6MTVIUh51hvGWZmGuqkrp/TbPoxmEQzhqYZaM001s6fTfY+0EqjaEJilBXIzLZvNm42wVZKlp3Na0z48n+EgysVxHzW3Mfx8TeHRzo0FUTwFfsPmtAlgQeGTloOnm+RsWjmXiFKG2ESHi3mvd/j6L/YF1gYAqjh2ySOZr7/nFMCdE4jWR2MpVT07MSZ203YVDg9jZJkBwOs95oiiGoqgQ4cPFLP1AIlx9ERq7yKb2fHXtmMweewQeGaeVRMXN87Mg1HrHPhB41LR/1+dvVrI4fNKms7jNMa4t12cTp65RCKIyM15bypHJ6NOwVO2OjPmEyVgkLWPiCLas2M+OOy3KwiNR7FY2FYbYf9Fc+n3Lto1y7+NGYXiQ5SGwh214khjFvNHwoutHCcyMzx+2iW852mYlnuYTSOGAONMLN88frYaOkQwnkjHON0WPYp1AuuH3WDtpE+UCDlqaCrV+1jA7yJEJ7dS0ZPJ8DVPkUJWkrGDCMaUsmT26aXF9NsH80xYdPB54ZLJliUrVVtXcekkKc4i9SnPpXolw2ucbbG67nGFstPAMeqlR293+PpPw6gYZqTLRDXPp+jG6PpuvSsm128hcU8i0yg5SDd1h4rSJYxwy452lHBkbNXHJ+PxuBn4ircDAjSWPREb+tkopgIaZO6RjM3Kuz4ZZbQzAlkpTNRRES+ebMf0TPtnqFKPlS6T1y/C7gUcfa1p/5ET1dstwLs+uGMKOIrOImo6TBEpnxiGlHLXMkOP6bLJ6tHyZrxxGwhAfrs/m1M5kyREVmxAoaZ/n0UhgcnlhPFdmvOHJubQgrlL1d2+yHNlchYs8wrvh91jLJ6mSXm1DZN7g+myutsVmELXjI8ZnJKHKEtjEitbTjCUyz5mEv9d9LLd6zH4aeCRWlC3H/o/Ao4bxTteG91ncb7db/q6KYwetlFvgVyyyQITDDvpaBQJ3fTYv16apsxpM/a7Ao31tkcwY4L3CEH+2qLcMg3hVXOq9qg2budKTXjM9HEzHLnGG1XHjrM/yERe0Owo8O4wxQZ9b9UPAlUWPTEYW69LCgWcZAdu3ym3uFvgkMBp6ybcYyKeaeda3VHB9/p+KHm6VQrBZ5pXRfmadz1uvSOHvwhiILznDSDc7vWg29urpv7FBtHFIOC/wqJnN6SpduT4bhzNpZANjIjBMDg61yTiUIFNN0xf26OC75fdYC9v12ZgbJMlGJL55SXriaLJrlTwSOTPZnjhKstSMcrL9wGPCfqUsmVSsscWdzy7KaHr7MaYBwgVBlmY3arjb32exsLpIQBXHDlmsamgBY4sjLX+q2MS8oZlwxuc0A8aZQ/7yYxwT5Eh6XbGy6ySKk8SRIO3zLVbprRKOv55h/YtAcgpra+cIwqIgSzZXT9Ewq1eFxut4bOgZxpeDHDUNO7J5/v+39/VhclRV+u+pHhKSSQCNICCkayDKpyCCgLAiiHyq+IHiogurIvoTEEi6egDRJSCKpKsTRdBdcFlFRRcUvxf5kO/HZUFAAQGBpKsTRBBBIBMSJtN9fn16amJPd3XXudUzSddw7z95nsy595773qq+t+495325fwZBuNZM9NKXukPY8ZaFNKJ9MMfs3ALvA6rHpqoLVXFAaZBub1fBMEM2NtYzqh/ThC9pQ2QZyx41Jju0HbOpjnKSj4wESTKrAo86EpKn6X1c9wz6LFfAIqVqVDQn32MNZgt8d4RmeVx/z2cYO8TRQtUbGeUqlI9CjS72aL+MzwV5iqUSEllRBiTDX9v2Q4FHu8QNruE34CzJEtfYywcSA7tHhZVMhfVMg0FabOzGsUdmKlvk/YjRObarwVfhdSvl6Ivt3Hd9FvLW9leWrRWXBTnM01CVNFcNNyRG6hNxiRZzi3ywM0qzoiuMhwMPuyTxv7mD5phFqmDHOF1fw8DyepcEuJ1OB6MG3uHqbRmGsEunU9xQ0qyFi7ITwHHz1KlumETxkG4CR60cYO9lHkWeXofa76q4Klk6HcKOUZnwcf5kC/yRpozXuCogxu6lPMWyC9RVh4BnYhtsMEjCyef6LDG3EnurLnNmY9o9nyZJDGspaXsfxwbQIRa4PS6EnwU5UnMruj4LC4NamUY6NnmvjE/t6kJTupAjt8DfAeF47UNiwooRcuNK4uBmmvY7JWWmfT3TjD9NNnbj2COzZXKlIvQZG03Ddo+fSpELULg4PVEjr52uHV47gmtVfUmEmFXnrVQXBgplj9peIbk+X2+kpkA4KciR0ULZztlsgc8jwhfCvw8HczEz7vp7oMDHMNU5PNXFJElIGg2vUCXpZ7uWThwc0YlzM6xbBrCV2kHgxeEhbGWSKNXYtlwrj2Sg5mSUuo6D3dqRUbtF/ikY71X6n0zaUWJci/wVMM5Q9lO/Su4fQr+GnzQJewJVcVhpkOR9UBdjtZTRq4nNH/WohYpKOk3b+yg+h9nIz6tBGzXkDGM3LSVUkg8BAE/OmQ233Sa92d8k1FAAdopLEAy5SiXpRh0Lq/7YHU2Ou0b7vjLw4MYV7BfFSjAV1jPDZ7Dnze3GsQemyF3Cm2EEj6qDk2OuJAcKnGeqa6uqi/oHoU2Lrs9Vg8xt+SL+XjlPx0U1l4Cu5OXqWmy1/Cz6u3rAE2y4fYG3qBCeNmzWSP0n6/NJQmId0cfVgUfCO9e2JCQq70oTPczeHi9DFgNQpYLXRalQbL+Y51Wq9dAL1W9WjcD5X0s5usJwPurmrvn1pvr6zi3w6aC6QpG+VLFVMEhGMbSuzxJD2ZG8v9mBdtmsaXwfZWxzF/H+joM79EDXLa8NPDpSW2fA5wMYuFVrH9qdFXiklptMwOM47A6hPy68xPVZZBX/Te273OrkqTFpMLqq6LIvx3c60IU113uKgH3b3b6kfT1T45siQ9WPcIrGk0pXswX+LhFUiRIM3Fiei8M7nYC5PguBsjoOpSZjdk/g0V5JwQvj7jqSTbe0TfhJkKMPRPVpHJ9leLWUdJxx9dwCPwSqa19ryyOBRyr7kJj8TxFXYi9WKtipneTXmCO1eMNra/GGh2sdq9sxDgryJBnYiUqCDUfVHcL0qAXP8BSQqQ9blU4n0418fZxZn1cYanZfFXj0YQ1Irs+XA/i4xjacg2eCPMVLKTY1mGRD007uMbXvY5JEMMM46YECnyLqMer5HL1G3q4TXVZzW67PkmAmiWba8oeaytWb4oxryj/ye6Km7CGgWPKoI+1a/ZbBwWUGvzWPMOPITnikfT2Lm4c0/t1uHDfkrJkLtN894uDwJxaQ0PZEliSnPLUznIVBjuTrM1HZ+RKe9dJqrDSp3Ja+ZPTaW67Z1VeqBJxY8uhbJv1Phm2SOMe+adiiXchBo49tSXQZpwV5uqjTeMIrO9Fm1idKAc8Gc/HauCv6jv36/E9VoG2iS0TdvwYevbbl/0c1fUVyr/Vv0Q78PvBII5nWUnvuBfwqZyO0fb+iuovLuh83j+aJFDcFHmllQtd1NeDzIQyor7flur3sUeuVZYrfxwGfL5ZYQpN3nfqwpckHhym5dSJibp8lrlf9PHe6zRnDIsFHnYRkHF326JooPMPkzhNrDBgSd6/lh/15dS0+1ummKPXrmcnDlyJbu3HcQJM1UODdqoRLCPgnpQvXDA/huLh4M9dnoTIw0kFWkS53cDJJLFs7Kgp3Mb8d1TrPoLqMONjmiQVkqiusbl9rGGqVd5Tja25LE8Q+sJj35mo9O3n8+0q4N9gWe8dt7pLEX4JwZZCjj2rHHmVnGpvFjN+V8/SW5raMT88ScjdKv0mePwCROuYtmIxuwiSJbIYa1w70JJ3aMCR0lk3BE2WPWvhek+DRK+9jAkqi6A+XDkAb6jB3DNGJ6ubAhdwXjD4z6nh1YgyW8lTo9Hy4BT4DBPV1ubRVqWJeM49oyEAgt2WyadRxEDOeAeG0wKMfxL0HaV/P4saX1r/bjeP6nDk5YVyBwxzGSTxKEaGRe3uBGPlSni7TuOoWWQKSTcTtV8+ZjU21gdpRPiT5egXjiiBPLdcvxnE3gFqxQ4NfNzbzLuLNR4YhJ3v6ErcxGN1siHJOs6Rj1XGwz7IFJHKPHYvxVePoDrXrU1zTuEoGvlv2qCXD05R0mhhHlfJkLHcoICa5eoxaUCPfkwt5B87ATNFIqQfc3F9NBu+jNRk8lTpTWDeSwzXN76NptnM9DMijQ+Lep3V/H00AWWnAvSvZ97Gbusb+Q+7MB9Q+iWFMopyYuD4L7dpRBu2urFSwo+NgRxB2rN0YyQeexNGqb4YAPAtGcXoVF2ukOet+pnw9M8A3VaZ247gepmv7Im87wvgUjdLjbK3sUrKUvzfi4GyT0zTXZzl50/Yhrvw28Gh/pU+RZqbXYmEjSwKPFkQseGbcjcAPA4+O7cb/YcZ01wAAHxtJREFUiawboToT13zH+FK3yJ8Bo0UfWpJkSh6dEtd4uEj8H4C9NbZjNg5hhyRUNo19DBT5C8w4z6DfyKQBQ+WJyJMRrQ/GV4+El4IFmKWhgUpyIq2RFY0aWwKt7cgEK2Puxh55H7NLeCuq4EntvIudJoavsb3tivyGKkPiBPVFsalrbCwJNVS7BLPGdiNkVfVjMLf8LTG+PWMmfvDQyWRE25b29cwcqnTUsBvHSZynUFFFpMVEnkmrfrIWhKtpBOfFcQc2u57wxOuiIEcm6jItiCVSI4mKzRs9XRP6DG2MjPzYf6Hk0fmTOI1GTQ/4fAkDJxlUqkyv4FVRX+DhfMrC1HwF9BdnBDtpFVEMFYnE9ReDHDbTbIY6jdMk6UvacQjvWZajXza2GcbPim6t5nReqq4JhtCPhSRZ/sbF9VlCAvYxqHh34JFqU571+YsEfN6g7cqIg9md1KHatWV6yhzJC5vi9zHJx6xpJn6SDwHNpm7cBs9c+ebZwKPXdHrGwkS7SNolg2dTa3oPE74BB9fGaaxPufVMi1AK7ezGcRImTdj4a5JoPgPvUjdPWM7ApU4G3zIJzm76ijRW6sAE8B+acFCO+Rt1nbjdV3hutQ/CNaguxPhwKU9GcYXqxhMYJllMABxeUwG6rrm7thm4jGODPKm0sZOo+gC4LfDo7QmGP66K67NcsbfELLZpl0ccvKY58asWp3YgCDcb+HJ/4NHuBvb/MB3V8ZYkr36D+p21wRsaSnA9+KfAox0NfFln6vr88xpbgkoPXioR4b2lHEmddSXN72MCChugij2CQRKJU1VJ8CEQu6lr+Q0wZ0OI1ahOIBGrwiPGSD7kfgXgkqjfuqi6SZSnemk9mwjQerUNu3GcwJkJM8vOASAJKipSVckurjK+WV6Fa5OekowNwS3yh8FQbSjG6hBwaMmjG7qBIQHvHaIC6JME4oOxb5AnuYrtiRKeEgoNjPrdIsaXSnkadxKVLfBbiepKQs0JMdcHOVLrHIeJNab4GPFLtgO+FtguJ4WbKCfmj4FHu0YsnKeC8DVlG4JWW5qnuDYSZXACCwKPVLyMrs+i2evG+TH2dxMt4xbcfF4mIZvavqba+2hMewSsnTmEWRoS93W/t4abcwCxm7qIeZTrdnUcYSf1lbG2E37ciqKQJLU8BUbAwFICNmXGm4nq8dfq3zsANxPj9DilpbSvZ9p3L412JpOdxvGtN5+zBR4gwk8B7Kbs9CZizI97eZRt1c2yRT6ZGBeb1NHI6cW15/r8F0P94z8HHm3T8iNZ5I+B8V9x/Y37ewYDwXwS9YOeKQl4x8af8I3Sz4jsXjMFx5qMgzcuXUBqUu0kRNBgnBnk6cJuADWWSWN8M8hTyxW/W+QlYJxu4Iv6BLC5zWyB30+ESLqRdv1rP7x2uJBnv5yBbKTVv7lxsqLtfAolQOXkVNvXo7UM1x2m0vtoeNotWeUPlj16o8FzJokbZTDmqusQjMKCkqjSaJLakoQWdZLUnLuEt8tUsIABkbnUhmS9zISTyjkSXtPIkvb1TP1cpNBQ+8OSwqGtP5fdRfwmOHVdZY1eKTOQL3tUnGgPkzDsjziY04kXMs7HJNdZNTms/67JYf1zy0KVgCJiNWPW03laFefn+vx7Av64NX3TsNnjp1KdRH3A588yEMXNeE7gkUmyCZJshmBwFd4O14Ei/wszvqvGvU3SgHFWpeHi3OifW+RzajuIhWqfxVCp6mKqRV/3wZCMesxv45P7dpv2tL6PEnKwGEMm2c6m9FN1ta8KjJSqNJu6xmfPWB989JmJvYFJRHGzFq+OU+YKr8Al3MHkhNRrtxamfT0z+h1JmbHdOHY5YZK9hwru0ipNTGYyR4Is1mqQQ183SRC16zeh1BFlA3VhxkfLebqyuUKTRrSqvWCo9oWbMBFC1UECowGfP8jA1SZVHeBtyzy6I5QuFGm9TZvqP9o3DbuNbS61bdfUISTjvAXrTvUdxiHL8iQfQolL1ufLCPiksoHn58zGFlGUUK7Pcl2/n7IdOTk6v+zRmM64tlrdbqDAP2KqJ7KpCgN/K3u0ucbY9VlOY4y01KsZbL98PsmVs1Ex/R2o8We+u8afKfFn40pa38eEIQdnBB6pZVqNuUXl+NfBPqUFJHG/qpIgTpNXM2bHfUhni3w2MUwSCtXrRHjzJrclmkMUwYGFPi7Ik9ADjSumz7F8xvXSeqaa5JQa2Y1jlxOX9fkXBLxb2cwjwVzsGkfYrGyrxcz1+cwaUewF6vpCJZIjk0SAlqZNM2dFoYIy2DyYT5I9Pf6HosBFJrRQ9LQbT1u1CzUAk2OYJM4RjM8FebrALfB3QGjhMmTGweU83WTqcaJ4JsMkgSifXJ9F/ed1Kn/bcHpKXddnSVbQJ7t0cc3u+iwb9terfB41UsesJVAVWhnksGmSjzpDCp3n5szGllGb9oGUvo+1Z+Z9tWfmJwbzqOI+bGwvAd9ndXgIs+MEHBr7SCA1uDTwaF7cuBNsHF+sxfE2f8i27WagwO9hwrhEq04+Cfn8GsaOzRvetK9ncfOQ5r/bjWMXsxcmMPxW3QRjfpCnr6rtDQ07XHG2a+n5wCMd239EC6GqgRBeq9sgxo9LefpglENJqGwCj/oMYVov5qbcg7Urpl87hC9FSfQR8P2SRyot8+bBZYt8JHE9m1Fduo17zS7iN5ODe7QddlIuSrCZM77OFz/DxDaJC9TS/oAJF5dz9FnNOAeKfAczTPhS/zfwSH3SOuZDKC/5jDY5jwmXlXP0qan0Pg74/Hkelb5TF1OaHMMTdTkJf7zskclHiXw03QcgVnN63SCViWEJTjKfCzzSniDW3XF9lnXxrdoJIODUkkfjNL/Tvp5px55GO7tx7GLWjH88qtizPEiiOzopJVvko4nxI4PGXwg82szAfpzpwCI+lB200Mh0aq9KeOfyHP0mysb1WTbVRpySM2dgtimpbNLxmtTLFvnrxFARdIftvgjUqYiaA/SfzzB2WJonM0WasNFskfeoUR+ZPXNdJhwZnlR11JU23TgyUCh7NGgyV2K7nc9vqaKu0GNSPh14dKmmgmGGuTSZKLPdNLa0djL05nKOZIPSUtL6Ptbo0IRZ4sOaeREbk5CDsTZNpQZrSZPXBB6pwyCSSA3WPnrOCzwSVo+OJVvgE4jwrTi7hr+vrl3jzzSwl8ShSOGCdm0Ig0QpR+Pkd9O+npnglTZbu3HsYsZcnyWbN6ttYsTBzCRkvtr25/q8pwPEStCNtdftVa/rs2iNtiS5dPD3gSCH3dtdvw0U+HwmnK0dr9j1ii5us88JfvTaDfszgUf/boJJo+02i/nVfVU8a1KfALfkkRGf5lj7e/4Hb/TsyvoGWBcgT/h4kKO2MbLZAt9NhL20/reTLYyrn2AxlRPH/cs5ir1xMM4wl80M4ZRyji6J87v570bUWIxbgzwd2K6PtL6PCdSbbgo8OliNdQKpwVp++8IgR+dq+0giNciED5Zz9OO4PpKQo5vGkmeX8E5UwUNxvqz7e0TYVNrXM/XYU2hoN44JJy2k15BTIm0ZDjxSC9VrG220cxfyxpgF8UnFISl1h4fQbxJ3M9ZfGMe3HMDGal9jskRNv1Kl304nmGq/JsEwpNKQU8Ju3rH/C4ZqiSFdJv+YynZVgV2We6T/0W/Az1AiLTbm1zBeT9C+N8hRs6537Awn4P1D3zRs+vipFPsbYBrzJc5SFQeUBun2WMcbDLZfzPMqVUicpu6Zi5G/S+P7uPNCnrZqFlYRoA9hidOLb5qEJFKDDBxd9khN9WT4HtU91MqEhgksRklXfRVs+/gZJHHLqhKGTLTEsXeq7Ixgs0Y1rLSvZyqgUmqk+4FJ6eAm023hrnIqWKruYwISUTR9mfKXOQ52W7aAHtC03WiTIOPyzppiQMeYl2yB30GEyGvsDv5F6hubjmcy7I3jHMc7UUEVe5koWbQbgymljfYkraW/UeUVuRZXxWUx4wPlPHVMYsj6fDUBkTGxbca7ZngIc0w+hmqnmu+qkRj/Qr3hqu/ssDzIkeq2IUEygrDhvSoqgazTc5r1+SICVDGXBPym5NE7O7aXwvdxoMC7MeEPRu9zzKl3c1tJEs4yDl5vyL8qPKomIRergyHM0n5kuj6L5KA+btHBgcECulWLa3jzMKy1F7vpFWzSLL2a5vXMZOxps7Ubx4QzluQHqm8aNjalUzF1z/X532rLmvpKhAjHlHJkRB0TnjYKCbVWFWRthvHmpXl6sNN4Qm6054wW8AmSxzPFWWNvspBHtLck8EidYR6zoTiJAP21p+FCOta3kdIDQaWAk0DWTa55VVd24nd4+iKJPOoEr9F9I35V8kjFpuD6/N8AjtE8M6HNisAjPbG0JCMsYRcViK75NEU/qo+SNL6PSU7q2DD2PMEzuSoYqv1WGtwc1OT2rgXhcMVc1k1qlEq/q1EqaeU9JXlFPtgk+1xVmJAr52ixyljoFL7MczaaBhM97FVBDrObw5jSvJ5psUqjnd04Jpy1bRbz6/qqUB/d1xcbQx6vJK4NXMg7cAaPqOu2If/tuMHzWfjohJdOW9SZrgmCztFtFrB2EKZ2WZ8/QEBszFFzu0JP0T8DO01U0o9wjVIFK9SqDoZXd+K/hG6syeAhJZ/pixnCrktzJD51LEmueaHclA74nGXUdbDV0nzrnCVcGORI6K9ii+vzwwDUmtMmm9Kxzo0SQggXBDn6XKzjo9mxIle5t8Z2zGZDvo9ukb8MxlkG/lb6pqHf5IPeVAccwF2BR/sY+CS4G0kNArg88OgEbR8DPh/HwBVaewDXBh4dqbVPoDMdeSOV9vVMi1fa7OzGMeGMhUfxq9WLsfRj8IPd7NZAgY+Bg1NpLd7VGAcS5b5hXNiKYKimn6v8GnYLfCAIwieofXauC4ZwpLb9JGoBphmLUZiF8WHCI/mzTjJYJo9L+NUt1CharOrNm8ZDaXwy5BtV8cE19pst8qXEOFHjCxGOK+XoexpbdxFvCQciaWlU4mJfwxM62TSqtaMbHajRq/xLjV7l+3FOhXFaQ0a/E8BXAo/Umx/Dq9P7Zw7hLVpN5rS9j4bPuUzfQ4FHu8TNY+PfTaUGGfhW2SPVuyH9JJEahCHV286X8KyXVtc/JrWsGsOoIhsM0lMarNwCm2nMM84N8hSp2pTm9UyDVRptjBa0NA5wMn2u6QD/L4B9Dfp4njPYuTyf1Ath7SRBTipE0eA99X4UXF0Di/ht7OA2tV9KibltL+StM5m6hvLWyrYfq67FPnFSVY1thT+a8oOmT7oZbeBjgUffUfq1zkw2JuTA49HYMLnmW+VUsceyQXrMtK0oe9fn+yModto2neS0SePn3EW8v+PgDo2t2MRtvBrbMclITkKX4/osTAGmCS9PVzPYL0p5pa7fLXKIBJXqSxRmNV36N5VyFBtLZ5oZGvb1kZp2tDAWxJbwREZ+hzRX7c9Vqth7xSCpY7PT9j7WlKxKhh8DPww8EnUlVUkiNQjGaUGeoiREI/tMIjWYRCBgwOcvMaA6eQ7XHvVJddbn2wkYR6/TAeAKM15fzpPMXUtJ83qmeqhSaGQ3jl1Mmmn8RdjVXX3T8O7HTyU5iWpbQjoGeamFj2wcKbFG89QwqWBZ3zTs0SlDNFxARIZOq+IRZAgHaK4jm0HI+ryIgLzh1FSJcVppFb6hOd2cu5h3yTDmM0OItZuz3e8OhmofBMpT2E5+GsU5El6Cg12C+SQ0TxNeDJNk7ps5hH3jTqaEdgiMHyqzWK8JhvAhU1wHCnwiE1R8iU2gSbzs2dSHn8zYCKtWvYS9ycEpInE2zo6wHAx1TKHQWPUPoT8OG+nDLfDHQbjcZDIzjDfGxQNLe2GCnnwgahR6hsE4rEa/c4uJL2KblvcxZLp4weiEP1Rs0mKSRGoQjINMcE9A0C0Z/lvErSnNY5x3EW8yMlzPwn+tcvzDjoO94pIp3cV8OKq4VtmmmP1X4NEnYn5HTZLkemo9M8AhNaZ249jFVIUncPL1bno69hQTChngl85Gdc47vLwacxwHOzoO9hft2A5xRXcigyPiMi7DBBbJllb9KDDwy4qDY6J4JsNNrBCL76CE6zFkcGjSDVD4gyYndaqs1Saf7pOrIWRwc/80rNjiGaxZvjH6K9OxNY3gDaD6CfERHTbAa4jw6VKOTOJ/2sKSLfD7iaCl4ZjUDPF5F/I2I5l6xumrVfNIuHLOLHwsSo4OV3Emuxxn0KhCh0Zt5QfuEI6/ZSGNqPpuMAqv1f5skIxl0sUKcvBBrkJi+XSF8XCQp501xq7PklAwX2O7zoZxq1PB8cvOJKG7iiyhrJ6QOGsyY19mxtFRetQav9LyPrpF3re2OZbTV3VhwrvKOfofbYUEUoPCNTvniQUkHzGqkkBq8KnAIx1vapMHhr9PUrvsVHFIuxuZUDXqBvVvDPCXacBuj3rUMZEmzeuZatJTZmQ3jl1OWLbABSJ4XTajrf7zmTPwUW3SRCiJKPGI2o3t/QycOx24bWgIL03fBLuiiuMZ9dg1TbamxOfdyGtxjMn1dNTgs0Xej7geSzmp3Jfj+mY8TA6O1VxBaicsJOCWH8W4d+2Pc2Zjj8hNmrYzhV3W5yMIdeqZjMJcTO5hwgV9VdxO0/HCy2uwTcbBIWBIDNNOqjYIFwUra5unLk5ws0U+mRgXq/rTGz1JFbwjMwPPjQzDRJnn6sAjVZb0gM83MqAnl/6H72sJuKpK+EmFcOfGffjb2pextUPYk4HPAHiHcpgvUhUfKg3S9Ur7SLM0vI8DPn+SgctMxmnKT2iqFgbgycAjzYnwOreNpQaBGwKPDjUZd6NtghPlF8D4apVwVdVBiddg5kbT6xrvx4Lrz6aKR5iBIWK8M8iT6qMtzetZ0rnp1Xpxi1mv+t0zfm2zmGf0VSH8VmoqhATOV8A4P/BwbjvVlXZthrKAcuLVn6BfkyprifDF7EpckORUqc3mUSQUJdZL9UNk4myjrVw9AlhScXDOZCj7uD7LKd9uHfxjquLtpoTPSccbZlSKWovmpDBpN1LvRQJOKHlkIoMZ3Z9wRC7GrWC8rRuHxuqKdnCfgyOEWy88UZMrTm0RfjqJF72OCNd1+tBwfX4awBbahifUTj6Eqnh/6QwSmp6uS6iG1LPvo1vkr9U/aPQliQazWZY549e1jZHccKhKQqnBSk3B6xEG7hV5USLcm5mG32vI6ceccgv8DVB907d+CuMZBt5bzpPRCXGa17P1A+z66cVuHCcA55DuRGKH3jABzTU38YDj4BPLFpBaSrC5gTBA/yqR5J0E/+SU8Q6HcXIpT3K9PKFF5LGqwJUEvGZCG/5HY9dmGIOamLKk/SsWtNgYn6R9t6sXnjxeaZBVaerC1RlCLkmMa1ufhVZoBL9Rn3S2a4jx6+oIPjJ2Kj7vIp4+Mow1pgNssJdMU8mE/lpjG0kzwrvwY6xqlQnf6N8YZ2lvJ7R99vL76Pos4gHak1gZ8i2BRwdpx44kUoPAosCjM7R9JJEajGxbBCe2xSY4hmRTqSpugU8HQYjHVbdLqkajja4bcXDCEwtIwk+MS5rXM+PB9mgFu3GcoImpn1qsxbdbAu+Tt7+UgHNLQ/h+N1d8Y93XA8f7cB4zTlEmMsR7TriXqlhYypNcfU5aCTfmS8JEoYnopwLCL+uLfY7unIgGO7URE0f07Nph7PDnz5GRnvRE+BzGPAox+FET0V7Yxs1gnGeSDGDSdxjrJIH3plnW0o2cKg4GHrUk2tQS3aqKcIJOrrZQ6ISnI9eZjG8CbG8jB/nSArprAtqKbKJX30e3wH81ypSXEIocnabFKYnUoAn1lPiRhMC8jf+xSl1R9SRp0KlCMsBNNuBaCO+r3XKcF3j0U22FdnZpXs+6HXsv1LcbxwmehWyRjyTG52vXWB3l9dp0KwvbtQRcXsrhRtNrac1Q6pmYVZyG0WxiXZJEQ8MM/I2An4NxqTY2ReOXxkYCr+HgdCJIJu9MTZ0mGzkR/XFfBZeb6K4m6GdclU5xjkw4YaJ4I5P6WY8dcpDHaFKWcViAEJYT4xdOBt+My7hM6mNjvfA67+Ta/wnvm4aHTt6r/xhxcGG7JAXXZzlxTBxPGzWPA0X2mFEwGPMDBNxWBf6VUJOP05dVtWS6/2HCV8s5+q2+WneWvfQ+bl/gLSoECQtQF2Z8spyn/9RWMOTLrDdLjN1NbmJcn02lBiPdZ+DrZY9Mru3HtSP0XUT4f0R1BoJuwpyeBOMX7OCKyXg207yeaZ+7XrSzG8dJmpVQklCC4g+sMfRvR6PZj7JRE8yFEHglADmql/ijR2o8XLeXs7jL5GqhG9dl8V3ejwMrwAG1ZIk9QfVr7K1qPHv9VOegxhAIK8F1dRyJn3ko4+DWZfNxz2RsaE3GInGl0xgHV4H9wHgTGC4IW9b4LmUz2SexdQCeJ4L8aP2+KiejDm5KmuVt4luUbRjU3bqgE24PFuDtGxrPMZ9DwvJDhX+NGbvAwQC4zg8ouI4wsJJGn1vh2XyIGH+snUzcZrIwdotlY33Jtl61BodRFUfV+E2FJkqeAXnHVjLwJAF3gXEDVuGnwULq5io6kdtZn68g4DiDyvWkmzBu+jAG3lF/N0dDTGSD7PBo3OjfwXgMDv5AwJ1rCTdMRmyu1u+0vY/acVk7YOeFPG3VbOwPQJIVJU57+5D+adPwQ0vifV8Mn0v5bZCPSPlAvx9V/KE0iEfXx+9bmtezND5nduOYxlmzPqcHAUnqKEKuw5tl29ZWHeyxfAHJ5suWKYiAaXZst6dEUxBCOySLgEWgBxGwG8cenBTr0tRBYKDIxzOjVdHGQOt46qDxyhlJouxYxplBnuSq0haLgEXAItCzCNiNY89OjXUs7QjUYxsreCQiYL88PISdn1xIL6V9jNb/aATCJIMHTfAh4EMTQl1k0qm1tQhYBCwChgjYjaMhYNbcIqBFoB1ZcI1r7ajJzkTX+mjtJgcB12fRPxa6I32pYo9gkH6vr2AtLQIWAYvA+kfAbhzXP+a2x1cAAqHShpBEj3/HCD8LcvS+VwAEr+ghuj5fAOBMExBmzsDsieZdNOnf2loELAIWAQ0CduOoQcnaWAQMEJD4ttIs3EfArk3VVjoj2LWTBrFBN9a0hxFwC/wrEI40cHFF4NFcA3trahGwCFgENggCduO4QWC3nU5lBNwCnwXClyPG+JnAo3+fymO3YxtFIOvzCgK2McDjusCjww3sralFwCJgEdggCNiN4waB3XY6VRHIFnkPYoiebTOR9s1BDgevD06zqYptWsblLuHNUMHfjfwlfDXI0XyjOtbYImARsAhsAATsxnEDgG677F0Esj7fQMA76x4yDjKRztt6Ic+c1o/fRWgpr6pUsfuKQVrauyO3nk0UAgM+H8DArSbtEeNTpTxdZlLH2loELAIWgQ2BgN04bgjUbZ89i4Dr81MAXhs6aHS17Pr8w0g9bcLHgxx9u2cHbR2bUAQGCnwKE75u0qgDvG2ZR5JMZYtFwCJgEehpBOzGsaenxzq3PhGYdxFvPjKMv67rk3BRkKPTND5ki3w2Mc5vtmXgu2WPjte0YW2mBgLZIl9KjBNNRjPiYE47HW2TdqytRcAiYBGYbATsxnGyEbbtpwaBuUU+2GHc2LBxvD7I0WFxA8gW+WRiXBxh96fVjD2fztOquDbs36cOAq7PIjG5j8GI/hp4NHbKbVDNmloELAIWgfWPgN04rn/MbY89ioBb4NNBWNLgXixFStbnHAF+y5AYz2Qy2G/pAnq8R4dr3ZoMBEa1yVcC6Ddo/pbAo4MM7K2pRcAiYBHYYAjYjeMGg9523GsIuD7/J4BPNPjFM2dgkyhS5p0v4VkvrYYkM/xzxDhWOcBByzy6u9fGaP2ZXAS2X8zzKlU8ZtQL45tBnk4yqmONLQIWAYvABkLAbhw3EPC2295DIFvgu4mwV6NnDDyYIZxVdXCH+wKGlm2KuVTF+4iRA7B1xChehoP3BQvo1703QuvRZCOQLfD7iXCNST/E+GwpT1GhDibNWFuLgEXAIrBeELAbx/UCs+2k5xFYyI47GyvBmNmFr6uoig+UBun6LtqwVVOEgLuIt4SDfQG8FcC+kA8P82doDYBlIDzGVTxG8i/hsY1G8Njjg/iz5f5M0QNhXbUIvAIQsBvHV8Ak2yHGI7DdIn591cGj8ZZtLQJivLeUp/u7aMNWTRECrs/HArhykl2+KfDo4EnuwzZvEbAIWATUCNiNoxoqaziVEcgW+Whi/CjRGBlXOBWcuuxMeiFRfVsplQi4Pi8GMLlqLwaUUKkE0TptEbAIpA4Bu3FM3ZRZhycDAbfAC0E4x7Dt26iKz5cG6XbDetZ8CiDg+nwzgAMndSiWPH5S4bWNWwQsAuYI2I2jOWa2xhREYPsib1sFDmJgT2LsUgWyBLyGgVkE9AF4GcBzNWWYhwHcQYwf22vpKfgg2CFZBCwCFgGLQEcE7MbRPiAWAYuARcAiYBGwCFgELAIqBOzGUQWTNbIIWAQsAhYBi4BFwCJgEbAbR/sMWAQsAhYBi4BFwCJgEbAIqBCwG0cVTNbIImARsAhYBCwCFgGLgEXAbhztM2ARsAhYBCwCFgGLgEXAIqBCwG4cVTBZI4uARcAiYBGwCFgELAIWgf8P7r2nOdcbBcEAAAAASUVORK5CYII="/>
          <p:cNvSpPr>
            <a:spLocks noChangeAspect="1" noChangeArrowheads="1"/>
          </p:cNvSpPr>
          <p:nvPr/>
        </p:nvSpPr>
        <p:spPr bwMode="auto">
          <a:xfrm>
            <a:off x="155575" y="-1096963"/>
            <a:ext cx="6229350" cy="22860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" name="Rectangle 7"/>
          <p:cNvSpPr>
            <a:spLocks noChangeArrowheads="1"/>
          </p:cNvSpPr>
          <p:nvPr/>
        </p:nvSpPr>
        <p:spPr bwMode="auto">
          <a:xfrm>
            <a:off x="107504" y="404664"/>
            <a:ext cx="8785671" cy="50404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 b="1" dirty="0">
              <a:latin typeface="Times New Roman" pitchFamily="18" charset="0"/>
            </a:endParaRPr>
          </a:p>
          <a:p>
            <a:pPr algn="ctr">
              <a:lnSpc>
                <a:spcPct val="150000"/>
              </a:lnSpc>
            </a:pP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50000"/>
              </a:lnSpc>
            </a:pP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50000"/>
              </a:lnSpc>
            </a:pP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16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buFont typeface="Arial" charset="0"/>
              <a:buChar char="•"/>
            </a:pPr>
            <a:endParaRPr lang="ru-RU" b="1" dirty="0">
              <a:solidFill>
                <a:schemeClr val="bg1"/>
              </a:solidFill>
            </a:endParaRPr>
          </a:p>
          <a:p>
            <a:pPr algn="ctr">
              <a:buFont typeface="Arial" charset="0"/>
              <a:buChar char="•"/>
            </a:pPr>
            <a:endParaRPr lang="ru-RU" b="1" i="1" dirty="0">
              <a:solidFill>
                <a:schemeClr val="bg1"/>
              </a:solidFill>
            </a:endParaRPr>
          </a:p>
          <a:p>
            <a:pPr algn="ctr"/>
            <a:endParaRPr lang="ru-RU" b="1" i="1" dirty="0">
              <a:solidFill>
                <a:schemeClr val="bg1"/>
              </a:solidFill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395536" y="404664"/>
            <a:ext cx="8136904" cy="792088"/>
          </a:xfrm>
          <a:prstGeom prst="roundRect">
            <a:avLst>
              <a:gd name="adj" fmla="val 16667"/>
            </a:avLst>
          </a:prstGeom>
          <a:gradFill>
            <a:gsLst>
              <a:gs pos="0">
                <a:srgbClr val="C7E7A3"/>
              </a:gs>
              <a:gs pos="50000">
                <a:schemeClr val="accent3">
                  <a:lumMod val="20000"/>
                  <a:lumOff val="8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altLang="ru-RU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Нормативно –правовые основы проведения публичных слушаний по проекту бюджета</a:t>
            </a:r>
            <a:endParaRPr lang="ru-RU" sz="2400" dirty="0">
              <a:solidFill>
                <a:schemeClr val="tx1"/>
              </a:solidFill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467544" y="2996952"/>
            <a:ext cx="8208912" cy="1440160"/>
          </a:xfrm>
          <a:prstGeom prst="roundRect">
            <a:avLst>
              <a:gd name="adj" fmla="val 16667"/>
            </a:avLst>
          </a:prstGeom>
          <a:gradFill>
            <a:gsLst>
              <a:gs pos="0">
                <a:srgbClr val="C7E7A3"/>
              </a:gs>
              <a:gs pos="50000">
                <a:schemeClr val="accent3">
                  <a:lumMod val="20000"/>
                  <a:lumOff val="8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Порядок организации и проведения публичных слушаний определяется </a:t>
            </a:r>
          </a:p>
          <a:p>
            <a:pPr algn="ctr">
              <a:lnSpc>
                <a:spcPct val="150000"/>
              </a:lnSpc>
            </a:pP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уставом муниципального образования и (или) нормативными правовыми </a:t>
            </a:r>
          </a:p>
          <a:p>
            <a:pPr algn="ctr">
              <a:lnSpc>
                <a:spcPct val="150000"/>
              </a:lnSpc>
            </a:pP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актами представительного органа муниципального образования</a:t>
            </a:r>
          </a:p>
          <a:p>
            <a:pPr algn="ctr"/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467544" y="1412776"/>
            <a:ext cx="8136904" cy="1296144"/>
          </a:xfrm>
          <a:prstGeom prst="roundRect">
            <a:avLst>
              <a:gd name="adj" fmla="val 16667"/>
            </a:avLst>
          </a:prstGeom>
          <a:gradFill>
            <a:gsLst>
              <a:gs pos="0">
                <a:srgbClr val="C7E7A3"/>
              </a:gs>
              <a:gs pos="50000">
                <a:schemeClr val="accent3">
                  <a:lumMod val="20000"/>
                  <a:lumOff val="8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Федеральным законом от 06.10.2003 N 131-ФЗ "Об общих принципах </a:t>
            </a:r>
          </a:p>
          <a:p>
            <a:pPr algn="ctr">
              <a:lnSpc>
                <a:spcPct val="150000"/>
              </a:lnSpc>
            </a:pP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организации местного самоуправления в Российской Федерации»</a:t>
            </a:r>
          </a:p>
          <a:p>
            <a:pPr algn="ctr">
              <a:lnSpc>
                <a:spcPct val="150000"/>
              </a:lnSpc>
            </a:pP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предусмотрено проведение  публичных слушаний по проекту бюджета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15" name="Picture 2" descr="C:\Users\budget2\AppData\Local\Temp\Rar$DIa0.934\57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79712" y="4581128"/>
            <a:ext cx="3969873" cy="216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46881" name="Rectangle 2"/>
          <p:cNvSpPr>
            <a:spLocks noGrp="1"/>
          </p:cNvSpPr>
          <p:nvPr>
            <p:ph type="title" idx="4294967295"/>
          </p:nvPr>
        </p:nvSpPr>
        <p:spPr bwMode="auto">
          <a:noFill/>
        </p:spPr>
        <p:txBody>
          <a:bodyPr wrap="square" numCol="1" compatLnSpc="1">
            <a:prstTxWarp prst="textNoShape">
              <a:avLst/>
            </a:prstTxWarp>
          </a:bodyPr>
          <a:lstStyle/>
          <a:p>
            <a:endParaRPr lang="ru-RU">
              <a:solidFill>
                <a:schemeClr val="tx1"/>
              </a:solidFill>
              <a:effectLst/>
            </a:endParaRPr>
          </a:p>
        </p:txBody>
      </p:sp>
      <p:sp>
        <p:nvSpPr>
          <p:cNvPr id="4346882" name="Rectangle 3"/>
          <p:cNvSpPr>
            <a:spLocks noGrp="1"/>
          </p:cNvSpPr>
          <p:nvPr>
            <p:ph type="body" idx="4294967295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346883" name="AutoShape 4" descr="1675595615_top-fon-com-p-fon-dlya-prezentatsii-powerpoint-neitralni-170"/>
          <p:cNvSpPr>
            <a:spLocks noChangeAspect="1" noChangeArrowheads="1"/>
          </p:cNvSpPr>
          <p:nvPr/>
        </p:nvSpPr>
        <p:spPr bwMode="auto">
          <a:xfrm>
            <a:off x="155575" y="460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346884" name="AutoShape 5" descr="1675595615_top-fon-com-p-fon-dlya-prezentatsii-powerpoint-neitralni-170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346886" name="Text Box 12"/>
          <p:cNvSpPr txBox="1">
            <a:spLocks noChangeArrowheads="1"/>
          </p:cNvSpPr>
          <p:nvPr/>
        </p:nvSpPr>
        <p:spPr bwMode="auto">
          <a:xfrm>
            <a:off x="8805863" y="6667500"/>
            <a:ext cx="0" cy="141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lnSpc>
                <a:spcPts val="1113"/>
              </a:lnSpc>
            </a:pPr>
            <a:endParaRPr lang="ru-RU" altLang="ru-RU" sz="1200">
              <a:solidFill>
                <a:srgbClr val="000066"/>
              </a:solidFill>
              <a:latin typeface="Times New Roman" pitchFamily="18" charset="0"/>
            </a:endParaRPr>
          </a:p>
        </p:txBody>
      </p:sp>
      <p:pic>
        <p:nvPicPr>
          <p:cNvPr id="4335618" name="Picture 2" descr="Picture backgrou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</p:spPr>
      </p:pic>
      <p:sp>
        <p:nvSpPr>
          <p:cNvPr id="4367362" name="AutoShape 2" descr="data:image/png;base64,iVBORw0KGgoAAAANSUhEUgAAAo4AAADwCAYAAACOueV4AAAAAXNSR0IArs4c6QAAIABJREFUeF7snQmUHFX1/7+3ejIJyQQQZId0dYJssoOAogICiggCLihuPxQUFUSSrg6I+ndE2dLVE2QTEVH8iSj6EwQUEZXFFRQEEWRLujogsggCGbJMpuv++9X0xE5Pd9d91ZNJd3LfOTmHw9y3fV71q1vv3YWgRQkoASWgBJSAElACSkAJCAiQQEZFlIASUAJKQAkoASWgBJQAVHHUh0AJKAEloASUgBJQAkpAREAVRxEmFVICSkAJKAEloASUgBJQxVGfASWgBJSAElACSkAJKAERAVUcRZhUSAkoASWgBJSAElACSkAVR30GlIASUAJKQAkoASWgBEQEVHEUYVIhJaAElIASUAJKQAkoAVUc9RlQAkpACSgBJaAElIASEBFQxVGESYWUgBJQAkpACSgBJaAEVHHUZ0AJKAEloASUgBJQAkpAREAVRxEmFVICSkAJKAEloASUgBJQxVGfASWgBJSAElACSkAJKAERAVUcRZhUSAkoASWgBJSAElACSkAVR30GlIASUAJKQAkoASWgBEQEVHEUYVIhJaAElIASUAJKQAkoAVUc9RlQAkpACSgBJaAElIASEBFQxVGESYWUgBJQAkpACSgBJaAEVHHUZ0AJKAEloASUgBJQAkpAREAVRxEmFVICSkAJKAEloASUgBJQxVGfASWgBJSAElACSkAJKAERAVUcRZhUSAkoASWgBJSAElACSkAVR30GlIASUAJKQAkoASWgBEQEVHEUYVIhJaAElIASUAJKQAkoAVUc9RlQAkpACSgBJaAElIASEBFQxVGESYWUgBJQAkpACSgBJaAEVHHUZ0AJKAEloASUgBJQAkpAREAVRxEmFVICSkAJKAEloASUgBJQxVGfASWgBJSAElACSkAJKAERAVUcRZhUSAkoASWgBJSAElACSkAVR30GlIASUAJKQAkoASWgBEQEVHEUYeoOIdfnRwBs1+5omfCWUpZua7edTqivTDphFXQMSkAJKAElsLYQUMVxLVnJnS7hviVL8RIAp90p9fRi08dPpefabWdN11cma3oFtH8loASUgBJY2wio4riWrKib531B+NM4TOeZwKPNx6GdNd6EMlnjS6ADUAJKQAkogbWMQFcpjjPO5VelUtiZU5gFIE3ANiFjMwI2AfAqAH0ApgGYzEAPASkAywEsrf57HsCTAJ4gwmMhcE9qBe5deAaZk7quL1udwxv3TMJucLA7hdgNhN0B7AhgknRyBPy66NEhUvlOl1Mmnb5COj4loASUgBLoJgIdqzhuez5vPdyD/SnEPuxgZzB2BrDlaoDLAO5jxk2pFG5YOIf+shr6WGNNZny+hIFPiwdAuCDI0myxfBcKKpMuXDQdshJQAkpACXQEgY5SHGcN8LblEGeBsD8YM9YQoQeJcVlqMr77+Kn08hoaw7h16+b5dhAOkDbIjBNLOfqWVL4b5ZRJN66ajlkJKAEloAQ6gUBHKY6ZPJ/ChIs6AQyAF4hxHr+Ci4J+WtYhY7IeRtrn5wh4tbQiOdi3OIfulsp3o5wy6cZV0zErASWgBJRAJxDoLMWxwFcw44ROALNyDIRFTogTFuboVx01LsFgtr2QNxkewrMC0VERXsqY/kyOXrGo01WiyqSrlksHqwSUgBJQAh1GoKMUR9dnY1+4l4QRA38nxm/ZwV+cMh5zUghoEl7a+gUseXIjpJYOoq9nPWxKZWxPjL2Z8FYAr5O03UCGGbj41dORveckWpGwjQmvVrmSPbByTW0Tj3Fh4JFxPFprizJZa5dWJ6YElIASUAITQKBjFMcD+7kn6MNiAFNazHshGFc4ZVy98AxaZMsnPZ93pDJOq3hVm1NN43FtVYzHMQ3j3d3ihZ32+dMVj/NLLCZ5Q+DRURbyXSeqTLpuyXTASkAJKAEl0EEEOkZxnJXnncuEB5qwWciML5bS+CGOpXK7/Kp9fRfAHgnauh8pHBjMphcT1J3QKrbew8Q4u5ijL0zoICe4M2UywcC1OyWgBJSAElirCHSM4pgp8IeY8b9j6BLO75mELz1+Kpl4jONWtr2QJ69YjiuI8CHbRonw+xWEQ5+cQyY+ZMcW12dzTX2geICM44Ic/UAs34WCyqQLF02HrASUgBJQAh1DoHMUR599BrJ1ZIpBFrNAZGItjn/pZyfdh+8Q8OEEjV8VeHR8gnoTVsXN87OgKDi6qKQYuyzI0d9Fwl0qpEy6dOF02EpACSgBJdARBDpJcfwVAwfXUflS4NFZq5OUOXkcHsKdAPax7YeAjxQ9GntKatvQapBP4D28YuPpmNZNzj+22JSJLTGVVwJKQAkoASWwKoGOURwbxNZjAjJFj0qre9Fcn3cAcD+AXsu+/tMLbPeoR/+2rLfaxd0BPgAhbpd2ZLzUSx7tIpXvRjll0o2rpmNWAkpACSiBTiLQEYpjlF4whSdqwUx0zuR0nvNE8KwXh/H1IEfylH7WHSSrkMB7+JrAow8k6607aimT7lgnHaUSUAJKQAl0LoGOUBxnFviIkHFjLSYGPlTy6OqJQpe5gDfjYRQBrGfZZ5mAWRNxMmozrozPFzNwsrQOA58veXSOVL4b5ZRJN66ajlkJKAEloAQ6iUBHKI4Zn7/AwFdqwLw87GDzifZazvj8PQY+aLtABBSKHtmfVtp2ZCFv6z1MjHcWc7SK8m7RXVeIKpOuWCYdpBJQAkpACXQwgc5QHPP8Yya8u4bT5YFHJ000N3eAD0OImxP0+1JPLzYb75BBCcaxsorr8zMANpW2wYyZpRyZE9e1tiiTtXZpdWJKQAkoASUwQQQ6QnF0fX4cwH9T3RFeH2TpTxPE4L/KVj9PQR/+E5O9puGwHMKRC7N000SPuVF/W53DG0/qhY3DzotBFhuttrBHHQBFmXTAIugQlIASUAJKoOsJdITi2EkUba8za8b+ncCjj3bCXDI+v5mBOyzGcmvgkcnlvdYWZbLWLq1OTAkoASWgBCaQgCqOdbBtHShWVicsCrKUnsC1a9qVW+BPgXGpdCzrQqpBZSJ9GlROCSgBJaAElEBzAqo41rFJF/hkYlyc5KHhFLYszaZ/JanbrM6sPG9adnA4A28gxs4A0iBsCMYUACYN48sAngZQAuEfHOIuAo4G4SPicTh4ezCHfmHkZ57HM8JJeDsDexFjdxA2A2N9BvoIeKna1wIQfj5MuOnJOfRPcT/jJKhMGoPcLM/T1iMcCsIBYOzJwEwibATGZACLMbJ+/yHgwZBwL0L8seThT2uzicI4PXJtNWPMJHomRb/J/QjYA8CWADYE4AB4HsADAH7TC1yZNCbsrAJvEzKODhn7EGE3AJtV+zB7xNNg/JEd3FBajOvQT2FbE9LKmOHzTkQ4yAH2YGA7MFwg2ienEWEIjMWVTGiLCXiKgAdMnFxO4Y7SbPqH4hsfArMGeNsy42AGdibG9gxkCFgfwPRqTOZXAPybEEVLuY+B3y1l3PpMjsz/X+Olm/drVRzrFcc8v4UIv07yVBHhqGKWbkhSt75OusAHUYi5IJgrZPOCWS2FgeHJwBZDjCNBOBHA6wFInwvzArqqXMYXnjidnlotA6xpVJk0JjxzgHcphziVRiIC2IWTIiwC4/vUgwuKp5FxqBIX1+dFALYRV2ggyIw3lHL0x7g23AJ/DYxT4+Ri/044P8jSGaNyrs/mud0itl4jAcKFQZY+26xuZoD34RCfZ+BwAnoEfSwlwv8rzkFBqsybUGZlxukE7C/83T4Cxv8EObpLMB4c2M89QV/0cWr3XDVqPIVMMJsCSb/1Mm6ejwLhepu6nMJO46moVX9nHybAxLvdymYsNbIPMeH7U4Zx4SOnk/mYiy3pPB9DhJ/ECsYL3BZ49JZ4sbES6QLPIUbBpm64Ahst+hwZn4FxK9vM41mpFD4OxrGVd0/GumHCEmJcVwbmL/LoHuv641BhTe3X4zD0lU1IFYTx7LOj24pO3HqQLFsNY3aQowvameDMPB9SBs4lwt7ttCOty8AgjZxGJXt5mo4ISxj4SClL/yft10ZOmTSmNSvPOw8T5hNwiA3PJrKLwTg7eAV5yYmUO583RDlyJGun8NT1sP5DJ9NgXCOZAv+OOVKO2iuM44Ic/cA0Yk7pygyj/CYqxBgo5ihbX9mdx5vDwSUA3pWkYSJ8q5gl8xHXtGQKvBszvgngdQn6GALwvsCjWEXMnce7w8FfE/RRX+WlwCNzypqouD7/v8pO82WLysvdQfTd3k/DFnUairp5PpAJnx+n39lIH4znKieTZxY9uiJufOk8n0WEL8bJxf2dgYtKHiX6+HJ9vrJyq2Vjw/9U4FFS5XrMVNIF3oNCfBWEtws/kOJwoHJS+ePUMLILz6DEe0BsJzUCa3K/thmnRFYVxzpKbb4QvxZ4dJoEfL1MdGwN5EH45Hj9MJKMo406IQifDrL0jTbaWKWqMmlM0nCZQvhS5ep5tvAkS74khJ8OE46Li6GaLrAxnfi9vOGGksXAo5mSNlyfjQnI5hLZFjJPpRwcsGAOmSgOyOT5SCYkvyGoO700bVZPxsxLdqN2xsqEU0pZMsrn2Jeoz2dWNu5+AJOS9mE+GBnYd5FHD7VqI13gjxHjW0n7Ga1nrglLHr0paTuZsSHb4pq6v6IY7x4n1HLueTZXnxeDcHg77cTUvSyYgVNwLJWbybkFvh6Mo8ZhDCcFHl2epB3X57stP1JuCTw6LElftXWixBxlDIBx3Gp6L75oFGLJR1TSuXTCfp107M3qqeJYR6Z6NbMiIegfBh6937Zu5nzenlP42SohiZo0YmxlCPCHHfxq/Zfx3NB62HSFg9cRwfR7TDsvE9txN5BnZhxSytFv2m1LmTQmOLPA24UcKTvbt8u4Rf0bAo9iX1Tm2shJ4QAKcUBkV2nsb20K4adBlo6WVjGpSUMHO5QdbA/GYQQcEVP3DwCuZcLfyoT7n5xDL9TLz5zHrwmdyE7qYAIOArCxdDz1TmVpn7MEzBsn05LnJ5eRqb3O3PZCnjy8AleCo6vStgsBPyt6FMcQM+bzzFQZe1aU7D2N7SxG7DTFMWLNQAm4pOjRKUkHnfb5MQK2ldYn4OqiRx+SytfLVW3d83FX9EYBr9iSXsDANb29WDA0hFkOcC6Ad4r7bvABUlt3r2/wpOcWY1eHsHfV9tzcRhl7d6sPBybsX8qS+U3YFWZyC9Gt1DRpxfFIiuEW+H3g6ORe/JuUjq9OjolxajFHiXwbWvXZSft1QjYNq6ni2ACL6/PSJLEcGbip5NGRNgtUPYK/BYRNYusRzg22wRebfZ1GV2SEb63mL+S4YT6BFHYNZpP5kktUlEljbK7PbwNgrlklV37XMuOCcgr3OYQtnDLMS9uchot+80w4oZQlc3ImKtWUncZJS1wY+GrJI+sruEhhdXA7AVs368xcQ00bxAcf6idzLSsqaZ/fRYDc3ILQH2Qpuj7N5Pmr5jpT1JFQiBifKObIXEcjUhqHorSshwqri8RC4LVxp471DUV2Zg6iU1uLkvi0q+pEYOwsbWy9Pxd4dJ7F+CLRLft5am9fdMIqOQB4JOXgiNET7JV99bOT6cMNDLxD2L+5rdnfJnZxgqtjOMPYcOEZZBzkrEranLwSFlpVInw0yNJ3rOqMCl/LqfSiyATnMxb17wQwf8UQfrvBBli+bCl2DIFPAzhe3AbjY0GOvi2WjxHs5P263TmKXiLtdtJt9dM+P1e5onh1gnFbGR+7ed4XhFsqD/wGsX0J7SfTPv+IgPfEtreqgPGMvpoZt0yajAd6X8BLy6Zgc56EA5mjK1HRdeLKJo2Cm6UzLccQiSuTxtTcPL8fhO8BSMVwZSac2Ejpc/N8KQifEq7Lo4FH4lNNY4caEm4Vth2JEeHYYpZ+ZFNHojRW3v+XB4OVeVp6D7sF/lLF8MlcAYsKE75QytLZrs/G2cacMo13uT7w6Bhcyyl3EX5c8QwVn85KB1I5MfNKHlk5PSRy1mDsJ3XIqR97dU+wSgjBjCNKOTK3OOIy8zzegCfhZ0Jb2gXlMt7czCmwqlw/Jv1QMx+EgUfmOlZU0nn+s40dPANPljxK5MiWxKQjBPZO4nxSVdyNI5D5SJYU82H42cCjyxoJ24RhM46ijoP9i3PIXMu3VTp9v25rchYPdbv9dFV912fzVWbc+m3L7YFH5rortqTn8xZUhvHqindKIVwQZGl2bKNG8fL5EZjwEMLCjK9kXsFZzYzIZ5zLr3ImwVw9i+2F2IRAGMQ2QT8tEw4jElMmjWlVPWevE9kzjtiZfr1RS7YnReRgX+kmWvnNmOdzwGa9AexYMe14WFqnOv7bWnlyE3BO0aNEJ38JPrpOJ0KRGdfWzeFvTDhrMuOOsBdDw8txOBMuSvAxWgo8cht6lBN+C8I5Qy/jzr4+TF0BHFcJmeVXw5BIkRq5EeXUotgq2ADCpYz1k4ZBqXi+f6KyT1rZThPgFj0SOzkapTHsgXm2zDV8XFkcprD7otnU8hTO9dl4ru8T11j178uDGZjWytZxZTv97LjTYZzZpgrbNs44v6go7saxxLq4ef6cedYsKobDDvri7KTr23P7eQr14SZjNiLsazkcHD0aSq5ZHcvf9aNTB7GLzU1Ffb/dsF8L+TYV0xPHBmhcn40nXtzJzpiaUpuhnfq5d0kfbq+Gvolbwz9vPB3733MSxdpdbj3A6/WEkc2N+EondLDzojn0YKtBVO3AjIyNTc3xgUdXxU1u9O/KpDGpasYbcypt4nbGlSsDj05oKjRycmXMMGTraHHdlODqbFkwA32iFyUQ2dk55eg30+zUhMGY005UA9dno8SKT1kr3zrmWsuEBam1/ZoXzMCZ9fNKJwvztYwZJxDh6po1LRPhjGKWjJK4SkkSMgXA3YFH+8Y9WLV/d3021/k2HuOPBR6JP2brx5IgKcPLgUfxtzjVjowN4QuLcbNYYRFeaWYKfIVZPynbFGHGgiw9EScfxS8MYU4zxYUZfilHOXGFGkG3wFdb2tXar3c/O+k+/FRgt/zfkdVESGj5/hrgXcIQf5POnQnZUpZsP4Kj5rtlv5ayaCanimMdmaotkdVJWU0TPwo8Mi+SliWd5zwRvDg5c3SecrDnwjlkAgTHlpk+vy4EbI7ZxS/vdIEvJ8bHYwfxXwHbqxdlUge3ajd4n9Cb+ImeXuz8+KlkbMEalqrjlwkILfuwYJwZ5Eh0BWt7dQbCvUGW9pI8T3FKY3TFBHys6NH/StprJFP93ZvAwNYfjNX22JgBtIoqYOvgUW3X7EWjHw3mv48OPDIfEmNK9dTMOADJ1nekhQWBR2KnE1PBdh7E+L9ijmzNZ1bOzy3wnWDYeGT/MfDoDdJnwdKEQ+wtbLtnSu1NXZ+NycJ10vlV5aw+5Gvbdn2+H8Cu4v4I1wVZsvmwsLYRtg0t5Pr8FwCi/QbAsz29mPH4qWT2SnHppv1aPKkmgl2rOFY2rw9WvOyMzVcnlasCj1oa41aDf94ruXZkwsWlLIkNhNN5NqcTsXHBRoFV7ID+UrEDEsWBM7HMKp6z5ipHWp4IPJohEVYmDSiNfIHfIo0dR4QPF7PU8veQIG7haYFHX4tdwyRXZ4Aot3tkmO/gdjCaPUtLmfFeW3u2+jm1Ha9QYIOcIKRM7TBXMOHoUpZ+3mo9XJ9NgG0b73ar06EkjipRUPMsfSX2OWoi4PpsHO3EJ4hM+GYpS+Z6O7ZkCvxOZvw0VnBEgDnE3qW5dK9EPu3zjTYnaFLnlYzPX2DAimdSm8Oqfa35oDLZp0TFmD+VcmTiboqKO8CHIYR5rqX6yMKhQezyVD8tEXVgfhDCw5rR9iT76Sp9d9N+LYXWQk66UOPQ1fg24fp8PoC549tqe63FfgUxU7qAOwl4o6CnpQgxM5hLYk9V2+wakkDDo+OsnlaZkAySK9OomujqRZk0fBQyec4xRaFdJOXRYAZ2irv2rdi/GuP770saNDIO4ciFWbopTr5qyvBonFzt3yXXQQKl8cUwxBGL5lK78STNFdOHKykav2szhxrZ2A9GI+v6bK625V6eNR0Q4zOScCFpnx+gkVAt0iK2y47mMOLQZ+WoAsbRQY6kytkq4874nGbAKtsMAacWPbooDoBJBTlpEv4himgx0thPAo/eHdfu6N8t1+KfgUdNowTU9un6/MOqiYR0KOHQIKbbKFqjDbs+71AJFm+VJtHG6W3783n68hSMGZTYcYcZ7yrlyOrENePzexgQO+LZRkjppv1a+tC0kutmxdF8oSQy9h0PcI3aIEKuke3RqGwmz8cywfzoJUV0IlO3oZgTwQMljRsZ6cuoZhOxCgJLId5cnEu/bTUeZTKWzjbn85ZOCo9U4nX2SdZSGjrH9dk4cbxX0qZxaOgFNpPkTrYOY2OUUsahC3P0q2ZjceezixGbxmanZ/9yHLxNasYRN+c2PkTFpx9JTxxNaKGSR6J1sz1xtPl4NAwzPp/IiDLWyEsbqQaTePQy4S2lLMXejqQLfBFxFKZKVGziIFafX5MjWVbsHCCNorWTrOFIytocYeU7y1LhMvVsUj26PptMa03TdjaY412BR/tZzD0SnTnAe4ch/mxRbxkG8SqJg2e37dcWDJqKdrPi+GQb+ULHg92YNgh4b9EjEzajYXELfE81gG58/4TX28T1Mg26Pv/bJliqA7xpoUe/ix/MiITrszmtEoeMkOTuViZj6afz/L9EEAUvNgGIlzE2j/NYrdoJmpODXuF63xp4ZPKkx5YEXragHmzeLDd2nNLIwONgvLWUI/mLOWYWrs+JPkSZcbA04L21HejImF9MMbZfkKNnYxdiJP7dMokZzMq2LOxYTZ20zxdaxtdrK9VgkmvZXmCTuA8ec5LGgDmdleQQN1N/KPDotbFrUBWw8UQ2NroM7CaJp2mcCF/pwysW4zYXwFaB9mvn6Oa5HyNZqqRFnOqxeppsbiqke5LxDk90ep0ozizjDaUc/TFu4t22X8fNR/L3rlQcqyFixmSBkEx4dcq0siPJ+HwoA78U9v+3wKPdhLKR2NYDvFVPCKNMSwtPLmOD2swUcRUzPvsMjMnN26JeS4NsZTKWXPXL2JzsSn+b3w48+ljc2rk+XyMMajza1GHNnDDq+0pwkvZs4NFmjcYcpzRWnEPuox4c1kzpjOPQ7O+uzyZfrfi6LGrH8oVs+2FnumDg5JJHl0rmZX3KFRnt2V37VWydb69mCZIMyYy/rVSDlqfkZkzPVGL6xaamdPN8FQgfEU3CcLLwtK3mKjcfaZJA/YaROId0Js+7MsE4q4hLfYYjccWRwPY/ZoL4er6SvUyc6tH12QRaj927asa7MMhiWxCxzRyMbNU210QcERfJb68b92sxgBaC0pfTePTVFW0ksB9ZOa9hBxs3SmtmBFyffyEOaiowtK+Hmfb57YTIwFharK8v0iM5cs+WdhB3Fa5MxpKsnISYzDDvkzIGEKvgZQr8EWaIQyNVwkSJPUerz7ZV7FACfl306JD6OVZPIMz1tNtk/nf29OLIVp7jFtxWila9kW0zHXGKseuCHP1d0ud2Pr96CHhOIlsj89TG0+FKQnFF6zDiZHCzZR9WsTRdn5+3ycPdbqpB2xBJzZ6tWibmajGViuwmZWGpRr7iZHEhRxzFfiLNLW1SyE4p4w3SD/h0nj9QF54pfrmFYWsaNeT6bBRgY+coKtJUj9XfgznokDvdVAPuiwZSL2TWpQ9N84E3apOBfMmjln4U3bhfJ+JXV0kVxzogrs8mldasBHCDStzCTKN61WNyk51FFOqDytiheDqZl7G4uHk+HQRxiq0kITKquXjHxI9rNkhmnFjKkfmqHFOUyVgmVVuZksU11FIMYqNWdjjuAB+AMMpOJN2gnx92sNuTc8g8r7ElSexQkxos8GhObeMCpfEGDOJ9Epuj2EHXCcyYx/s7DsQmG9XqNwceHS7tqxrf7Q6pfFXOKm1egjiOQ+4gpjUL/l8/VpMrfDiF2DiDdfUSpxpM9GwJbAVdn02aSLHXLxj/CHIUb1N4Lacyi3AVAx8UrvPTBOxnE6jc9dmExzKZisTFcbBrEltgE6JqxRAGLfYjc0R+RpAj47jaslg6k0RtiZX3Jj27PocWNznmNP57pRx9uNlEunG/jlsX6d9Vcawhte2FvP7wEMzJgz0XwveDLDXcMNIFPpkY0gTqUbYI6QKOytkGaU0SIsP12RgxG2NmWWnxpatMxiJMkO+4pfKSKfCHmKPwTFKlcRkTDi5l6Q+yBQZm+LyXA5gYafJSF0B55nk8I+yJHGEafnhVXxpvLXpkldJQOiC3wCeB0TBlWdM2LG2tMnk+xWSPkY7JyDFjpo0dp+uzyQ38PxZ9iK8VTZvpAh9ODKs0fpWMJYlTDSaIS2uYNf1YXblXWmbXIqBQ9Khl3N1IqXbwzYrH+WFC/g8z43Cb9Y3WwDLED4AVUwfRlyQTSqbAuzHDxJEVF2mqR9dnc1IvthkFcE/g0d7igdQJVhNMWMVlREw8ym7cr5Pyq69nryCNV88d2E6ijbE6j1bXsjYBbBm4ouSRTaDtaASWoR+MR/U7izm60WYZMgX+IjPOktZpFc5FmYyl6Ba41CJe4dgKTRwbtr2QN1kxhHMIOFG6VgAWV14SR0sdPVa+hAt8PDjKoCIutbbAEqWx2vAfAo/2F3diIZggM0lL555GXdsGg07iCev6bOILSlLmRUOMO1Gpn0eCnNxtpRq0jUtrxhuXJjORMgS8u+SRyZ88plRzK5v92sRVnC587G4IV+D4RZ+j/wjlV4rZes3bOvXUjidJrGRnGOmFZ5CxF25abFOfRg0R+oMsmZPiRGWnS7hvyVKYcHLiEpcJrhv3a/HkYwRVcawB5Pps0gyJckLXc2XCnqUs/bX+/1dPMc0GIcvmQHh/kCVpyJ6ou+rXlDH8FdvsiGIs1k3G1jmmWTgeZTI2RFGSF1q9faNxkEoxjieGSS0mDpgM4DFivKeYI3FartFHI5MU9PalAAAgAElEQVTnAhNWuXaO2XPKww6mmzy21YDk5qRxpmhDc/D2uLy0onbqhGwdPkxmiWbOPc36t8xbbK3UVeOsmj1AerpsPh7nFnOUlzKzjapgnqt2Ug0m8ODmpYzprSIM2Jr0GDblENs+MZcW1HIySQvCMIp8YJTGV4kYMp4D4bOBR8ZRzbpUYx6+ZHkjdm3gkY3N9MpxJbgWF6V6TJLXPgzxxnbitSYxs2gVBqtb92vrh65JBVUcV1UczYtzF2u4hEVBlhrGm7M1WLeJgbXy5W1/pfB84NGrbedpe2rSU8Y2j59OYzy9lclYJknCjqQYu4SELSpXKruFjLcR8BbxB8rI4hvvxG9OLsOTGufXPzOuzyZSwKEWz9IjgUc7WCuNIx38OfBoH4u+RKK23s4M/KrkkXzOCTLr2Cp1s/K8c5kgSk26EoqlIp7gVqO9VIOWHtyVa/pi4FHLjxDXZxOI/J2iB2NEaHG5jB0cBzuAsEPlFMpk2nobgC0s2ngejMLkEBcn/Z2ZvtwC7wdGbHiY2nElMUkare/6fEPlivhIi3mKUj26BTbOQ8dYtLt04+nYQOok1qjdRIoe47tBjhqafnTrfm3BvKWoKo5VPEmyX4ySbWUDY2kHsWLj6Zhm+wNJkPXiN4FHB9s+RJahMZYFWUxtFDpBmYwNJ+H6bF4I1oFtbdewRt7k/50b5OiuNtow0QL+JcylPaqp/nhSGbOHU5FNo7UTmiQ2qM180vN5CyrjKZs6Epu32vZmFni7kGHl7AZbpS6Bt225jK2eOJ1Ec09yq9GO0hIpSj6bkGuy07wR4DcEHh3Vai3dPD9rkSnG5rFoJPsHYnxnvam45qGTySoUTEPlJ88fZ8Ll7Q5qNda/PPDopLj2XZ+N492WcXI1f2/bTMUy9Nto12Oc+GqU6q7cry2Yq+IogWVrv1fbZiu7Gtfn3wA4SDIGsfdeXWPWeTgZA8Uc2cRjjHp0fTZX8bu3OxdlsirBJNeMojUYK2ROGH/hMAZaZW2Rtp0kxIzJI0wcnYxaK43Vcd0fZLFHklhuDV/GdvFVoyaI8D/FLInTE2YK/F5mmKw94mKj1FV/m7YpWK1uHRKe2CQK1mzmkyCvuvFoPKfo0eebQY5SDPbCJEmYiHIPEy6Fg5tLs8l8XLVdbFPKtt2hZQOSVI/G/np4CPHB7Fd5weLCIEs22WXGjDyhA9xngxxdWN9Yt+7XlsvZUlxPHKt4bOOFjVI1WSxKHr2mGWXLExmrXKijfboFvsVk0pA+GLYvvqjdaznlLoJNsvumc1Emq65Uej7vSGU8JF0/W7lqppVrQsZV9bZatm3Vyqfz/BYi/NqyDRMSQ2bv26Rhm1y4cWNLEMIGCLFHMJfE3qZpn79CwBfixlLzdyulztSr5JC+2cKj11SxylGd4FbDBB/LBLPJKs/0KINKlp13ECE2T/oqTGPiFSZIO2exZE1FzfNuPNEvkQbUb/EukR9CjMfIbdtgHBTkyNwkNC2Jcp0TPh1k6eu2w6mVT5JStJkDabfu1+3wq6+riqOJATKP38pOFOvOurSKLm8drZ6SfVlZKmLGKH43W0cI22T3lVR4XsmjQj1QZTKWSZITqZgH1RjQ302MWymFXySJ4Sb5IViHZ5I0KpN5KBis2CL3k3kpt1Vcn68E8FGLRqzDmySwFbNS6iLF0Wdz5Sy2u7PJVmLat73VqDgZtpVq0CZl3+jaGZvfVgHZE/7OVsAEbic8DUbAwAICNmDGnkTYy9JR5TZinGa7947Ob4Kv2S1+EiOiolSPBX4fGCbJgbgQ0HYoriQpRYcdbN0onm3C56jVfCdkvxYDFwiq4mgUR59vYuAdAl71IiZY8jbGQ7RR3arnndhTNUlqqARH/8s3no7ptnaU6QK/mxhN83CPmX+T+G3KZKxNYZJczwBMTLKngcg+z4TxMTZ0D3MP7i+dhofH6yq31W8iU+ArmHFCgt/Nf6swfgGKnA2s9qLKKeqHKif9V7fV94jCZdI7GocHUTGZPkoeWTnQWYftsPyATGIyQMDHix6ZGJ+iYnurMQ6pBm0zKMXahye5rmz1kW3yv6fKmMPAJ6XJHczvlgmfLmXJfLCIy6w8b1omPCOuMPGColSPlvF7o1kkSYhRP33bw5WKt/w/A4+2boSxW/fr8XwkrDbr8ey4U9pq5/qCGV8p5ahpBoJMgd/JDOPFJy2nBx7NkwobuZl5PiQk2ARG/mvg0Z42fRhZt8DzwThNWK+pF5wyIXOCsUpJF/giYpwiZDsqZpUqzrJtkbhtiJn6RqN0dFl8xi3gektPV9PUY8EM7IhjySqN2CpjYCZ3AINgTBVNOHqLNQ/03/AlM583RBlW8fpslboZBT7YYfxKPAcjaBmY2/bF23aqwTw/BMKO0jlJFPpEYWBWYKO4eIvVd4jxQLY58W14I9NsvknWOC7layu2aZ9/S8AbLfiLIg0kyRjTKpWvZHzVWLEliWyNzA8Dj97fqE637teW828pPmGKo5vny0BY6XHVzkM9ngAShBMZ6d7E5OrBdsFsaprj1touKIEtRwIbrW8HHtkklo+ma2kDemPgUcOQF8pk7NOb9vm7BDRNbdXoeXeGseHCM8hccayZYpSuQhRQd1qSATDw1ZJHX4yerQRhRqq/wY8FObIKPl471kSBiAGrj7skqQbjgljX806wB8TGO6ztI9GJJuMTxRx9M8mz4fbzFPTBeCGLUrRW+/hB4NFxLZWhAn+eGF+1GFMYZNEjOb1P5zlDhD8D2FjYPpuQNEGORAcLScxCmsXRjR3fyG/bvNfWj5UdFRCkejSiCZxQxWvQbKyuzyakjsmqJC7M+GApR99vVKEr92vxzGWCE6c4+nxbxSD7wJXPGeMzxRxJ0/DJZmMp1WammNiN0S3wp8C4VDqsJE4r1mnGGA09xVpuuCOb4kLpPFr96JTJWIpuga8Ho2UYkfpawQz0tHXaJl3MJnIJlS7TmnlhzglytErqSitP+/+OqbjxdGxva3YxWt31+WgA11mhsAyTkyDVYDg0iOlP9dMS6bis9wBgQeDRttL20wU+iBjGMUNcbJXf2oaTKNsMfL7k0Tkt9zF7xVEU0Hq0z0yej6wkgjAnj6LCwJPLGDu0Cli+su0EZiFJPy6rSrB4v49+1IQTJNfv1tmHCEuCLCX6OB1ll87z/xJFwdpFhYFhSmGTZodC3bhfiyZuITSRiuMqxttr+sSx6qTxoLH7tuA1KvrXYBB7xxnnZwrsMUOcmcH2isoMxjbNGBwcGMyhO2zmbGmXsnTqeti0WdwyZTKWfMbnXzFgFVfTHcSk2/tp2GYdx1M2kdIFmGvlEwKPrqofSwKTi5EmCJ8MsvSNJHNLEsTXNkxO2udv2qR+jIvS0GieVmGyRphdF2TpXVJmbp5PBeFrUnmjRwwNos9G+a1tO4GHuAmRdFQxSy2VtgQnsy8EHklPEKMpuD6bPO+vl7KShLCptvsnAPtK2zV2z4FHroX8StEkv23ph0LG588wMCbETYtxvhh4ZBPLc5WmqqFzTPgfcRvEaBm4vhv36yTPQas6E6I4VlPMrXKttqYVRzfPl4LwqQRAhzjE60tzyeSFbVlsX0zWTOxD5CDJV6jlZtjyykiZjH1kEmSzSLSOcc+rzd8TXDmZ5o8JPDL2jA1LQpvJJ3p68ZrHTyXjLGRVKpECrBwwGPh3yaNNbDpJMCerkFwJY8qdFXj0Jek8XJ+NYv4JqTyAoPJxkLGQXyma5HTTVA5TmLVoNrU8JUuQ+3ppxeZcbv86YnZhe8v0+2KWWtsSMlO6gJcJ6LNgGhsMvcXv0Njt2+SFFps+WDtZtumdnyRiSkg4ZFGWmoYZ68b92uK5EYlOiOI40+fXhYDxXlxZrJUk0XRkQm6e3w9ConyhAE6rfAGJvr7dPJ8GwnzZqKL8b7HXLbVtzfB5Jwcwp6bSYr2h2wb+dRy8buEc+kvTTUmZjEGT4KqxYf5c6UMwHnKWWYTMs/1kyaNtWvWd5KTDtCc9tanv2/XZ/HZ2suBhl3EpQarBymT6gyyJX9pJUg0y4T2lLP2fdN62jhIVx5tfVDISvV3a/qhc9RbIRKGQ5S6vVqyE/hosZbF+nC1ikuwhwWDFztIi7JN1jD/BVWyiq+MYx82Y36F5NsQn0gAWBh6JAvrP8HkvB2j6fqgfl7k2Lnk0yfZZGpV3fTbv+YZOLk3afCDIYrdWz1I37tdJ+TWrNyGKY6bAH2LG/3aC4pgu8B5g3Gn59TY69KZOH40AWxvlMr4R5MiEdhCVBArw9YFHNjlCYZmf+rbAI5MVpGlRJmPRuD4PVOLezRYt+n+FDms3oLBlf6uIuz7/A8AO4jYkysSIUf7fLZU5M4R/DTuY1SwsVqMxmhR6r/ThFQJ6xHMQOgCMtpck1SAD7y559BPpmNIJUg06hO0XZulRcR8+P0eAOLc9AZcWPTpZ2n7NS944MDTMDRzT1t2BR7HXuEkUsJ4ytnn89LG55ZuNZ+Z5vEHYEzmWiEvcLZCt7aTp2PbjoHawrs+PW2Z2Ep9uVh2fXgYgVgaHBjEtidlDNVTdIgBTxIvBiM121I37tXj+QsGJURzz/FUmrJIKak2cOFYN+n8PYDMhn1qx+51hHGDjyZog9MwtgUeHScfmFvgcMD4nlbc9zdh6gDfqCWF+eCLjZArxtuJc+mWr8SiTBoqj5Sls1ALjjCBHJs3chJckXq/M8Es5ysUN1trrvtpgs4DzzfrL5HlXJtwfN55V/k74aJAlsXdmkkDBKQevWTCHzItbVBJkxFgaDFauPIWnaI3MjAQD+1zg0XkCuZUitrbPtW0T4VvFLJ0o6c/12aQclNstWtqE7/UNnvT8YgxJxjIqM7mM9R85nUyEgoYl7fOZBJxt06YTYruFc+kxmzpGdqdLuG/JUhjFTqwb2MYfto2d6jjYNUkSg3SezyJCFLlBWP5U+RiPtU+1vUmM+l6D+7Vw7lZi4ofDqtU64bTPPyLgPav82CfYq7qa+cQoNS2vy5rMcwH1YP/iaWQVgNX2mhfA80EWm8RduYyO0TpwueBrqnb+NtkiCPhZ0aMj4p4TZTKWUGaA9+EQd8Wxq/t77OmuZXticXNqX0nHFWvjW9fg8Y2cYuo7rdrsmdMwOxs5xnNLgYzEQ9X0meSkjkPsJbFtHp1TglSDrwSDlRAoQqXO9GPrSMKMv5RyJA54nuD3aswSTi55JI4m4Rb4eDC+lTgVJWN2vZd+s4fZ9dl40RtvelFhQraUJXMjICoJ8mG/EmQxPeZq1ISFaRlqqG5w1s/Rymc2z68ngnHwkZeYVI/1Dbk+W9lQJkkxWj1tNB9g0pBCK1KMPVtlHlr53u2y/Vq+kHLJCVEcXZ+N3coq2RYm8sRxxjze33GiQNzyL80qQ2ObBcabSzkqyrFWJUecV0zw3+nSuqGDnRfNIZHdouuzOQ2UK8IWuWOr12xm3SYLxr4sTOG1ccbpUTvKZAzO6JRiEC9aBaIGyuUQ249n7mnBOkcimQJ/hBljPKNb1Q+BvRd5dI+kD1sHg5VtMs4McnSusA+703qg3NOLaTZOOAlSDYquXGvnZ5tqEMCVgUfibD9JvN2Z8IVSlkQnZJXxG6cbk4c4cf5yh3HowhyJAqAnONG+OfDocMkzZWQS5GKOPeVq9P6MGU9sm83quz4bUymrvNBxqR7r+8qcz9tzCg9LmYLx9SBHnxbLj3i3mzmIzb4qZ4JfCjw6S9JHt+3XkjnZyqx+xdEYiPfhlTF2BoSfLg3xQekJge3EInlmygwgGzLOtbJl+m9n9w87eEejfJXS8di67jOQL3k0N6591z4jhTyswbWcSi/C7dLMAUT4f8UsfSVuzKN/VyZjSdmmdBt5vPG9Uo6sAofX97z1AK+XCjGbCAcE2+BwSWxIm5Poan9WsQmrV+HmQ21z6TNVlXuhpxeZx08lc9XWsqR9vpGA2BPymkYeCjx6bVy7qyh1BTapIGdI6zBwRcmjj0vlkwTmhsXpnBlHoowlgtsH8/J9YTHmm9PJuvk+UH/IEMeDerC59DaoehX7BIAN49qt/n0IIdLBXDLpPWOLdegixpeDHPU3a7h69W2CoffGdj4qYGkrv8oza69wxaZ6bDTutM+3EnCIcE5PBINwpSfxbp4PBEVxR6X6zS3BIA6Xtm/G3E37tZCxlZgUrFWjtcIxBsmPcojjbK5/pAOJPI5N8G3CAdI6dXK3TC7jva1sTyTtJrDdeREhdozbqKyD5DLuCHK0MgB7q7Hb2E0x8KvSDBwmUThG+1QmY+knuTo1rTDjxFKOzDWfVdn2Qp5cHsKHGTDXRqOn1qIwLa7PvwCi/NLSYhVwOtqYfTYfT/Y2nEKv5IqTllFMbeLcxWYmWeUFbP9hZ+ygrILzJ1HqmHFwKUfiYN7uPN4dDv4qXeiqXBmM/Sue1Q3NL9Ij16EmxE99zu+riPEgE8RpV5OESMr4fDYDZ4rnRDg3yJJI3tIDvcyM17S6zZoxwK91wshhTFxsTQVWeW4t41BKUj02GnhmHr+JHdxpManjghyZ8Fktyzbn85apVJTBZ8s42erfHwtXYN+4tJL1bXXTfi3kYCW22hVHd4APQ4ibW4xqiIGv8Qqca7t4jdqsKqrmpWOuY8SeW6NtRVHjga8EM3C2jTLUbH5VB5MnKy/B9cQrQ/glFuOooJ+WNapjwlZMoegU9TPiNoGvBR7F5pq2DNBaHHaw95Nz6AWLcUCZjKVVPVkw1ze2oUiGHeDLxUGcI/lijk6pGB8H4dQGJ3plEN4YZMkEG25aXJ//abExm+/+nwZZEtuVmY63P5+nL0/B5JcVB+6tDvilcAUyrfaSatsmrqx8/7O4BjfjsP6wM5UYB1U+7m6X/pYSBLRGTy82ffxUek7aR9VWzARQti0vEfBFh3D9hn14+j//wRblHuxNI8+e+eioZ39nTy/eOrwcnwNBHGMSgLWtb9Xhx9jRSp0khxwHe8c5aAjedfUMY9O/JoicgTDEGxfNJeMEaldGohqY34XYtKryU70m8OgDdh2NSDfyfWjRzsKeXuzR6jahegJvTBZ2E44nSBHevCBL5gTaqnTTfm01MaGwfOMUNlgvZuGBZGy85oXDuMxWgYyuPQbxdoT4SEg4KuG1tBn6ow7woYUemS+WcSsJAuiavs0YvugM409DvRjqIWxGIV4XMo6kEeNumx+3ae/2FOEjTX8kxvbwCXxF6qVtvvRTDt4St5k2g6hMxpJJ5/kYIohDsdS18AgYV4WEXzoh/ukuwb8fBXqnTMGry5MwywmxNxMONhlqWvw+rpm6Hj7RLOuP6a+q9D9v8+Ow9bocbTuBV+RI1ZgToiS5sZnwjlKWfi6dd4JUgxh2sLHNR1iCeHJPBx5tIZ3DqJzrsznxsrqmt+mDCL9fbwoOM8+drRkEAxeVPDIfQVYlwW+t5IQ4tJmncnoe70kObgWwkXAg/+oFdn3UI+Pl3bRkGkQkiWmfJ5exQZKbsiRpRG1jD9eOvfpRYkwTRAo8AzeVHRzbKOxWNZ7pj803p5D/Y0jhrcFsCoTyY8QSPEO1bUzIfp10bnH1Vr/iaG8zYTJA3AKGyW19X8rBgsEQLzzzCpZuvT4mT+lB39AwNnVCvIaBnYjxJia8MWFcxlE+i5lwfpkwYBMLLg7uyhfgfN6CyjA/EGvnHGkfQjlzgnkdAT+hYdw9ZRmefnl9bNLDOBQMEypFFAzZOAwRcGjgkdzAuW6AaWXScMlcn6+spAv7qHA9x0vspart27fjGnQH+ACEEJ+KRe1Zel2OjqHqoWpOHUXhoGrGzpWr9D8y8BNO4bp6p62Mzycy8M24udb+3Taen22qwUpmlqcCj7ayGZN1qkHg1sCjt9r0YWStr3btOvjN1PVw1OjHSoKMXicFHl1u1+WIdNrneYRo35MW8zu5ICRcGzoo8jJMnTQZr4k8njnKQia64TIBy4lxSLOr/NrBJMiLLA7GXT/ptM/vIkAcGN7Ul6R6bAW3arZgTCeksRb/xsCXJwN3Dg5iyeT1sbM5MGLA2AaL7ECNeRWvwLG2B1SN5tHp+7X0wbaVmwjF0TwUB9kObILkV4BxRQroX5CjJNcx4mFmfH4PAz8SV+hcwQcJeEfRI/NCb6sok7H4TGDqJdNxIxjWL/hEi0G4LgV8Vnpdk+QkLWkcNjMft8DzwYg1sWg1dwKuLnr0oVEZt8BfA0dX9dKSJGexse/bR9qBbbaVhKkGTa7whxm414RTIsK9qV7cF+dMVL0CNOn8bG85Wk6fCRdnFmN2bc51N89XgfARMTfAxD80mUgM77s4hbtKs+lf0voJFFVp043lGM8xcFQpR3+UNOT6vMDSfMU6ycPK34XPJmORsXm2KSbYuQnN9Rci/CUMo3BPVhFIqmkBzU2L7QeizTiN7AoifCW9GOfWPnO2jdTKd/p+3c7cYvbU1dX0SLsJwkWs3gGNtG7iMX6DU7jMZpNpd2BJArm22+c41g8JmM+D+EIz28skfSmTsdSizagvch44PglTYZ17HMYZ0jAmo21aZhKKNuupg+h7qJ+sgiKP9rf1AG/VE8IoLaLThEZzrw8Q7fps8tC2zHBU187tgUfyj98kqQaBeYFHpwvXDklSDTZs26S82wbrx9lzV8PmmGdyPMozRPhMMUtjPqQzef4xE97dZictc6LXt101pzKOWImfMeF4bxl2cII0Skc1BaNRjOUHPDFe2q3GaRvjskVbopittfWrqQivtVSShdijdL6/cxgnF3NkQsyNa+nk/XpcJ1rTmPyBTDgC12djCP0GEPYDw6SF2iBhU+1VIywxX/Vg/GjqK/hJ0hdZe4OIAg+fQIRLhPERx3QXOe8wvs+Ew23SgLU57j86wNyFHv2uzXYaVlcmjammC/xuYhTMrdo4cTdXuLcx4Jc8auWw1rS7yu/ZnJTsZzEe6zA29W0nuPZdpYn6IM5unp8FYRPxHAgXBln6rFQ+SapBIny4mKXvSftI6tXZoH1xzD+3wF+qvIGbho4RjH3IBPoOh/H5ZteEtgHNG/ZpEa92tH7Ve/lCyw8KwZQjEeOVbiIWXC+tYOSSJAZgxrtKOTJBzq2L67P5QLMLvN+gFybsWcqSrSf+iENcD85ixilt+CmsOiLCvRSiv5ijG62BWFboxP3acgpi8dWuOK66gzOlL8AOKGNPB9iDgT0A7G5hUCyeWNU72tgVmisM86V3y+qwXxQPqEaw6vltUnIdK61v7AodxlVUxuU0CVzmKBXg6ixlAn6BEOcX59JvV2dHpm1l0pjwaNickHESEfZOuA4PMnBdGOI77QYMd33+Fwjrg6NTkFX+VWyPiOr+nwn5Hnj0voTjjqrNGuBty2EUMLhiVZKgOHh7MIdMCCFzUrdpmaIbB3GxDXmUJNUgMXazOQ2xCZnVaqK2ziXpAh9OjIssT4b+yYxryilcEHfa5hb4TjDeJF6cekHGc0GONk1a3ySLIMIniXBMm1enT4FxIzv4bilLdplYqoNPF/hjNJJRR1zKIbZN8huvepqba+d2dYK2bhjMRGfM55lOiM+CYcxLpM5GKxkZx00CbgDjcokdqRiuQLDT9mvBkBOJtPuQJOq0vpK5jkoxtnNCbGt0CCZsHYX7IGwMjsJxmFNKk8HEGB+bf8MAltT8M+ElSiAEYAQU4sHlS3BPksTo4zIhYSPufHapjCOZcRgoCsNiAh5Pq9h0vQjC82Yu7OB3KcYdCwcraaCqqchsM3eYoOJEuIdD7A3CDsaCgBibRQrACE/jkGQy3BgPs78bL8fUJNxsE7ZDOOVYMWXSHNHM83hGOYVDIwWSsSMoir/4ahPqqaq0mcDXxoB/ERP+BsJ95OA37XgOxi6YCqx7BPrZyUzHERzicBD2BWMrUBRQ2+zLL1Vf3A+CcT8c3BbMwV3SNKqdAtNcP74yHfub2zJi7Gq+OQAY56XRd5ExvXiZgZdpxM7ySWKYa9C/IcT9xbl4tNvm3CnsR8dh7HgXTcOBZeDNBOxVfUduUXmfTaPo9hmDICwGw4S7M7a7D6Uc3LFwNu7pBPZr837dEYpjpz2wnT4eWzszBg5PejXZ6SxGx6dMumWldJxKQAkoASXQzQRUcezC1bPNXZoizJB6zXYhjmjIyqRbV07HrQSUgBJQAt1EQBXHblotEyk1z9PWoyi6v9TeS56justYjA5XmXTpwumwlYASUAJKoOsIqOLYZUuWLrCxuRGnkzL2isUsvbHLpmk1XGVihUuFlYASUAJKQAkkJqCKY2J0a6ZiusAnE+Nii94vCzwyWQ3W2qJM1tql1YkpASWgBJRAhxFQxbHDFiRuOAmcQE4ueXRpXLvd/Hdl0s2rp2NXAkpACSiBbiKgimM3rdaIE4hVKjMCDih6dGeXTdNquMrECpcKKwEloASUgBJITEAVx8To1kDFBKnMwhXYaDySua+B2cq6VCYyTiqlBJSAElACSmAcCKjiOA4QJ6qJzPm8PaeiDBrS8lTgkQlau9YWZbLWLq1OTAkoASWgBDqQgCqOHbgozYaUyfOxTPihxZBvCTw6zEK+60SVSdctmQ5YCSgBJaAEupiAKo5dtHgZn89m4EzpkAkoFD3ypPLdKKdMunHVdMxKQAkoASXQrQRUceyilcv4fBMD77AY8vGBR1dZyHedqDLpuiXTASsBJaAElEAXE1DFsYsWL+3zEwRsLR1yCOy9yKN7pPLdKKdMunHVdMxKQAkoASXQrQRUceySldt6gDfqCfG8xXDDYQd9T86hpRZ1ukpUmXTVculglYASUAJKYC0goIpjlyxiusAHEeM3FsN9LPBoOwv5rhNVJl23ZDpgJaAElIAS6HICqjh2yQK6eT4NhPkWw2UAjzJwtwP8mRl390zGfY+fSsst2uhoUWXS0cujg1MCSkAJKIG1kIAqjl2yqK7P3wZwfDvDZeDvJY92aaeNTqqrTDppNXQsSkAJKGWKWxMAACAASURBVAElsC4QUMWxS1bZ9fleAHu0NVzC94MsfbCtNjqosjLpoMXQoSgBJaAElMA6QUAVxy5Y5gP7uSfowyCAye0Mlwi5Ypb8dtrolLrKpFNWQsehBJSAElAC6xIBVRzXpdXWuSoBJaAElIASUAJKoA0Cqji2AU+rKgEloASUgBJQAkpgXSKgiuO6tNo6VyWgBJSAElACSkAJtEFAFcc24GlVJaAElIASUAJKQAmsSwRUcVyXVlvnqgSUgBJQAkpACSiBNgio4tgGPK2qBJSAElACSkAJKIF1iYAqjuvSautclYASUAJKQAkoASXQBgFVHNuAp1WVgBJQAkpACSgBJbAuEVDFcV1abZ2rElACSkAJKAEloATaIKCKYxvwtKoSUAJKQAkoASWgBNYlAqo4rkurrXNVAkpACSgBJaAElEAbBFRxbAOeVlUCSkAJKAEloASUwLpEQBXHdWm1da5KQAkoASWgBJSAEmiDgCqObcDTqkpACSgBJaAElIASWJcIqOK4Lq22zlUJKAEloASUgBJQAm0QUMWxDXhaVQkoASWgBJSAElAC6xIBVRzXpdXWuSoBJaAElIASUAJKoA0Cqji2AU+rKgEloASUgBJQAkpgXSKgiuO6tNo6VyWgBJSAElACSkAJtEFAFcc24GlVJaAElIASUAJKQAmsSwRUcVyXVlvnqgSUgBJQAkpACSiBNgio4tgGPK2qBJSAElACSkAJKIF1iYAqjuvSautclYASUAJKQAkoASXQBgFVHNuAp1WVgBJQAkpACSgBJbAuEVDFcV1abZ2rElACSkAJKAEloATaIKCKYxvwtKoSUAJKQAkoASWgBNYlAqo4rkurrXNVAkpACSgBJaAElEAbBFRxbAOeVlUCSkAJKAEloASUwLpEQBXHdWm1da5KoAWBbebxrJ4U9mRgJzB2BJAGsA2AjQH0MrCEgMUA/g3gMQCPArgLKdwezKYXFa4SUAJKQAms/QRUcVz711hnqARiCbg+/wHA62MFGwuEAO4GcBVS+IEqkQkpajUloASUQBcQUMWxCxZJh6gEVjeBtM83EnDEOPSzDITLKYVziqfRM+PQnjahBJSAElACHURAFccOWgwdihJYUwTSeT6LCF8ct/4JS5hxdmkGzsexVB63drUhJaAElIASWKMEVHFco/i1cyXQGQTSeT6GCD9ZDaO52wnxoYVzydhEalECSkAJKIEuJ6CKY5cvoA5fCYwHgZnn8YywB98h4DdEuG+YsTB08PS2L+PlJzfCVB7GpmEZe4aEQwl4H4DpFv2+4ABHLfTodxZ1VFQJKAEloAQ6kIAqjh24KDokJdDJBHa6hPuWLMXnAcwx3tbCsS4nxnuLObpRKK9iSkAJKAEl0IEEVHHswEXRISmBbiAwc4D3DkP8uBq2RzLkpQ7wVj15lKBSGSWgBJRAZxJQxbEz10VHpQS6goA7jzeHg18BeK1wwP9JOdhnwRx6XCivYkpACSgBJdBBBFRx7KDF0KEogW4kMCvPm5YJdwFwheP/88bTsf89J9EKobyKKQEloASUQIcQUMWxQxZCh6EEupnArDzvXCb8GcAUyTwIOKfokbGT1KIElIASUAJdREAVxy5aLB2qEuhkAm6eTwNhvnCMK1IOdtIrayEtFVMCSkAJdAgBVRw7ZCF0GEqg6wlcyyl3ER4EsL1wLtcHHh0jlFUxJaAElIAS6AACqjh2wCLoEJTA2kIg4/N7GPiReD6M/YIcGftILUpACSgBJdAFBFRx7IJF0iEqgW4i4Pp8N4DXCcf8w8Cj9wtlVUwJKAEloATWMAFVHNfwAmj3SmBtI5Ap8EeYcZVkXgwMTyoj8/jp9KREXmWUgBJQAkpgzRJQxXHN8tfelcBaRyDKLLMMz4AxVTI5Ar5Y9OirElmVUQJKQAkogTVLQBXHNctfe1cCayWBjM/fY+CDkskx8PeSR7tIZFVGCSgBJaAE1iwBVRzXLH/tXQmslQQyBX4nM34qnVwIvHaRRw9J5VVOCSgBJaAE1gwBVRzXDHftVQms1QTc+bwhyngegCOc6OcCj84TyqqYElACSkAJrCECqjiuIfDarRJY2wm4Pv8VwO7Ced4SeHSYUFbFlIASUAJKYA0RUMVxDYHXbpXA2k7ALfDXwDhVMk8GBjODeNXt/TQskVcZJaAElIASWDMEVHGcSO7M5OaxG6fwFgqxGwg7AtgKwHQg8kB9BcBLIDwHxv1MuMdh3FT0qDSRwzR9zRrgbcuMgxnYmRjbM5AhYP3qWHurY/03AUUA9zHwu6WMW5/JkZnDGi97fYMnPfcS9iEHBxCwM4DtAGzJwHQC1jPjZ+BlYixmiq5Ui8RYCEIRjIeHXsEDT/XTkjU+kS4eQMbnExn4pnQKjoPXLZxDf5HK28hteyFPLi/DAUhhX2bsBGAHBl5dfaanARgCsJSBJUR4FoxFICwC4x/k4N4VwANPzqGltX1mfH5zReH1ABwBwOylVwYenWAzrvGS3XqAt+oJ8UEwDgDBOBq92pgJMPAcMf4Owi+pB98vnkbPjFefNu2sjb/Hrc7hjXsm4WgQ9iNgD7O/ANiwap5h9pQHAPymF7jyUY/+bcNrVHZWgbcJGUeHjH2IsBuAzap9LAfwNBh/ZAc3lBbjOvRTmKSPdurM8HknIhzkAHuw2WMZLoD1GZhGhCGY/RVYTMBTBDxgHOE4hTtKs+kf7fRrW7fb32e2813d8qo4rm7ClbfJjAF+baqMjzHhAwA2t+ySCfhNSDi7lKXbLOtaiW8zj2elUvg4GMcCyFhVNsKEJcS4rgzMX+TRPdb126xwYD/3FKfhbeTgA2AcBcAoBEmL2YQfBOMPAG5fsQK3/vNMMi8DuD5/AsA3EjQ8hEFsEPTTMtu66QIfRIzfCOu9iBT2CGZTIJRvLcZMmQHsGgIHE2PXakrBbcxHBANTCRgE8Cxx9GL4M4W4vng6PZKZx29iB3eKx0D4aJCl74jl4wT72Zk5HYeHwIlgHNLO82DiTTqEu5jxSzCeYODTRNi7bghzAo8a5urO5LnAhDlxQ27x9xsDj95Z/3ejWAyHOIcIxwFIxbQ/RIC/fBBnT8RH0UT9HhvNufIbfaryG90iEW/ChUGWPtusbmaA9+EQn2fgcAJ6BH0sJcL/K85BAUQskMfMAh9RZpxOwP7Vj5K4ao+A8T8TkYVp5gDvUg7xYUL0PjMHH0nKQ0z4/pRhXPjI6bQ4SQNxdbr9fRY3vzX5d1UcVyP9dIH3qGwT/QDGbPgJu71q2MGn6k8+Era1slo0zhBfBeHtwk0qtsvKSeWPU8PILjyDFsUKtymw9QCvl2J8jDg6/TFfvKujlJ1hzDTzSRf4ImKckqgTBwcGc+gO27qZAnvMyFvUuzzw6CQL+TGirs87EGBODT9UPekQN8eMvziECxn4rrRS5ZQiX/JorlS+qdxIzuyPV06VcwBmtt2esAGHcejCHP2qkbib59tBOEDYVCOxawKPzIt6ZYk+YAjzpfEya6oGVMZhRrlvYzxNq07077F+IEaZLpsT44SFGAPFHGXrq7vzeHM4uATAu5I0TYRvFbN0Yqu6mQLvxhyd0kszL9U2Z07N3xd4dH2S8cXVqTzDBzLh84ToI2x8CuO5ysnkmUWPrhifBoFuf5+NF4fV2Y4qjquB7vbn8/RlKZxNwMkWXqWikRDw6xUOjhwP5TFzAW/GZQyAo9OK1fEsvAjgo6trIzPA0gV+NzHMKY85AVudZVkwA304lsquz+bk76AknSUNdp0u8OXEkTIkLQ8HHhlTCOtSfXmdNY4fPLIxMH4e5OgdMuHGUhmfD2XgAiC6jp7YEmKLYC493ajTtM9PELB10gExcEXJo2j9o2v3IXxLGiezSZ/PhA4OXjSHHkw6pobzXAO/x/pxZPJ8JBNuSDwvwvlBls6ore/m+SgQrgSwUeJ2ATDhlFKWjPI5pqR9PrOyCZuDhklJ+zC2wgzsO56hrdJ5NmZKF4NweNJxCepdFszAKWZ/Fcg2FFkb3mdJ5z7R9VaHsjDRc+io/tx5vDs7+BEB266ugTHhm6UsmevSxMUt8PvA0dfzxokbkVVkYpxazNHFMnGZVGRf1Ivv0Ih92USU+ysKcOQhvJ3Prx5ifACE4zFi22RTbg08eqtNhUiWmdI+9iOCeaFJTrCtFcdtL+T1h5djHgjm2VoTe4P1mEc5mlOunrK5CsSnrNmOQwUG/l3yaJOmTV3LqcyT2IvL0QeHObl5Y+XauM+i668FHp1mPkqXp3BTxXbuzRZ1m4kGU9fDLg+dTMbUoK2yJn+PjQY+cx6/xijGbMwrRj7yxPscMc4u5ugLo+2mfc4SMG+cDgGen1xGpvZ61nwIDK/AlTB7yjgUAn5W9Ghc9sV0gU+mkZsOYxfetBiFtWJ7eQED1/T2YsHQEGY5wLnCvWqk3QYKuxRHt7/PpPPsFLk18XLolLmP+ziqX7o/jPuRjUPHoeNg30SOBNdyKr0I8wn4jMU4jJ3a/BVD+O0GG2D5sqXYMQQ+DUSKk6wwPhbk6Nsy4dZS6Ty/HoRrLU9w7ifGFeUUbuubjNKLzyGcNA2bwYkclI4mxvurjj+NOyd8P8jSmEwors8PV23+RFMzG2xpBjZs58u6upnHKeJ3Bh6Jr0Zn+vzGMnCNJVPRnC2E/hN4ZH2iM2M+z3TKuFFyymj4O4zLK44G1y0fwj823xgvv7QcGw4tw3aUwr4VO813A3iDxZhHRW8PPBKfQrt5Ph0EcdxKAs5ZwjhnCuEXBLwxwfgaV2F8PciR+S0nLp30e2w0ibTP7yLg/8QTJPQHWfqykc/k+avmelZcVyBIjE8UcxQ5jUVK41D07B4qqCoWaTeg/pb9PLW3D98Con0xrjyScnDEgjn0+CqC/exk+nBDxe5ZeosQgrB/kKU/xXW48u9rwftMPNcOElTFcZwWY+sB3igVotTkFOEuEG4mxm00jGCoF8/1DqE37MF+lZOKUxKemlnbsFU3g58AeJtw2sZm5rOBR5c1kncL/CkwLpW0FTkXONi/OIfulsg3k6lmJDHK+RRhOyZn8mlBjn7QSr5qv2SuvBtulEz4QilLZ9e34eb5MhCsbAnHw3vY9fk+IPKybFiYcHEpS6KPg6qzj1FE5VdkhHuZMRCWcdvk9fD8cBlbIMTbwNGJaGI706mDmPxQP5nnTlSqjgrmxbtpbAXGz1PARxfk6NmWz0KeDwTh1zYnTAxcVPJIFHrI9O0W+GqbEybjXMEc2b0dGTtPOwF2HOy2cA4ZD2Dr0mm/xyb71JcwYmsuKqO/dddn8yybU7PxLtcHHh2DEVvcH5sP1/HuwHj7lzwqJGl35nm8AU/Cz5gjx5y4sqBcxpufOJ2MM9KYEjmoOHjM4gbjB4FHxnQqtqwN77PYSXaogCqO47gwmQK/lxlGqTFcja3G95jwtVKWTCDkpiVd4DnEsP2RPxV4JPZoc/t5CvXhJnN1I5zycjg4OphDv2g5dp/Ntfx7hG0+OnUQu9goBrXtuj4fZ5wthJ6MpuqfOIV3lWbTv4TjMx7T5kWxin1Tte4xjWw13Ty/H4RrpO0bOSZkS1kasKlTLxsXI5EIRxWzFGvnleDlaJ7rM4Ms8o08RKMr47ASGkT+cbLK1FKEGQuy9ISEjVvg/cAwziix3vMEXFLM4jMSr9ZtzuctK9EF/ikZQ43MSYFHl0vrpH1+oBomSlrFjKf29x4ycCUIl5YJD08q4zVG4alEAnivtMEaucsCj6yv+Dvx99ho7mm7Pco0cToRipWwTdfWtfc3Jpw1mXFH2Iuh4eU4nAkXVez/TOgjm1IKPHIb/oYJvwXhnKGXcWdfH6auAMye5wMwIdBsyohyalmM0hj2wETvkJjgLA5T2H3RbFrYqhvX57sA7CMcyvJgBqbF3cisDe8zIY+OFFPFcZyXpWoPc3DoIGdjeO76bPL6SmzXVo54xRBePRoipuU0+tlJ9+GnViebjOPiTulMnyY0Qxjib1KMSZWmmXk+JCT8XHwqxrhjKfAO27iSxlZrUi/GxFxzCNsvzNKjYxS4EU9LsWJarZ9oU6/t2y3wOWB8rgn3//T0YovHTyUT661pqT6r5qUkLWVifKCYo/oX6ir1I6/aEH9LYuebYuyyIEd/jxvQrDzvXKYo1M+r4mQrN45XBR6JzSrcAT4MIW4WtLtSpBKm5w2lHP1RUmenfu5d0hfZhMlPeFdt+F8EvL/o0ZhQR3EfFI3GZ67vp5SxpU1YlE79PTaan605ScXnzpjUmJBktR8k84IZOLNeoUnn+S00cjptU5Yx4wQiXF1TqWzsl4tZGvN7THiwcHfg0b42gzKxNl9YjJvFhwtC86NMga8w85WOJfbjcS14n0lZdKqcKo4dsjJJNiCpHYutnY71tZvPJmjzXkKUz/b0YkacUlPbVno+71gJH2LsXkwAckl5uKcX+z5+Kr0sEV5FxgRpL2BFXUy8ll/Brs8mmO0O0r5iHSkEDWV8/l4Lr9rIkaJVM1V7XBO2Q5pLunLbh5NLHolME0wcupAj2y2rEgJ7x8UANWYhPYy/gjFD0Pg9Pb3Y3+Z5c302IYHOF7S9UmRyGetLFa+q17oxNUhSHnGG8dZmYa6qSun9Ns+jGYRDOHJhlozTTWzp9N9j7QSqNoQmKUFcjMtm82bjcBVkqWnc1rTPjyX4SDKxXEfNbcx/Hx14dEujQVRPAV+w+a0CWBB4ZOWg6eb5UgvnMnGKUNuIEHHvtW5/n8X+wLpAQBXHDlkk87X3/GKYEyLxmkhs5aqnJ+akTtruwqFB7GITIDid5zxRFENRVIjw4WKWvicRrr4IjV1kU3u+unZMdo89A4+M00qi4ub5WRBqPWT/FnjUtH/X569Xsjh80qazuM0xri3XZxOnrlEIojIzXlPKkcno07BU7Y6M+YTJWCQtY+IItqzYz447PcrCI1HuVjYVhnjjorn0+6ZtG8Xex03C0CDLQ2BP29AkMUp5o6FFV49SkBmfP2wT33K03Uo8zceRwpvjTC/cPH+0GjpGOiSzOZxT9CjWCaQbfo+1kzZRLuCgpalQS0iM2UGOTHinpiWT5x8zRU5VScoKJhxdypLZo5sW12cTzD9t0cFjgUcmW5aoVG1Vza2XpDCH2Ls0l+6VCKd9vtHmtssZxoYLz6CXGrXd7e8zCa9ukJEqE90wl64fo+uz+aqUXL2NzDWFTKvsINXQHSZOmzjGITPeVcqRsVETl4zP72HgR9IKDNxU8khk5G+rlAJomr1DOj7XZ8OsNg5gS6WpGgqipfPNmL4Jn2x1itHyJdL6ZfjtwKOPNa0/cqJ6u2U4l2dXDGEnkVlETcdJAqUz4+BSjppmyHF9Nhk9Wr7IVw4hYXgP12dzYmcy5IiKbfiTtM/zaCQ4ubwwniszXv/EXFoQV6n6uzdZjmyuwkVe4d3we6zlk1RJr7YhMnFwfTZX22JTiNrxEeMzklBlCWxiRetpxhKZ50zCP+o+lls9Zj8JPBIrypZj/2fgUcN4p2vD+yzut9stf1fFsYNWyi3wKxZZIMJhB32tAoG7PpsXbNPUWQ2mflfg0X62SGYO8N5hiD9b1FuGQbwqLvVe1Y7NXOlJr5keCmZg1zjD6rhx1mf5iAvaHQWeHUbDwM/N+iLg6qJHJiOLdWnhwLOMgB1a5TZ3C3wSGA295FsM5FPNPOtbKrg+/0/FgdgqhWCr7Cvbns9br0jhH8L4hy85w0g3O7loNu7qyb+xP7RxRjgv8KiZvemYrlyfjcOZNLKBMREYJgeH2GQcSpCppukLe3QC3fJ7rAXu+mxMDpJkIxLfvCQ9cTTZtUoeiZyZbE8cJVlqRjnZfuAxYf9Slkwq1tjizmcXZTS9/RjTAOGCIEuzGzXc7e+zWFhdJKCKY4csVjW0gLHFkZY/VWxiXt9MOONzmgHjzCF/ATKODnIkva5Y2XUSxUniTJD2+Var9FYJx1/PsP5FIDmFtbVzBGFRkCWbq6domNWrQuN1PDb8DOPLQY6ahh3ZLM/T1qP/3963x8lRVfl/T/UwIS9AIwgI6WqI8hREEBBWBJGnig8UF11YFdGfgECmqwcQXQKiSLo6UQTdBZdVVHRB8b3IQ94flwUBBQQEMl2dIIIIApkhIZnu8+vTUxN7eqq7zq2ZSbqGe//hQ+bce8/93q66t+495/uFcK2Z6KUvcwex4y2LaFj7wxy1c4u8D6gRm6ouVMMB5X66PaqCYXZsbJxnVB+myV7ShkgyVjxqTnToOF5THeUkHxkJkmSGAo86EpKn6Xlc9xv0Wa6ARUrVqMSdfDc3li3y3RG65XH9PZ9h7BBHDdVoZISrUD4KNbrYI/0yPhcUKJZKSGRFGZAMf23bDwUe7RI3uKZ3wFmSJa6xlw8kBnaPCi2ZDuuZBoO02NiNY5fMVLbE+xGjfWxXi5/C61bO0xfbue/6LOSt7a8sx1ccCPJYoKEraa0abkiM1CfiEi3ml/hgZ4RqRVcYDwcedknif2sHrTGLVMWOcbq+hoHljS4JcDudDkYNvMPV2wAGsUunU9xQ0mwcF2UngOPmqVPdMIniId0Ejlg5wN4DHo07vQ5131UxVbJsOoQdo7Lg43zJFvkjLdmucVVAjN3LBVIxCzRUh4BnYhttMkjCyef6LDG3EnurLvPmoveeT5Mkho0raXseRwfQIRa4PS6EnwV5UnMruj4LC4NamUY6NnmujE/tGkJTupAjt8jfAeF47Y/EhBUj5MaVxMHNNO13SspM+3qmGX+abOzGsUtmy+RKRegzNurFdo+fSpELULg4PVEnr52hHV47gmtVfUmEmNPgrVQXBooVj9peIbk+X2+kpkA4KciT0ULZztlskc8jwhfCv68J5mNW3PV3rsjHMDU4PNXFJElIGg2vUSXpZ7txnTg4ohPnZli3AmArtYPAi2sGsZVJolRz23K1PJyBipNxtJ7jYLcoMmq3xD8F471K35PJOo4Qc38FjDOU/TSukWcPYraWmzQJewLVcFi5n+R5UBdjtZSRq4nNH/VoHBWVdJq251F8DrORn1eDNmLIGcZuGkooMU7yIQDgyXlz4bbbpLf6m4QeCsBOcQmCIV+pJN2oY2HVH7sjyXHXaJ9ZBh7cuIr9opgJpsN6Zvgb7Hpzu3Hsgilyl/JmGMaj6uDkmCvJXJELTA1tVXVRvxDatOj6XDPI3JYv4u9VCnRcVHMJ6Eperq3FVsvPor+rBzzJhtsXeYsq4WnDZo3Uf7I+nyRE1hF9XB14JLxzbUtCovIJaaKH2dtjZchiAKpW8bpWFYrtl/CCaq0RdqF6X9XJm/+1nKcrDOeiYe6aX22aXt2dDoIoFOlLDVsF/WQUQ+v6LDGUHcn7Wx1ol82axudRxjZ/Me/vOLhDD3TD8trAoyO1dXI+H8DArVr70O6swCO13GQCHsc17iBmx4WXuD6LrOK/qX2XW50CNScNRlcVXfbl+E4HurDWek8RsG+725e0r2dqfFNkqHoRp2g8qXQ1W+TvEkGVKMHAjZX5OLzTCZjrsxAoq+NQ6jJm9wQe7ZUUvDDuriPZ9Li2CT8J8vSBqD6N47MMr5aSjjOunlvkh0AN7WtteSTwSGUfEpP/KeJK7MVqFTu1k/wadaQeb3htPd7wcK1jDTvGQUGBJAM7UUmw4ai5g5jRuuAZngIy9WCr8ulkuolvjDHr8wpDve6rAo8+rAXI9flyAB/X2oPxTFCgeDnFlgaTbGjayT2m9nlMkghmGCedK/Ipoh6jns+Ra+TtOtFltbbl+iwJZpJopi1/qKtcvSnOuK78I+8TNWUPAaWyRx1p1xq3DA4uM3jXPMKMIzvhkfb1LG4e0vh3u3HckLNmLtB+97CDw5/oI6HtiSxJTnnq5ziLgjzJ12eisvMlPOelVVhpUrkthcnItbdcs6uvVAk4sezRt0z6nwrbJHGOPb3Yol3IQbOPbUl0GacFBbqo03jCKzvRZ9YnSgHPBvPx2rgr+o79+vxPNSAy0aVNvb8GHr12zN9G9HxFbm/sv7fv+PeBRxq5tHEtzL+AX+VshLbPVlSXcRn3rXUSJFLcFHiklQld113O50MYUF9vy5V7xaPxV5Ypfh5zPl8ssYQmzzr1YEuTjw5TcutExNw+S2yv+jfd6TZnFIsEH3USlnF0xaNrovAMkztPrDNgSNy9lh/257W1+Finm6LUr2cmP74U2dqN4waarFyRd6sRLiHgn5QuXLNmEMfFxZu5PguVgZEOcizpcoyDSWLZ2lFRuEv47ag1eAbVZdjBNk/0kam2sLp9rWGoVd5Rjq+1LU0Qe24J7821Rnby2OeVcG+wLfaO29wlib8E4cogTx/Vjj3KzjQ2ixm/qxToLc1tGZ+cJeRulD6T/PYARGqYR+I2sgmTJLKZalw70JN0asOQ0Fk2BU9UPBrH95oEk255HhNQEo3/cImZKEMd5o4hOlFdHbiIe4KR34w6Xp0Y/eUCFTu57hb5DBDU1+XSVrWGBa08oiELgdyWyaZRx0HMeAaE0wKPfhD3HKR9PYsbX1r/bjeO63Pm5IRxBQ5zGCfxCEWERu7tBWIUygW6TOOqW2IJSDYRt181by421QZqR/mQ5OsVjCuCAo27fjGOuwGMVDs0GCa1WXARbz68BnKypy9xG4ORzYYo57RKOtYcB/sM9JHIPXYsxleNIzvUCZ/imsZVMvDdikdjMjxNCaeJcVS5QMZShwJgkmvHqMW03WTkLuQdOAMzRSOlHnBrn3UZvI/WZfBU6kxh3UgO1zQ/j6bZzo0wII8OiXue1v19JAFkpQH3rmTgx27qmvsPuTMfUPskhjGJcmLi+iy0a0cZtLuyWsWOjoMdQdixfmMkH3gSR6u+GQLwLBilGTVcrJXnTPt6ZoBvqkztxnE9TNf2Jd52mPEpGqHH2VrZpWQpf2/Ywdkmp2muz3Lypu1DXPlt4NH+Sp8izUyvxcJGlgYe9UUseGbcsRUHQQAAHx1JREFUjcAPA4+OnYj/k1k3QnUmrvmO8aVuiT8Dxjh9aEmSKXt0Slzj4SLxfwD21tiO2jiEHZLQ2TT3kSvxF5hxnkG/45IGDFUnIk9FtP0bXzsSXgr6MEdLAZXkRFojKxo1vgR625EJVsbcjV3yPGaX8lZUxZPauRc7TQxfc3vblfgNNYbECeqLYlPX3FgSeqioBLNWByNkVfVjMLf8LTG+PXMWfvDQyWRE25b29cwcqnTUsBvHKZynUFFFpMVEnkmrfrIWhKtpGOfFcQe2up7wxOuiIE8m6jLjEEukRhIVmzdyuib0GdoYGXnZf6Hs0flTOI1GTed8voSBkwwqVWdU8aqoL/BwPmVhar0C+oszjJ20qiiGikTi+otBHptpN0TtxmqS9CVtOIT3DOTpl6PthbGzolmrOZmXaquDQczGIpIMf+Pi+izhAPsYVLw78Ei9Ic/6/EUCPm/QfnXYwdxO6lDt2jI9ZY7khU3x85jkY9Y0Gz/Jh4BmU9c8pyY0bWG9ZwOPXtPpNxYm2kXSLhn8NrWm9zDhG3BwbZzG+rRbz7QIpdDObhynYNKEjb8ui+Yz8C5184TlDFzqZPAtk+DsMS+ZBEodmAT+wwQvN7myGXeluN1XeH6tB8I1qC7E+HC5QEZxherGExgmWUwAHF5XAbqutbu2GbiMY4MCqbSxk6j6ALgt8OjtCYY/porrs1yxj4lZ7NAmDzt4TXPiVz1G7UAQbjbw4/7Ao90N7P9hOqLhLQlesw3qd9YFb2kowfXgnwKPdjTwZ52p6/PP62wJKj14qUSE95bzJHXWlTQ/jwkobIAa9gj6SSROVSXBh0Dspm7cO8CcDSFWozqBRKwKjxgj+Zj7FYBLot51UXWTKE9103o2GaB1axt24ziJMxNmlp0DQBJUVKSqkl1cY3yzMoRrk56UjA7BLfGHwVBtKEbrEHBo2aMbJgJDAu47RAXQJwnEB2PfoEByFdsVJTwlFCoY9bNFjC+VCzTmJCpb5LcSNZSEWhNirg/ypNY5DhNrTPEx4pdsB3w9sF1OCzdRTswfA492bbZ1i3wqCF9T1hek2lI8xbWRKHsT6As8UnMyuj6LZq8b58vo3020jMdtOHwekLBNbV/T7Xk0pj0C1s4axBwtkbvgaro5BxC7qYuYR7luV8cRdlJfGW074cetKApJUstTYAQMLCNgU2a8magRf61+3wG4mRinx6ktpX090z57abQzmew0jm+9+Zwtco4IPwWwm7LTm4ixMO7hUbbVMMuW+GRiXGxSRyOnF9ee6/NfDPWP/xx4tM24l2SJPwbGf8X1N+bvGeSChSTqB11TEvCOjT3hG6GgEdm9VgqO1RkHb1zWR2pS7SRE0GCcGRTowokAaiyTxvhmUKAxV/xuiZeCcbqBH0YngM3tZov8fiJEUo2069/ko2uHC3nuyxnIRlr9zo2TFW3nVygBKqen2r4erWe47jCdnkfD027JKn+w4tEbDX5rojJUAWO+ug7BKCwoiSqNJqktSWhRJ1nN+Ut5u0wVfQyIzKU2JOtlJpxUyZPwmkaWtK9n6t9FCg21L5YUDm39uewu5jfBaegqa/RKmYFCxaPSZHuYhGF/2MG8TryQcT4muc6qy2H9d10O65/HLVQJKCJWMeY8XaChOD/X598T8Met7unFZo+fSg0S9ZzPn2UgipvxnMAjk2QTJNkQweAqvB2uuRL/CzO+q8Y9ImnAOKPScGFu9s0t8Tn13cMitb9iaKDoYqpF3/DDkIx61Hfjk/uITbu0lYSypSueRwk7WIJBk2xnU/qphtpXFUZKVZpNXfPvz1gffOQ3E3sDk4jiZi1eHafMFV6BS7iDyQmp124tTPt6ZvQuSZmx3ThOcMIkew9V3KVVm5jKZI4EWay1II+eiSRB1K/fhFJHlA3UhRkfrRToytYKLRrRqvaCwfoXbsJkCFUHCYxyPn+QgatNqjrA2wY8uiOULhR5vU1b6j/a04vdRjeX2rbr6hCScT4O6071HcYhAwWSD6HEJevzZQR8UtnA8/PmYotWSijXZ7mq30/ZhpwanV/xaFRjXFutYZcr8o+YGklsqsLA3yoeba4yHrnWlNMYIy31WgbbL19IcuVsVEzfA3X+zHfX+TMl/mxMSevzmDDs4IzAI7VMqzG/qBz/Otin3EcS96sqCeI0eRVjbtyHdLbEZxPDJKFQvU6EN29yW6I5RBEcWOjjggIJPdCYYvo7lk+5blrPVJOcUiO7cZzgxGV9/gUB71Y280gwH7vGETYr2xpn5vp8Zp0o9gJ1faETyZNJMsC4pk0zZ0WhgjLYPFhIkj099kVR5BITxlH0tBtPW7ULNQBTY5gkzhGMzwUFusAt8ndAGMNl2Hi7Mg6uFOgmU48TxTMZJglE+eT6LOo/r1P5257TUxIV9MkuE7hid32WzfrrVf6OGBnFqyVQFVoZ5LFpko86Qwqd5+bNxZZRPK65lD6Prs/vq/9ufmIwlyruw+b2EnB+1tYMYm6cgENzHwmkBpcFHi2IG3eCjeOL9Vje1g/Ztt3kivweJoxJtOrkk5DPr2bs2LrhTft6FjcPaf673ThOYPbCBIbfqptgLAwK9FW1vaFhhyvOdi09H3ikY/uPaCFUNRDCa3UbxPhxuUAfjHIoCZVN4FGPIUzrxdyUf7B+xfRrh/ClKIk+Ar5f9kilZd46uGyJjyRuZDOqy0TjXrOL+c3k4B5th+2UixJs5oyv8sXHMKlNYgK1tD9gwsWVPH1WO8Zcie9ghglf6v8GHqlPW0f9COUln9Em5zHhskqePjWdnsecz5/nEek7dTGlyTE8UZfT8McrHpl8mMgp9X0AYjWn1w1SmRyW4CTzucAj7Qliwx3XZ1kX36qdAAJOLXs0RvM77euZduxptLMbxwnMmvHLo4Y9K/0kuqNTUrIlPpoYPzJo/IXAo80M7MeY5hbzoexgHI1Mp/ZqhHcuz9Nvomxcn2VTbcQpOWsm5pqSyiYdr0m9bIm/TgwVQXfY7otAg4qoNUD/+Qxjh2UFMlOkCRvNlniPOvWR2W9ugglHhidVbbWlTTeODBQrHvWbzJPYbufzW2poqPOYlE8HHl2qrWCYYS7NJspsN40trZ8MvbmSJ9mgjCtpfR7rdGjCLPFh7dyYhh2EGyNTUv1rAo/UoRBJpAbrHz7nBR4Jq0fHki3yCUT4Vpxd099X1a/xZxnYS+JQpHBBuzaEQaKcpzHyu2lfz0zwSput3ThOYMZcnyWbN6ttYtjBrCRkvtr25/u8pwPEStCNtjfRq17XZ9EaHZfk0sHfB4I8dm93/ZYr8vlMOFs7XrHrFl3cVp8TvPTaDfszgUf/boJJs+02S/jVPTU8a1KfALfskRGf5mj7e/4Hb/TsysYGWBcgT/h4kKfIGNlske8mwl5a36MkCzV1EyykcuK4fyVPqtsG4wxzCU0gnFLJ0yUa/5ttjKixGLcGBTqwXR9pfR4TqDfdFHh0sBrrBFKD9fz2RUGeztX2kURqkAkfrOTpx3F9JCFHN40lzy7lnaiKh+J8Wff3iLCptK9n6rGn0NBuHBNOWkivIadE2rIm8EgtVK9tdMyisYg3xhyITyoOSam7ZhCzTeJuRvsL4/iWA9hY7WtMlqjpV6r02+kEU+3XFBiGVBpySjiRZ+z/gsF6csgEk39MZbtqwC7LPdK/9JvwM5RI6xjzaxirJ0jfG+SpVdM7dnYTcP6hpxebPn4qqZ5/05gvcZhqOKDcT7fHOt9ksP0SXlCtQWI1db+5GPm7ND6POy/i3qE5GCJAH8ISpxffMglJpAYZOLrikZruyfA5aniolQkNE1iMkq56qtj28TNI4pZVJQyZGBfH3qmyM4zNmtWw3JSvZyqgUmqke8GkdHBT6bZwVzlVLFP3MQmJKJq+TPnLHAe7DfTRA5q2m20SZFzeWVcM6Bjzki3yO4gQeY3dwb9x+samY5kqe+M4x7GOVFHDXiZKFu3GYUprY3KaNqbPEfUVuRZXxWUx4wOVArVNYsj6fDUBkfGwbca6es0g5pl8CNVPNd9VJzD+hXqz1djVYXmQJ/VNQ4JkBGHDe1VUAlmn32rW54sIUMVdEvCbskfv7NheCp/HXJF3Y8IfjJ7pDqfeUe0kSTjLOHi9If+q8KiahF2sCgYxR/uR6foskoP6uEUHBwZ9dKsW1/DmYY3WXuxmVLFJq/Rqmtczk7GnzdZuHBPOWJIXVE8vNjalUzF1z/X53+pLm/pKhAjHlPNkRB0TnjYKCbVWFWRthvHmZQV6sNN4Qm6054wW8UmSxzPFWWNvspBHtLc08EidYR6zoTiJAP21p+FCOtq3kdIDIVYBJ4Gkm1zxqq7rxOfw5EWSeNTJXSP7Rvyq7JGWSUESBf4bwDGa30xosyLwSE8sLckIS9lFFaJr3qvoR/VRksbnMclJHRvGnif4XQ4Fg/V3pcHNQV1u71oQDlfMZcOkTqn0uzqlklbeU36T8sEm2eeqwoR8JU9LVMZCp/BlnrdRL0z0sIeCPOa2hjGleT3TYpVGO7txTDhr2yzh1/XUoD66byw4hjxeSVzLXcg7cAaPqOu2If/tuMHzWfjohJdOW9TZrq7PpkHnmGgWsHYQpnZZnz9AQGzMUWu7Qk8xeyZ2mqykH+EapSpWqFUdDK/uxH8J3VidwUNKPtMXM4Rdl+VJfGpbklzxQrEhlQ5zPmcZDR1stSzfOkcJFwZ5EuorVXF9fhiAWnPadGMqThglhBAuCPL0OY3zaXse3RJ/GYyzNGMLbao9vZht8kGfQGrwrsCjfQx8kvk0khoEcHng0QnaPnI+H8fAFVp7ANcGHh2ptU+gMx15I5X29UyLV9rs7MYx4YyFR/Gr1Iux9GPwwm51K1fkY+DgVFqLdzXHgUS5bxgbtiIYrOvnKr+G3SIfCILwCWp/O9cFgzhS234StYC6zKNRxmIUZmF8mPBI/qyTDJbJzyX86hZqFC1WjeZN46E0Phnyjar44Jr7zZb4UmKcqPGFCMeV8/S9OFt3MW8JByJnaVTi4l7D0znZNKp1o5sdqFOr/EudWuX7GqfCOK1Bo/cE8JXAI/Xmx/Dq9P5Zg3iLVpM5bc+j4e9cpvChwKNdNHM5amMqNcjAtyoeqZ4N6SOJ1CAMqd52voTnvLSq8TGpZdVYgxqyQT89pcHKWGeecW5QoEjlpjSvZxqs0mhjtKClcYBT6XNdB/h/Aexr0MfznMHOlYWkXgzrJwlyUiGKBu9p9KPg6sot5rexg9vUfikl5ra9kLfOZBoaylsr236sthb7xElVNbcVvjTlhaZPuhlp4GOBR99R+rXOTDYn5MDjkdgwueYbcmrYY6CfHjNtK8re9fn+CIqdtk0nOW3S+Dl/Me/vOLhDYys2cZuv5nZMspJNKXNcn4UlwDTh5elaBvtFqa40tLtFCpGgVn1pxayuSf+mcp5UcXSmmaFhXx+pa0cLY0FsCU9k5D2kuW5/rlrD3iv6SR2bnbbnsa5kVTb8IPhh4JGoK6lKEqlBME4LChQlIRrZZxKpwSQCATmfv8SA6uQ5XHvUJ9VZn28nYAy9TgeAq8x4faVAMnfjSprXM9WPKoVGduM4gUkzjb8Iu7qrpxfvfvxUkpOotiWkY5CHWvjIxhATazRPDRMLBnp6sUenLNFwAREZOq2SR5AhHBB3HRkFQNbnxQQUDKemRozTykP4huZ0c/4S3iXDWMgMIdZuzXa/OxisfxAoT2E7+WkU50h4CQ52CRaS0DxNejFMkrlv1iD2jTuZEtohMH6ozGK9JhjEh0xwzRX5RCao+RKbQJNY2bOpBz+ZuRGGhl7C3uTgFJE3GwMsYTkY6nhCobCaPYjZcbiM9uEW+eMgXG4ymRnGG+PigaW9MEFPPhA1Cj1rwDisTr9zi4kvYpuW5zFkunjB6IQ/VGzSYpJEahCMg0xwT0DQLVn+W8StKa1jXHARbzK8ppGF/1rl+Nc4DvaKS6Z0l/DhqOFaZZti9l+BR5+IeY+aJMp11XpmgENqTO3GcQJTFZ7Ayde76enYU0woZoBfOhs1OO/w8irMcxzs6DjYX7RjAezdxrU7kcERcRmXYQKLZEurXgoM/LLq4JgonslwEyvE4jso4XoMGRyadAMUvtDkpE6dudrk131yNYQMbp7dixVbPIPVyzfG7OoMbE3DeAOocUJ8RIcN8GoifLqcJ5P4n7awZIv8fiJoaTimNEN8wYW8zXCmkXH6atU8Eq6cNwcfi5Kjw1WcyS7HGTSi0KFRXPmBO4jjb1lEw6q+Q6PwSu3PBolYJs2vIAcf5BokrlZXGA8HBdpZZ9yIPZSEgoVa+4Yd41aniuMHziShu4osoayekDhrMmNfZsbRUXrUGr/S8jy6Jd63vjmW01d1YcK7Knn6H22FBFKDwjU774k+kg8ZVUkgNfhU4JGON7XFA8P3k9SuODUc0u5GJlSNukH9jgH+0gvs9qhHHRNp0ryeqSY9ZUZ24zjBCcsWuUgEb4LNaKv/fNZMfFSbNBFKIko8onZjez8D584AbhscxEszNsGuqOF4RiN2TZOtKfF5N/JaHGNyPR01+GyJ9yNuxFJOKfflmL4ZD5ODY7XXkJpJCwm45aUY96z9cd5c7BG5SdN0pLTJ+nwEoUE/k1FWuYcJF/TUcDvNwAsvr8Y2GQeHgHEqCDup2iBcFKysb54SnuBmS3wyMS5W9aU3epKqeEdmJp4bXgMTVZ6rA4/UGdI5n29kQE8u/Q//1xJwVY3wkyrhzo178Le1L2Nrh7AnA58B8A7lUF+kGj5U7qfrlfaRZml4HnM+f5KBy0zGacpPaKoWBuDJwCPNifA6t42lBoEbAo8ONRl3s22CE+UXwPhqjXBVzUGZV2PWRjMaOu/Hghu/TRWPMAODxHhnUCDVh1ua17Okc9Ot9eIWs271u2v82mYJz+ypQfit1FQICZyvgnF+4OHcdqor7doMZQHlxGt2gn5NqqwlwhezK3GB6alSu05C9RWJ9VK9iEycbbaV60cAS6sOzpkKZR/XZznl262Df0w1vN2U8DnpeMOMSlFr0ZwUJu1G6r1IwAllj0xkMMf3J/yQS3ArGG+biDOjdUU3uMfBEcKrF56myfWmtgg3ncSKXkeE6+I+MlyfnwawhbbxSbWTD6Ea3l8+g4SmZ8Kl259Ht8Rfa3zQ6EsSDWYz1gfGr+sbI7nhUJWEUoPVuoLXIwzcK/KiRLg304vfawnqxTG3yN8ANTZ966cwnmHgvZUCGZ0Qp3k9Wz/Arp9e7MZxEnAO6U4kdugNk9BcaxMPOA4+MdBHainB1gbCAP2rRJZ3CvyTU8Y7HMbJ5QLJ9fKkFpHHqgFXEvCaSW34H41dm2H0a2LKkvavWNBiY3yS9t2uXnjyeKVBVqWpC1dnCPkkMa5RHTWesWH8Rn3K2c5bxq9rw/jI6In4got4xvAarDYdXJO9ZJlKFvTXWttImhU+AV9Gq9aY8I3ZG+Ms7e2Ets9ufh5dn0U8QHsSK0O+JfDoIO3YkURqEFgceHSGto8kUoORbYvgxLbYBMeQbCpVxS3y6SAI8bjqdknVaLTRdcMOTniijyQExbikeT0zHmyXVrAbx0mamMbJxVp8e1zwffL2lxFwbnkQ3096xdfcdSNwvAfnMeMUZSJDvOeEe6mGReUCydXnlJVwY740TBSajH6qIPyyseDn6c7JaLBTGzFxRM+uXYMd/vw5MtKTngyfw5hHIQY/ajLaC9u4GYzzTJIBtH2HcU4SdG+aZS1dyKlif+DRuESbepJbTRFK0MnNSPqc8HTkOu34JsnuNnJQKPfRXZPU3rhmuvV5dIv8V6NseQmhyNNpWpySSA1qqadGfUhCYN7G/1ilrqh6kjTo1CAZ4CYbcC2E99VvOc4LPPqptkI7uzSvZxMdezfUtxvHSZ6FbImPJMbn61dZHeX12nQri9u1BFxezuNG02tpzVAamZg1nIaRbGJdkkRTwwz8jYCfg3GpNjZF45fGRgKv4eB0Ikgm7yxNnRYbORH9cU8Vl5voriboZ0yVTnGOTDhhsngjk/rZiB1yUMBIUpZxWIAQlhPjF04G34zLuEzq42i98Crv5Pr/C+ebhoNOnqn/GHZwYbsEBddnOXFMHEvbbg5zJfaYUTQY8wME3FYD/pVQl4/Tl6F6Mt3/MOGrlTz9Vl9tYpbd9DxuX+QtqgQJC1AXZnyyUqD/1FYw5MtsNEuM3U1uYlyfTaUGI91n4OsVj0yu7ce0I/RdRPh/RA0WgomEOT0Jxi/YwRVT8dtM83qm/d11o53dOE7RrISShBIUf2CdoX87Gsl+lI2aYC6EwCsByFG9xB89Uufhur2SxV0mVwsTcV0W4OWzcWAVOKCeLLEnqHGNvVWdZ282NTioMQjCSnBDHUfiZx7KOLh1YCHumYoNrclYJK60l3FwDdgPjDeB4YKwZZ3vUjaTPRJbB+B5IshL6/c1ORl1cFPSLG8T36Jsw6Du8Qs64fagD2/f0HiO+hwSlh8q/GvM2AUOcuAGP6DgOszAShr53QrP5kPE+GP9ZOI2k4VxoliO1pds66HVOIxqOKrObSoUUTL/8nytZOBJAu4C4wYM4afBIprIVXRil7M+X0HAcQYNNBJvwrjpwxh4R+PZHAkxkU2ywyNxo38H4zE4+AMBd64l3DAVsblav9P2PGrHZe2AnRdx79Bc7A9AkhUlTnv7kP5p0/BjS2J+Xwx/l/JukI9I+UC/HzX8odyPR9fH+y3N61kaf2d245jGWbM+pwcBSewoQa7DW+mV1tYc7LG8j2TzZcs0RMA0O3aip0TTEEI7JIuARaALEbAbxy6cFOvS9EEgV+LjmTFe0cZQ73j6IPLKGEmi7FjGmUGB5KrSFouARcAi0LUI2I1j106NdSztCDRiG6t4JCJgv7JmEDs/uYheSvsYrf/RCIRJBg+a4EPAhyZMXWTSobW1CFgELAIJELAbxwSg2SoWAQ0C7ciC61xrR011JrrGP2szdQi4Pov+sdAd6UsNewT99Ht9BWtpEbAIWATWPwJ247j+Mbc9vgIQCJU2hCh67DNG+FmQp/e9AiB4RQ/R9fkCAGeagDBrJuZONu+iSf/W1iJgEbAIaBCwG0cNStbGImCAgMS3lefgPgJ2bam20hnGrp00iA26saZdjIBb5F+BcKSBiysCj+Yb2FtTi4BFwCKwQRCwG8cNArvtdDoj4Bb5LBC+HDHGzwQe/ft0Hrsd2wgCWZ9XELCNAR7XBR4dbmBvTS0CFgGLwAZBwG4cNwjsttPpikC2xHsQQ/RsW4m0bw7yOHh9cJpNV2zTMi53KW+GKv5u5C/hq0GeFhrVscYWAYuARWADIGA3jhsAdNtl9yKQ9fkGAt7Z8JBxkIl03taLeFbvbPwuQk95qFrD7iv6aVn3jtx6NlkI5Hw+gIFbTdojxqfKBbrMpI61tQhYBCwCGwIBu3HcEKjbPrsWAdfnpwC8NnTQ6GrZ9fmHkXrahI8Hefp21w7aOjapCOSKfAoTvm7SqAO8bcAjSaayxSJgEbAIdDUCduPY1dNjnVufCCy4iDcfXoO/ruuTcFGQp9M0PmRLfDYxzm+1ZeC7FY+O17RhbaYHAtkSX0qME01GM+xgXjstbZN2rK1FwCJgEZhqBOzGcaoRtu2nBoH5JT7YYdzYtHG8PsjTYXEDyJb4ZGJcHGH3p1WMPZ8u0FBcG/bv0wcB12eRmNzHYER/DTwaPeU2qGZNLQIWAYvA+kfAbhzXP+a2xy5FwC3y6SAsbXIvliIl63OeAH/ckBjPZDLYb1kfPd6lw7VuTQUCI9rkKwHMNmj+lsCjgwzsralFwCJgEdhgCNiN4waD3nbcbQi4Pv8ngE80+cWzZmKTKFLmnS/hOS+tgiQz/HPEOIYc4KABj+7utjFaf6YWge2X8IJqDY8Z9cL4ZlCgk4zqWGOLgEXAIrCBELAbxw0EvO22+xDIFvluIuzV7BkDD2YIZ9Uc3OG+gMGBTTGfangfMfIAto4Yxctw8L6gj37dfSO0Hk01Atkiv58I15j0Q4zPlgsUFepg0oy1tQhYBCwC6wUBu3FcLzDbTroegUXsuHOxEoxZE/B1iGr4QLmfrp9AG7ZqihBwF/OWcLAvgLcC2Bfy4WH+G1oNYACEx7iGx0j+S3hso2E89ng//my5P1P0g7CuWgReAQjYjeMrYJLtEOMR2G4xv77m4NF4y7YWATHeWy7Q/RNow1ZNEQKuz8cCuHKKXb4p8OjgKe7DNm8RsAhYBNQI2I2jGiprOJ0RyJb4aGL8KNEYGVc4VZw6cCa9kKi+rZRKBFyflwCYWrUXA0qoVIJonbYIWARSh4DdOKZuyqzDU4GAW+RFIJxj2PZtVMPny/10u2E9az4NEHB9vhnAgVM6FEseP6Xw2sYtAhYBcwTsxtEcM1tjGiKwfYm3rQEHMbAnMXapAVkCXsPAHAJ6ALwM4Lm6MszDAO4gxo/ttfQ0/CHYIVkELAIWAYtARwTsxtH+QCwCFgGLgEXAImARsAhYBFQI2I2jCiZrZBGwCFgELAIWAYuARcAiYDeO9jdgEbAIWAQsAhYBi4BFwCKgQsBuHFUwWSOLgEXAImARsAhYBCwCFgG7cbS/AYuARcAiYBGwCFgELAIWARUCduOogskaWQQsAhYBi4BFwCJgEbAI/H+n2qc5KKLCZgAAAABJRU5ErkJggg=="/>
          <p:cNvSpPr>
            <a:spLocks noChangeAspect="1" noChangeArrowheads="1"/>
          </p:cNvSpPr>
          <p:nvPr/>
        </p:nvSpPr>
        <p:spPr bwMode="auto">
          <a:xfrm>
            <a:off x="155575" y="-1096963"/>
            <a:ext cx="6229350" cy="22860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367364" name="AutoShape 4" descr="data:image/png;base64,iVBORw0KGgoAAAANSUhEUgAAAo4AAADwCAYAAACOueV4AAAAAXNSR0IArs4c6QAAIABJREFUeF7snQmUHFX1/7+3ejIJYQIIyCakq5PIJjsIKMgioIgg4IK7PxQUFUSSrg6I+ndE2dLVEwRRRETxJ6LITxBQRJTNFRRkEWRLujogCggCGbJMpuv++9X0xE5Pd9d91ZNJd3LfOTmHw9y3fV71q1vv3YWgRQkoASWgBJSAElACSkAJCAiQQEZFlIASUAJKQAkoASWgBJQAVHHUh0AJKAEloASUgBJQAkpAREAVRxEmFVICSkAJKAEloASUgBJQxVGfASWgBJSAElACSkAJKAERAVUcRZhUSAkoASWgBJSAElACSkAVR30GlIASUAJKQAkoASWgBEQEVHEUYVIhJaAElIASUAJKQAkoAVUc9RlQAkpACSgBJaAElIASEBFQxVGESYWUgBJQAkpACSgBJaAEVHHUZ0AJKAEloASUgBJQAkpAREAVRxEmFVICSkAJKAEloASUgBJQxVGfASWgBJSAElACSkAJKAERAVUcRZhUSAkoASWgBJSAElACSkAVR30GlIASUAJKQAkoASWgBEQEVHEUYVIhJaAElIASUAJKQAkoAVUc9RlQAkpACSgBJaAElIASEBFQxVGESYWUgBJQAkpACSgBJaAEVHHUZ0AJKAEloASUgBJQAkpAREAVRxEmFVICSkAJKAEloASUgBJQxVGfASWgBJSAElACSkAJKAERAVUcRZhUSAkoASWgBJSAElACSkAVR30GlIASUAJKQAkoASWgBEQEVHEUYVIhJaAElIASUAJKQAkoAVUc9RlQAkpACSgBJaAElIASEBFQxVGESYWUgBJQAkpACSgBJaAEVHHUZ0AJKAEloASUgBJQAkpAREAVRxEmFVICSkAJKAEloASUgBJQxVGfASWgBJSAElACSkAJKAERAVUcRZhUSAkoASWgBJSAElACSkAVR30GlIASUAJKQAkoASWgBEQEVHEUYeoOIdfnRwFs2+5omfDmUpZua7edTqivTDphFXQMSkAJKAElsLYQUMVxLVnJHS/mviVL8RIAp90p9fRisydOpefabWdN11cma3oFtH8loASUgBJY2wio4riWrKib531A+NM4TOeZwKMtxqGdNd6EMlnjS6ADUAJKQAkogbWMQFcpjtPP5VelUtiJU5gJIE3ANiFjcwJeDeBVAPoArA9gMgM9BKQALAewtPrveQBPAXiSCI+HwD2pFbh34RlkTuq6vrzmHN6kZxJ2hYPdKMSuIOwGYAcAk6STI+A3RY8Olcp3upwy6fQV0vEpASWgBJRANxHoWMVx1vm89XAP9qMQe7ODncDYCcBWqwEuA7iPGTemUrh+4Rz6y2roY401mfH5YgY+LR4A4YIgS7PF8l0oqEy6cNF0yEpACSgBJdARBDpKcZw5wLPKIc4CYT8wpq8hQg8R45LUZHz/iVPp5TU0hnHr1s3z7SAcKG2QGSeWcvQdqXw3yimTblw1HbMSUAJKQAl0AoGOUhwzeT6FCRd1AhgALxDjPH4FFwX9tKxDxmQ9jLTPzxGwqbQiOdinOIfulsp3o5wy6cZV0zErASWgBJRAJxDoLMWxwJcx44ROALNyDIRFTogTFubo1x01LsFgZl3Irx4ewrMC0VERXsqY9kyOXrGo01WiyqSrlksHqwSUgBJQAh1GoKMUR9dnY1+4p4QRA38jxm/ZwV+cMh53UghoEl7a+gUseWpjpJYOoq9nPWxGZWxHjL2Y8BYAr5e03UCGGfj6ptOQveckWpGwjQmvVrmSPahyTW0Tj3Fh4JFxPFprizJZa5dWJ6YElIASUAITQKBjFMeD+rkn6MNiAFNazHshGJc5ZVy58AxaZMsnPZ93oDJOq3hVm1NN43FtVYzHMQ3jXd3ihZ32+dMVj/OLLSZ5feDR0RbyXSeqTLpuyXTASkAJKAEl0EEEOkZxnJnnncqEB5uwWciML5bS+DGOo3K7/Kp9fR/A7gnauh8pHBTMphcT1J3QKrbew8Q4u5ijL0zoICe4M2UywcC1OyWgBJSAElirCHSM4pgp8IeY8b9j6BLO75mELz1xKpl4jONWZl3Ik1csx2VE+JBto0T4/QrCYU/NIRMfsmOL67O5pj5IPEDG+4Mc/Ugs34WCyqQLF02HrASUgBJQAh1DoHMUR599BrJ1ZIpBFjNBZGItjn/pZyfdh+8R8OEEjV8ReHR8gnoTVsXN87OgKDi6qKQYOy/I0d9Ewl0qpEy6dOF02EpACSgBJdARBDpJcfw1A4fUUflS4NFZq5OUOXkcHsKdAPa27YeAjxQ9GntKatvQapBP4D28YpNpWL+bnH9ssSkTW2IqrwSUgBJQAkpgVQIdozg2iK3HBGSKHpVW96K5Pm8P4H4AvZZ9/acX2PYxj/5tWW+1i7sDfCBC3C7tyHiplzzaWSrfjXLKpBtXTcesBJSAElACnUSgIxTHKL1gCk/WgpnonMnpPOeJ4FkvDuObQY7kKf2sO0hWIYH38FWBRx9I1lt31FIm3bFOOkoloASUgBLoXAIdoTjOKPCRIeOGWkwMfKjk0ZUThS5zAW/OwygCWM+yzzIBMyfiZNRmXBmfv87AydI6DHy+5NE5UvlulFMm3bhqOmYloASUgBLoJAIdoThmfP4CA1+pAfPysIMtJtprOePzDxj4oO0CEVAoemR/WmnbkYW8rfcwMd5RzNEqyrtFd10hqky6Ypl0kEpACSgBJdDBBDpDcczzNUx4Vw2nSwOPTppobu4AH44QNyXo96WeXmw+3iGDEoxjZRXX52cAbCZtgxkzSjkyJ65rbVEma+3S6sSUgBJQAkpgggh0hOLo+vwEgP+muiO8IcjSnyaIwX+VrX6egj78JyZ7TcNhOYSjFmbpxokec6P+XnMObzKpFzYOOy8GWWy82sIedQAUZdIBi6BDUAJKQAkoga4n0BGKYydRtL3OrBn79wKPPtoJc8n4fAADd1iM5ZbAI5PLe60tymStXVqdmBJQAkpACUwgAVUc62DbOlCsrE5YFGQpPYFr17Qrt8CfAuMb0rGsC6kGlYn0aVA5JaAElIASUALNCajiWMcmXeCTifH1JA8Np7BVaTb9M0ndZnVm5nmzsoMjGHgjMXYCkAZhIzCmADBpGF8G8C8AJRD+ziHuIuAYED4iHoeDtwVz6JdGfsZ5PD2chLcxsCcxdgNhczA2YKCPgJeqfS0A4RfDhBufmkP/EPczToLKpDHIzfO8/nqEw0A4EIw9GJhBhI3BmAxgMUbW7z8EPBQS7kWIP5Y8/GltNlEYp0eurWaMmUTPpOg3uS8BuwPYCsBGABwAzwN4EMCtvcDlSWPCzizwNiHjmJCxNxF2BbB5tQ+zR/wLjD+yg+tLi3Et+ilsa0JaOSIw3ecdiXCwA+zOwLZguEC0V65PhCEwFleyoS0m4GkCHjSxcjmFO0qz6e+KsH0CMwd4VplxCAM7EWM7BjIEbABgWjUm8ysA/k2IoqXcx8DvljJueSZH5v+v8dLN+7UqjvWKY57fTITfJHmqiHB0MUvXJ6lbXydd4IMpxFwQzBWyecGslsLA8GRgyyHGUSCcCOANAKTPhXkBXVEu4wtPnk5Pr5YB1jSqTBoTnjHAO5dDnEojEQHswkkRFoHxQ+rBBcXTyDhUiYvr8yIA24grNBBkxhtLOfpjXBtugb8GxqlxcrF/J5wfZOmMUTnXZ/Pcbhlbr5EA4cIgS59tVjczwHtziM8zcAQBPYI+lhLh/xXnoCBV5k0oszLjdAL2E/5uHwXjf4Ic3SUYDw7q556gL/o4tXuuGjWeQiaYTYGk33oZN89Hg3CdTV1OYcfxVtKqv7UPE2Bi3r7GZjw1sg8z4YdThnHho6eT+aBrWdJ5PpYIP42TE/z9tsCjNwvkxoikCzyHGAWbuuEKbLzoc2R8BsatbDOPZ6ZS+DgYx1XePRnrhglLiHFtGZi/yKN7rOuPQ4U1tV+Pw9BXNiFVEMazz45uKzpx60GybDWM2UGOLmhngjPyfGgZOJcIe7XTjrQuA4M0chqV7OVpOiIsYeAjpSz9n7RfGzll0pjWzDzvNEyYT8ChNjybyC4G4+zgFeQlJ1LufN4I5ciRrJ3CU9fDBg+fTINxjWQK/DvmSDlqrzDeH+ToR6YRc0pXZhjlN1EhxkAxR9n6yu483gIOLgbwziQNE+E7xSyZj7imJVPgXZnxbQCvT9DHEID3Bh7FKmLuPN4NDv6aoI/6Ki8FHplT1kTF9fn/VXaaL1tUXu4Oou/2fhq2qNNU1M3zQUz4/Dj91kb6YTxXOZk8s+jRZa3GmM7zWUT4YrvzYOCikkeJPr5cny+v3GrZ2PA/HXiUVLEeM9V0gXenEF8F4W3CD6RYXJWTymtSw8guPIMS7wGxndQIrMn92macEllVHOsotflC/Frg0WkS8PUy0bE1kAfhk+P1w0gyjjbqhCB8OsjSt9poY5WqyqQxScNlCuFLlavn2cKTLPmSEH42THh/XAzVdIGN6cTv5Q03lCwGHs2QtOH6bExAtpDItpB5OuXgwAVzyERxQCbPRzEh+Q1B3emlabN6MmZeshu3M1YmnFLKklE+x75EfT6zsnH3A5iUtA/zwcjAPos8eril0lLgjxHjO0n7Ga1nrglLHr0paTuZsSHb4pq6v6IY7xYnFPf3dJ7N9efXQTgiTraNv18STMcpOI7KjdpwC3wdGEe30f5o1ZMCjy5N0o7r892WHyk3Bx4dnqSv2jpRYo4yBsB4/2p6L75oFGLJR1TSuXTCfp107M3qqeJYR6Z6NbMiIegfBx69z7Zu5nzejlP4+SohiZo0YuxkCPCHHfx6g5fx3NB62GyFg9cTwfR7bDsvE9txN5BnZhxaytGt7balTBoTnFHgbUOOlJ3t2mXcov71gUexLypzbeSkcCCFODCyqzT2tzaF8LMgS8dIq5jUpKGD7csOtgPjcAKOjKn7BwBXM+GBMuH+p+bQC/XyM+bxa0MnspM6hICDAWwiHU+9U1na5ywB88bJtOT5yWVkaq8yZ13Ik4dX4HJwdE3adiHg50WP4hhi+nyekSpjj4qSvYexncWInaY4RqwZKAEXFz06Jemg0z4/TsAsaX0Crix69CGpfCO5qr17Pu6a3ijhFXvSCxi4qrcXC4aGMNMBzgXwDnH/DT5CRuvu+S2e9Nxi7OIQ9qranpvbKGPvbvXhwIT9Slkyvwm7wkxuIbqVWl9acTySYrgFfi84OrkX/yal46uTY2KcWsxRIt+GVn120n6dkE3Daqo4NsDi+rw0SSxHBm4seXSUzQJVj+BvBuHVsfUI5wbb4ItNv0zNFRnhO6v56zhumE8ihV2C2WS+5BIVZdIYm+vzWwGYa1bJld/VzLignMJ9DmFLpwzz0jan4aLfPBNOKGXJnJyJSjVlp3HSEhcGvlryyPoKLlJYHdxOwNbNOjPXUOsP4oMP95O5lhWVtM/vJEBubkHoD7IUXZ9m8vxVc5Up6kgoRIxPFHNkrqMRKY1DUVrWw4TVRWIh8Lq4U8f6hiI7MwfRqa1FSXzaVXUiMHaWNrbenws8Os9ifCtFt+rnqb190Smr5BDg0ZSDI0dPsVc20s9Opg/XM/B24RjMjc1+0vjFCa6O4Qxjo4VnkHGQsyrRqSthoVUlwkeDLH3Pqs6o8NWcSi+KTHA+Y1H/TgDzVwzhtxtuiOXLlmKHEPg0gOPFbTA+FuTou2L5GMFO3q/bnaPoJdJuJ91WP+3zc5XriU0TjNvK+NjN8z4g3Fx54DeM7UtoP5n2+ScEvDu2vVUFjGf0lcy4edJkPNj7Al5aNgVb8CQcxBxdiYquE1c2aRTcLJ1pOYZIXJk0pubm+X0g/ABAKoYrM+HERkqfm+dvgPAp4bo8FngkPtU0dqgh4RZh25EYEY4rZuknNnUkSmPFa/nSYLAyT0vvYbfAXwJHV8CiwoQvlLJ0tuuzcbYxJ0zjXa4LPDoWV3PKXYRrKp6h4tNZ6UAqp2VeySMrp4dEzhqMfaUOOfVjr+4JVgkhmHFkKUfmFseqzDiPN+RJ+LnQnnZBuYwDmjkGVhXsx6Ufa+ajMPDIXMnGlnSe/2xjB8/AUyWPEjmyJTHpCIG9kjifVJV24whkPpIlxXwYfjbw6JJGwjZh2IyjqONgv+IcMtfybZVO36/bmpzFA91uP11V3/XZfJUZt37bcnvgkbnuii3p+bwllWG8uuKdUggXBFmaHduoUbx8fhQmNISwMOMrmVdwVjMj8unn8qucSTBXz2J7ITYhEAaxTdBPy4TDiMSUSWNaVc/Za0X2jCN2pt9s1JLtSRE52Ee6iVZ+M+b5HLBZbwA7VEw7HpHWqY7/tlae3AScU/Qo0clfgo+u04lQZMbVdXN4gAlnTWbcEfZiaHg5jmDCRQk+RkuBR25Dj3LCb0E4Z+hl3NnXh6krgPdXQmb51TAkUqRGbkQ5tSi2CjaAcCljg6RhUCqe75+o7JNWttMEuEWPrJwcjdIY9sA8X+YqPq4sDlPYbdFsankS5/psvNf3jmus+vflwXSs3+xGaWUb/ey402Cc2aYK2zWOOL+sKO7GscS6uHn+nHnWLCqGww764uyk69tz+3kK9eFGYzYi7Gs5HBwzGkquWR3L3/VjUwexs81NRX2/3bBfC/k2FdMTxwZoXJ+NJ17cyc6YmlKboR37uXdJH26vhr6JW8M/bzIN+91zEsXaXW49wOv1hJG9jfhKJ3Sw06I59FCrQVTtwIyMjU3N8YFHV8RNbvTvyqQxqWrGG3MqbeJ2xpXLA49OaCo0cnJlzDBk62hx3ZTg6mxZMB19sS/J6mSMnZ1Tjn4zzU5NGIw57UQ1cH02Sqz4lLXyrWOutUxYkFrbr3nBdJxZP690sjBfy5hxAhGurFnTMhHOKGbJKImrlCQhUwDcHXi0T9yDVft312dznW/jMf544JH4Y7Z+LAmSMrwceBR/i1PTkbEjfGExbhIrLcJrzUyBLzNrKOWbIkxfkKUnW8lH8QtDmJNMcWGGX8pRTlyhRtAt8JWWdrX2693PTroPPxPYLf93ZDURElq+vwZ45zDEA9K5MyFbypLtR3DUfLfs11IWzeRUcawjU7Ulsjopq2niJ4FH5kXSsqTznCeCFydnjs5TDvZYOIdMgODYMsPn14eAzTG7+OWdLvClxPh47CD+KyC+djFVlMlYslW7wfuE3sRP9vRipydOJWML1rBUHb9MQGjZhwXjzCBHoitY26szEO4NsrSn5HmKUxqjKybgY0WP/lfSXiOZ6u/eBAa2/mCstsfGDKBVVAFbB49qu2YvGv1oMP99TOCR+ZAYU6onZsYBSLa+Iy0sCDwSO51Ev1VbRxXG/xVzZGs+s3J+boHvBMPGI/uPgUdvtHkWLM04xB7DtvumxObU9dmYLFxrMz9j62fzIV/btuvz/QB2EfdHuDbIks2HhbWNsG1oIdfnvwAQ7TcAnu3pxfQnTiWzV4pLN+3X4kk1EexaxbGyeX2w4mVnbL46qVwReNTSGLca/PNeybUjE75eypLYQDidZ3M60TImWC2sih3QXyp2QKI4cCaOWcVz1lzjSMuTgUfTJcLKpAGlkS/wm6Vx44jw4WKWWv4eEsQtPC3w6Guxa5jk6gwQ5XaPDPMd3A5Gs2dpKTPek8SebZWXY7vxCgU2yAlCytQOcQUTjill6Ret1sP12QTYtvFutzodSuKoEgU1z9JXYp+jJgKuz8bRTnyCyIRvl7JkrrdFJVPgdzDjZyJhgDnEXqW5dK9EPu3zDTanaBIHlozPX2DAimdSm8Oqfa35oDLZp0TFmD+VcmTiboqKO8CHI4R5rqX6yMKhQez8dD8tEXVgcTAx2p5kP12l727ar6XQWshJF2ocuhrfJlyfzwcwd3xbba+12K8gZkoXcCcB+wt6WooQM4K5JPZUtc2uIQk0PDrO6mmVCckguTKNqkmuXaBMGj4KmTznmKLQLpLyWDAdO8Zd+1bsX43h/Q8lDRoZh3DUwizdGCdfNWV4LE6u9u+S6yCB0vhiGOLIRXOp3XiS5orpw5UUjd+3mUONbOwHo5F1fTZX23Ivz5oOiPEZSbiQtM8P0kioFmkR22VHcxhx6LNyVAHjmCBHUsVslXFnfE4zYJVthoBTix5dJAFg0kFOmoS/i6JajDT408Cjd0naNjKW6/GPwKOmkQJG+3R9/nHVREI6jHBoENNsFK2avravBIu3SpFo4/S23fk8bXkKxgxK7LjDjHeWcmR14prx+d0MiB3xbCOkdNN+LX1oWsl1s+JovlASGfuOB7hGbRAh18j2aFQ2k+fjmGB+9JIiOpGpbcj12ZwIHiRp3MhIX0Y1m4hVEFgKcUBxLv221XiUyVg625zPWzkpPFqJ19knWUtp6BzXZ+PE8R5Jm8ahoRfYXJI72TqMjVFKGYctzNGvm43Fnc8uRmwam52e/dNx8FapGUfcnNv4EBWffiQ9cTShhUoeidbN9sTR5uPRMMz4fCIjylgjL22kGkzi0cuEN5eyJLodSRf4IuIoVJWo2MRCrD7DJk+yrAidIF2fjaK1o6zRSMraHGHlO8tS4TL1bFI9uj6bTGtN03Y2mONdgUf7Wsw9Ep0xwHuFIf5sUW8ZBvEqiYNnt+3XFgyainaz4vhUG7lCx4PdmDYIeE/RIxM2o2FxC3xPNYBufP+EN0hjeo025vr8b5tgqQ7wpoUe/S5+MCMSrs/mtEoULsLIS3J3K5Ox9NN5/l8iiIIXm+DDyxhbxHmsVu0EzclBr3C9bwk8MnnSY0sCL1tQD7Zolhs7Tmlk4Akw3lLKkfylHDML1+dEH6LMOEQa8N7aDnRkzC+mGNstyNGzsQsxEv9umcQMZmVbFnaspk7a5wst4+u1lWowybVsL/BqyQeP6/P2DJgTWkkecTP9hwOPXhe7DlUBG29kY6fLwK5xMTWNE+ErfXjFYszmAtgq0H7t/Nw892MkS5W0iFM9Vk+TzU2FdE8y3uGJTq8TxZllvLGUoz/GTbzb9uu4+Uj+3pWKYzVEzJgsEJIJr06ZVnYkGZ8PY+BXwv4fCDzaVSgbiW09wK/pCWGUaWnhyWVsWJuZIq5ixmefgTG5eVvUa2mQrUzGkqt+GZuTXelv87uBRx+LWzvX56uEAY1Hmzq8mRNGfV8JTtKeDTzavNGY45TGinPIfdSDw5spnXEcmv3d9dnkqxVfl0XtWL6QbT/sTBcMnFzy6BuSeVmfcJn2La/9KrbOt1ezBEmGZMbfVqpBy1NyM6ZnKjH9RKkp3TxfAcJHRBMxrCy8bav5ys2HmiRYv+EkyiOdyfMuTDDOKuJSn+FIXHEksP01TBBfzVeyl4lTPbo+myDrsXtXzXgXBlnMAhHbzMHIVm1zTcQRcZH89rpxvxYDaCEofTmNR19d0UYC+5GV8xp2sEmjtGZGwPX5l+KgpgJD+3qYaZ/fRogMjKXF+voiPZIj92xpB3FX4cpkLMnKKYjJDPNeKWMAsQpepsAfYYY4NFIlTJTYa7T6bFvFDiXgN0WPDq2fY/UEwlxPu03mf2dPL45q5TluwW2laNUb2TbTEacYuyzI0d8kfW7r86ZDwHMS2RqZpzeZBlcSiitahxEng5ss+7CKpen6/LxNHu52Uw3ahkhq9mzVMzHXi6lUZDspC0018iUniw054iz2U2l+aZNGdkoZb5R8xKfz/IG68Ezxyy0MW9OoIddno/waO0dRkaZ6rP4ezEGH3OmmGnBfNJB6IbMmfWiYC7xZewzkSx619KPoxv06Eb+6Sqo41gFxfTaptGYmgBtUwh1kGtWrHpOb7CyiUB9UxvbF08m8jMXFzfPpIIhTbFGCEBnVXLxj4sc1/eExTizlyHxVjinKZCyTqq1MyeIaaikGsXErOxx3gA9EGGUnkm7Qzw872PWpOWSe19iSJHaoSQ0WeDSntnGB0ng9BvFeic1R7KDrBKbP4/0cB2KTjWr1mwKPjpD2VY3vdodUvipnlTYvQRzHIXcQ6zcL/l8/VpMrfDiFljEGG8wvcarBRM+W3E7QpIoUe/6C8fcgR/F2hVdzKrMIVzDwQeFa/4uAfaXByl2fTXgsk6lIXBwHuySxBTYhqlYMYdBiPzJH5GcEOTKOqy2LpTNJ1JZYcW/Ss+tzaHGTY07jf1DK0YebTaQb9+u4dZH+XRXHGlKzLuQNhodgTh7suRB+GGSp4WaRLvDJxJAmUI+yRUgXcFTONkhrkhAZrs/GiNkYM8tKiy9dZTIWYYJ8xy2Vl0yBP8QchWeSKo3LmHBIKUt/kC0wMN3nPR3AxEiTl7rgyTPO4+lhT+QI0/DDq/rSeEvRI6uUhtIBuQU+CYyGKcuatmFpa5XJ8ykme4x0TEaOGTNs7Dhdn01u4P+x6EN8rWjaTBf4CGLYpfFrI9Vggri0hlnTj9VaLrYZtggoFD1qGXs3UqwdfLvidX64cA0eYcYRNmtsG94HwIqpg+hLkgklU+BdmWHiyIqLNNWj67M5qRfbiwK4J/BoL/FA6gSrCSas4jIiJh5lN+7XSfnV17NXkMar5w5sJ9HGWJ1Hq2tZmwC2DFxW8sgm0HY0AsuwD8aj+h3FHN1gswyZAn+RGWdJ67QK56JMxlJ0C1xqEa9wbIUmjg2zLuRXrxjCOQScKF0rAIsrL4ljpI4eo+26BT4eHGVQEZdaW2CJ0lht+A+BR/uJO7EQTJCZpKVzT6OubQNBJ/GEdX02sQUl6fKiIcadqNTPI0FO7rZSDdrGpTXjlaTJTKQQAe8qeWRyKI8p1fzKZs82sRWnCR+968MVOH7R5+g/QvlIzNZr3tahp3YsSWIlO8NILzyDjL1w02Kb+jRqiNAfZMmcEicqO17MfUuWwoSTE5e4THDduF+LJx8jqIpjDSDXZ5NmSJQTup4rE/YoZemv9f+/eoppNgdZNgfC+4IsSUP2RN1Vv6aM4a/YXkcUY7FuMrbOMc3C8SiTsSGKkrzM6u0bjYNUinE8MUxqMXHAZACPE+PdxRyJ03KNPhqZPBeSxYFjAAAgAElEQVSYsMq1c8yeUx52MM3ksa0GJDcnjTNEG5qDt8XlpRW1Uydk6/BhMks0c+5p1r9lzmJrpa4aZ9XsAdLTZfPxOLeYo7yUmW1UBfNctZNqMIEHNy9lTIuLMGBr1mP4lEPMenIuLahlZRIXhGEU/cAoja8ScWQ8B8JnA4+Ms5pVqcY8fMnyRuzqwCMbm+mVY0pwLS5K9Zgkr30YYv924rUmMbNoFQarW/drqweuhbAqjqsqjubFubM1XMKiIEsN483ZGqzbxMBa+fK2v1J4PvBoU9t52p6a9JSxzROn0xhPb2UylkmSsCMpxs4hYcvKlcquIeOtBLxZ/IEysvjGO/Hbk8vwJIb5jZ4X12cTKeAwi2fp0cCj7a2VxpEO/hx4tLdFXyJRW29nBn5d8kg+5wSZdWyVupl53qlMEKUmXQnFUhFPcKvRXqpBSw/uyjV9MfAo9iPE9dkEI3+H6OEYEVpcLmN7x8H2IGxfOYky2bbeCmBLizaeB6MwOcTXE//WCrwvGLHhYWrHlMQkabS+6/P1lSvioyzmKEr16BbYOA4da9Hu0k2mYUOpk1ijdhMpeozvBzlqaPrRrfu1BfOWoqo4VvEkyX4xSraV/YulHcSKTaZhfdsfSIKsF7cGHh1i+xBZhsZYFmQxtVHoBGUyNpyE67N5IVgHtrVdwxp5k/93bpCju9pow1yd/VOYS3tUU71mUhmzh1ORTaO1E5okNqjNfNLzeUsq42mbOhJ7t9r2ZhR425Bh5ewGW6UugbdtuYzXPHk6ieae5FajHaXF8HN9NiHXZCd5I8CvDzw6Om4t3Tw/a5EpJq65uL//gRjfW28qrnr4ZLIKB1PfcCbPH2fCpXEdrsG/Xxp4dFJc/67PxvFuqzi5mr+3baZiGfpttOsxTnw1SnVX7tcWzFVxlMCytd+rbbOVXY3r860ADpaMQey5V9dYOs95IrQ03F5lvIyBYo5s4jFG1V2fzVX8bu3ORZmsSjDJNaNoDcYKmRPGXzqMgVZZW6RtJwkxY/IIE0cno9ZKY3Vc9wdZ7J4kllujeSV5oRDhf4pZEqcnzBT4PcwwWXvExUapq/42bVOwWt06JDyxSRSs2cwnQV5149F4TtGjz7eCHKUY7IVJlDAR5R4mfAMObirNJvOB1VaxTSnbVmcJKktSPRr76+EhxAezX+WFhQuDLNlklxkz+oQOcJ8NcnRhfWPdul8nWNKmVfTEsYrGNl7YKFGTxaLk0WubEbY8kbHKgzrap1vgm00mDemDYfvii9q9mlPuItgku286F2Wy6kql5/MOVMbD0vWzlatmWrkqZFxRb6dl21atfDrPbybCbyzbMCExZPa+TRq2yYUbN7YEIWyAELsHc0nsbZr2+SsEfCFuLDV/t1LqTL1KDumbLLx5TRWrHNUJbjVM8LFMMJus8kyPMqhk2Xk7EWLzpK/CVBCvMEHqOYtlaypqnnnjjX6xNKh+o5asPrjHY9S2bTAODnJkbhKalkS5zgmfDrL0Tdvh1MonSSnazIG0W/frdvjV11XF0cQAmcdvYSeKdWddWkWXt45WT8m+rCwVMWMUv6utI4RJz2WT7L6SCs8reVSoB6pMxjJJciIV86AaA/q7iXELpfDLJDHcJD8E6/BMkkZlMg8HgxVb5H4yL+S2iuvz5QA+atGIdXiTBLZiVkpdpDj6bK6cxTZ30kwlNYqc1a1GxcmwrVSDNun6RsdobH7jArIn/K2tgAneTvgXGAEDCwjYkBl7EGFPS2eV24hxmu3+G63xxF6xW/wkRkQlqR7dAr8XDJPkQFwIaDsUV5KUosMOtm4UzzbhM9RqvhOyX4uBCwRVcTSKo883MvB2Aa96ERMseRvjIdqobtXrTuypmiQ1VIKj/+WbTMM0WzvKdIHfRYymebjHzL9J/DZlMtamMEmuZwAmJtm/gMg+z4TxMTZ0j3AP7i+dhkfG6yq31W8iU+DLmHFCgt/Nf6swfgmKHA2s9qLKKeqHKif9V7bV94jCZdI7GmcHUTFZPkoeWTnQWYftsPyATGIyQMDHix6ZGJ+iYnurMQ6pBm0zKInsw5NcWbb60DY54FNlzGHgk9IED+a3y4RPl7JkPlpEZWaeNysTnhEJrxkhUapHy/i90UySJMSoR2B7uFLxlP9H4NHWjVB26349no+F1WY9nh13SlvtXF0w4yulHDXNPpAp8DuYYTz4pOX0wKN5UmEjNyPPh4YEm8DIfw082sOmDyPrFng+GKcJ6zX1glMmZE4vVinpAl9EjFOEbEfFrFLFWbYtErcNMVPfaJSOLovPuAVcZ+nlapp6PJiOHXAcWaURW2UMzOQOYBCMqaIJR2+x5oH+G75k5vNGKMMqVp+tUje9wIc4jF+L52AELQNz27542041mOeHQdhBOiepQp8oFMwKbBwXb7H6HjFeyDanvg1vZRrNOckax6V8bcU27fNvCdjfgr8o0kCSjDGtUvlKxleNFVuSyNbI/Djw6H2N6nTrfm05/5biE6Y4unm+BISVHlftPNTjCSBBOJGR7k08rh5sG8ympjlure2CEthyJLDR+m7gkU1i+Wi6ljagNwQeNQx3oUzGPr1pn79PQNPUVo2ed2cYGy08g8wVx5opRukqRAF1108yAAa+WvLoi9GzlSDMSPU3+LEgR1bBx2vHmigQMWD1cZck1aAkiHXtPBLsAaJ4h6N9JDrRZHyimKNvJ3k23H6egj4YD2RRitZqHz8KPHp/XH/pAn+eGF+Nk6v5exhk0SM5wU/nOUOEPwPYRNg+m7A0QY5iDxeSmIU0i6MbO7aR37Z5r20QKzsqIEz1mMAJVcy/2Vhdn01IHZNVSVyY8cFSjn7YqEJX7tfimcsEJ05x9Pm2ikH2QSufM8ZnijmSpuGTzcZSqs1MMbEbo1vgT4HxDemwkjitWKcZYzT0FGs1xuqGuFA6j1Y/OmUylqJb4OvAiA0jUlszmI6etk7bpIvZRC6h0mVaMy/LOUGOVkldmdDwv7jJNGxna3YxOiXX52MAXGuFwjJMToJUg+HQIKY93U9LpOOy3gOABYFHs6Ttpwt8MDFMdAhxsVV+axtOomwz8PmSR+fEDTCB4igKaj3abybPR1WSQZiTR1Fh4KlljO3jgpYnMQtJ+nFpu99HP2rCCZKrd+vsQ4QlQZYSfZyOLkA6z/9LFAVqFxUGhimFVzc7FOrG/Vo0cQuhiVQcVzHeXtMnjlUnjYdMtj4LXqOifw0GsVeccX6mwB4zxJkZbK+ozGBs04zBwUHBHLrDZs6WdilLp66HzZrFLFMmY8lnfP41A1ZxNd1BTLq9n4Zt1nE8ZRMpXYC5Vj4h8OiK+rEkMLkYaYLwySBL30oytyRBfG3D5KR9/rZN6se4KA2N5mkVJmuE2bVBlt4pZebm+VQQviaVN3rE0CD6bJTf2rYTeIhDGt8zwensC4FH0hPEaBquzybX+xukvCRhbFyf/wRgH2mbxu458Mi1kF8pmuS3Lf1QyPj8GQbGhLhpMc4XA49sYnmu0lQ1dI4J/yNugxgtA9d3436d5DloVWdCFMdqirlVrtXWtOLo5vkbIHwqAdAhDvGG0lwyeWFbFtsXkzUT+xA5SPIVarkRtrwyUiZjH5kEmSwSrWPc82rz9wRXTqb5YwOPjD1jw5LQZvLJnl689olTyTgLWZVKpAArBwwG/l3y6NU2nSSYk1VIroQx5c4KPPqSdB6uz0Yx/4RUHkBQ+TjIWMivFE1yumkqhynMXDSbYm9FEuS/XlqxO5fbwI6YXtjeNP2+mKXm9oTMlC7gZQL6LJiKgqE3as/12djt2+SFFps+WDtZtumdnyRiSkg4dFGWmoYZ68b92uK5EYlOiOI4w+fXh4DxXlxZrJUk0XRkQm6e3weCda7QauunVb6ARF/fbp5PA2G+bFRR/jfRdctoe9N93tEBzKmptFhv6LaBfx0Hr184h/7SVDlQJmPQJLhqbJg7V/oQjIecZRYh82w/VfJom1Z9JznpMO1JTmyavCDNb2dHCx52GZcSpBqsTKY/yJL4pZ0k1SAT3l3K0v9J523rKFFxvPllJSPR26Ttj8pVb4FMFIrYtIG1bVdCfw2WsthAYoeYJOB7MFixtbQI/WQd5y/mOjbR1XGM42bM79A8G+ITaQALA49EAf2n+7ynAzR9P9SPy1wblzyaZPssjcq7Ppv3fEMnlyZtPhhksWurZ6kb9+uk/JrVmxDFMVPgDzHjfztBcUwXeHcw7rT8ehsdelOnjyYvJjujXMa3ghyZsA6ikkABvi7wyCZHKCzzU98WeGSygjQt1obK6waTgUrcu9miRf+v0OHtBBO27KuRsvt3ACa2p6xIlIkRo/y/WSpzpv9/DjuY2SwsVqMBmhR6r/ThFQJ6ZBOINNQLgiyJ1ylJqkEG3lXy6KfSMaUTpBp0CNstzNJj4j58fo4AcW57Ar5R9Ohkafs1L3njwNAwN3BMW3cHHomucZMoYT1lbPPE6WPzyzcb04zzeMOwJ3IuEZdWN0G2dpOmU9uPg9qBuj4/YZnZSXy6WXV8ehmAWBkcGsT6ScweqqHqFgGYIl4IRmy2I9fnrtuvxfMXCk6M4pjnrzJhlVRQa+LEsWrQ/3sAmwv51Ird7wzjQBtP1gShZ24OPDpcOja3wOeA8TmpvO1pxtYDvHFPCPPDExknU4i3FufSr1qNR5mMpWN7Mh21wDgjyJFJMzfhJYnXKzP8Uo5ycYO19rqvNtgs4Hyz/jJ53oUJ98eNZ5W/Ez4aZEnsnZkkUHDKwWsXzCHz4haVBBkxlgaDlStP4QlaIzMjwcA+F3h0nkBupYit7XNt20T4TjFLJ0r7c302KQfldouWduF7fosnPb8YQ9LxGLnJZWzw6OlkohSMKWmfzyTgbJv2nBDbLpxLj9vUMbI7Xsx9S5bCKHZi3cA2/rBt7FTHwS5Jkhik83wWEaLIDcLyp8rHeKxtarft18K5W4mJHw6rVuuE0z7/hIB3r/Jjn2Cv6mrmE6PUtLwuazLPBdSD/YqnkVUAVttrXgDPB1m8WnLlYsZpHbhc8DVVO3+bHNgE/Lzo0ZFxz4kyGUsoM8B7c4i74tjV/T32dNeyPbG4ObWvpOOKtfGta/D4Rk4x9Z1WbfbMaZidjRzjuaVAJs47dbS/JCd1HGJPiW3zyj7sUw2+EgxWQqAIlTrTj60jCTP+UsqROOB5gt+rMUs4ueSROJqEW+DjwfhO4lSUjNn1XvqtHmbXZ+NJbzzqRYUJ2VKWzCmTqCTIh/1KkMW0Zvu+67MJCxMbaqhmcNbPUc3v4g1EMM498iJI9VjbmK0NZZIUo9XTRvMBJg0ptCLF2CMu81D03u2y/Vq+kHLJCVEcXZ+N3coq2RYm8sRx+jzez3GiQNzyr8wqQ2ObBcYBpRwV5VirkiPOKyb47zRp3dDBTovmkMhu0fXZnAbKFWGL3LHVazazbpMFY18WpvA6iXF6Nee1MqmBGp1QDOJFq0DUQLkcYrvxzD0tWOdIJFPgjzBjjGd0q/ohsNcij+6R9GHrXLCyTcaZQY7OFfZhd1oPlHt6sb6NE06CVIPiK9fROdqmGgRweeCRONtPEm93JnyhlCXRCVll/MbpxuQhTpy/3GEctjBH4gDoCU61bwo8OkLyXBmZBPmYW550NXp/xoxFdHLWqA3XZ2MqZZUXWpLqsbavzPm8HafwiJQnGN8McvRpsfyIZ7uZg9jsq3KH86XAo7MkfXTbfi2Zk63M6lccjYF4H14ZY2dA+NnSEB+UnhDYTiySZ6bMALIh41wrW6b/dnb/sIO3N8pXKR2Pres+A/mSR3Pj2nftM1LIwxpczan0ItwuzRxAhP9XzNJX4sY8+ndlMpaUbUq3kccbPyjlyCpweH3PWw/weqkQs4lwYLANjpDEhrQ5ia72ZxWbsHoVbj7UtpA+U1W5F3p6kXniVDJXbS1L2ucbCIg9Ia9p5OHAo9fFtVv7d9tUgwxcVvLo49I+kgTmhuXpXKKMJYLbB/PyfWEx5pvTybr5Plh/yBDHg3qwhc1tUPU69kkAG8W1Xf37EEKkg7lkUnzGFuvwRYwvBznqb9Rw9drbBEPvje14VMDSLnyVZ9Ze4RKleqwfe9rnWwg4VDinJ4NBuNKTeDfPB4GiuKNS/ebmYBBHSNs3Y+6m/VrI2EpMCtaq0VrhGGPkxzjE+22uf6QDiTyOTfBtwoHSOnVyN08u4z3N7E6kbSaw3XkRIXaI26Ssg+Qy7ghytDIAe6vx29hNMfDr0nQcLlE4RvtUJmPpJ7k6Na0w48RSjsw1n1WZdSFPLg/hwwyY0Bujp9aiMC2uz78EovzS0mIVcDramH02H0/2NpxCr+SKk5ZRTG3i3Ikyk4wCSfBhZ+xWrYLzJ1HqmHFIKUfiYN7uPN4NDv4qXeiqXBmM/Sqe1Q3NL9J5NtehJsRPfc7vK4jxEBPEaVeThEgyY8z4fDYDZ4rnRTg3yJJI3tILvcyM1za70Zo+wK9zwshhTFxsTQVqG7YMvWbMEqxzt0f85/Gb2MGdFpN6f5AjEz6rZdnmfN4qlYqy92wVJ1v9++PhCuwTl1Kyvq1u2q+FHKzEVrvi6A7w4QhxU4tRDTHwNV6Bc20Xr1GbVUXVvHTMdYzYc2u0rShqPPCVYDrOtlGGms2v6mDyVOUluJ54ZQi/wmIcHfTTskZ1TNiKKRSdon5G3CbwtcCj2FzTlgFai8MO9npqDr1gMQ4ok7G0qicL5vrGNhTJsAN8uTiIcyRfzNEpFePjIJza4ESvDML+QZZMsOGmxfX5HxYbs/nu/1mQJbFNmel4u/N52vIUTH5ZceDe6oBfClcg02ovqbZt4srK9z+La/DoxejzAQxYBdoH4+DKx93t0t9SgmDW6OnFZk+cSs9J+6jaipkAyrblJQK+6BCu26gP//rPf7BluQd70cizZz466tnf2dOLtwwvx+dAEMeYBJDI1rfq9GNsaaWOkkOOg73inDQE77t6ji1TwCaInIEwxP6L5pJxArUrI1ENzO9CbFpV+aleFXj0AbuORqQb+T60aGdhTy92b3WbUD2BNyYLuwrHE6QIByzIkjl9tirdtF9bTUwoLN84hQ3Wi1l4IBkbr3nhMC6xVSCja49BvA0hPhISjk54LW2G/pgDfGihR+aLZdxKggC6pm8zhi86w/jTUC+GegibU4jXh4yjaMSw2+bHbdq7PUX4SNMfibHHfBJfkXppmy/9lIM3x22kzSAqk7Fk0nk+lgjiUCx1LTwKxhUh4VdOiH+4S/Dvx4DeKVOwaXkSZjoh9mLCISZDTYvfx1VT18MnmmX9Mf1Vlf7nbX4ctl6Xo20n8IocqRpzOpQkNzYT3l7K0i+k806QahDDDjax+QhLEE/uX4FHW0rnMCrn+mxOvKyu6W36IMLv15uCw81zZ2sGwcBFJY/MR5B1SfB7KzkhDmvmrZyex3uQg1sAbCwczD97gV0e88h4eTcsmQYRSWLa5sllbJjkpixJGlHb2MO1Y69+lBjTBJHyzsCNZQfHNQq7VY1neo355hSyfxwpvCWYTYFQfoxYguento0J2a+Tzi2u3upXHO1tJkwGiJvBMLmt70s5WDAY4oVnXsHSrTfA5Ck96BsaxmZOiNcysCMx3sSE/RPGZRzls5gJ55cJAzax4OLgrnwBzuctqQzzA7F2zpH2IZQzJ5jXEvBTGsbdU5bhXy9vgFf3MA4Dw4RKEQVDNg5DBBwWeCQ3cK4bYFqZNFwy1+fLK+nCPipcz/ESe6lq+/bduAbdAT4QIcSnYlF7ll6Xo2OoeqeaU0dROKiasXPlKv2PDPyUU7i23mkr4/OJDHw7bq61f7eN5WebarCSmeXpwKPX2IzJOtUgcEvg0Vts+jCy1te6dh3cOnU9HD36sZIgo9dJgUeX2nX5X+m0z/MI0d4nLea3ckFIuDp0UORlmDppMl4beT1zlIlMdMtlgpYT49Bm1/mjg0mQF1kcjLt+wmmf30mAODC8qS9N9dgMbtVswZhOSGMtPsDAlycDdw4OYsnkDbCTOTBiwNgGi+xAjXkVr8BxtgdUjebQ6fu19KG2lZsIxdE8FAfbDmyC5FeAcVkK6F+QoyTXMeJhZnx+NwM/EVfoXMGHCHh70SPzQm+rKJOx+Exg6iXTcAMY1i/4RItBuDYFfFZ6XZPkJC1pHDYzH7fA88GINbFoNXcCrix69KGal/HXwNFVvbQkyVds7Pv2lnZgm20lYapBkyv8EQbuNeGUiHBvqhf3xTkTVa8ATTo/21uOltNnwtczizG7Nue6m+crQPiImBtgYh+aTCSG912cwl2l2fRPi/rGCzpp+lmbbv4ry3iOgaNLOfpjXAOuzwsszVeskzys/F34bDIWGZtnm2ICnZvQXH8hwl/CMAr3ZBWBpJoW0Ny02H4g2ozTyK4gwlfSi3Fu7TNn20itfKfv1+3MLWZPXV1Nj7SbIFzE6h3QSOsmHuO3OIVLbDeZdgaXJJBrO/2Nc92QgPk8iC80s71M0p8yGUst2oz6IueB45MwFda5x2GcYRPGxLRrmUko2qynDqLv4X6yCog8OoetB/g1PSGM0iI6TWg09/oA0a7PJg9tywxHde3cHngk//hNkmoQmBd4dLpw7ZAk1WDDtk26u22wQZw9dzVsjnkmx6M8Q4TPFLM05kM6k+drmPCuNjtpmRO9UdtVkyrjjJX4OROO+eZhBydIInVUUzAaxVh+wNPCQztufLbxLVu0J4rZWlu/morwakslOW5KK//OwO8cxsnFHJkQc+NaOnm/HteJ1jQmfyATjsD12RhCvxGEfcEwaaE2TNhUe9UIS8xXPRg/mfoKfpr0RdbeIIB0nk8gwsXC+Ihjuoucdxg/ZMIRNmnA2hz3Hx1g7kKPftdmOw2rK5PGVNMFfhcxCkZfGyfu5gr3Ngb8kketHNaadlf5PZtTkn0txmMdxqa+7QTXvqs0UR/A2c3zsyC8WjwHwoVBlj4rlU+SapAIHy5m6QfSPpJ6dTZoXxzzzy3wlyputA3DxgjHPWQCfYfD+Hyza0LbgOYN+7WIV7uK8jLiwXyh5UeFcOqRZ7qJWnCdtEKSQNPMeGcpRybAuXVxfTYfaHaB9xv0woQ9Slmy9cQfcYjrwVnMOKUNP4VVR0S4l0L0F3N0gzUQywqduF9bTkEsvtoVx1V3cKb0BdgeZezhALszsDuA3SyMicUTq3pHG7tCc4VhvvJuXh32i+IB1QhWPb9NSq7jpPWNXaHDuILKuJQmgcscpQJcnaVMwC8R4vziXPrt6uzItK1MGhMeDZsTMk4iwl4J1+EhBq4NQ3yv3YDhrs//BGEDcHQKssq/iu0RUd3/q9jNXh149N6E446qzRzgWeUwChhcsSpJUBy8LZhDJoSQOanbrEzRjYO42IY8SpJqkBi72pyG2ITMajVRW+eSdIGPIMZFlidD/2DGVeUULog7aXMLfCcYbxIvTr0g47kgR5slrl+JkG4SRhDhk0Q4ts3r06fBuIEdfL+UJbtsLCOn+x+jkYw64lIOMSvJb7zqZW6undvVCdq6YTATnT6fZzghPguGMS+ROhqtZGQcNwm4HoxL42xIxWCFgp22XwuHbS3W7kNi3WGjCuY6KsXY1gkxy/xemLB1FO6DsAk4CsdhTilNBhNjeGz+DQNYUvPPhJcogRCAEVCIh5YvwT1JEqOPy4SEjbjz2aUyjmLG4aAoDIsJeLx+xabrRRCeN3NhB79LMe5YOFhJA1VNRWabucMEFSfCPRxiLxC2NxYExNg8UgBGeBqHJJPNxXiY/c14OaYm4SabsB3CKceKKZPmiGacx9PLKRwWKZCMHUBR/MVNTainqtJmAl8b4/1FTHgAhPvIwa3teA7GLpgKrHsE+tnJTMORHOIIEPYB4zWgKJi22Zdfqr64HwLjfji4LZiDu6RpVDsJprmCfGUa9jM3ZsTYxXx3ADAOTKPvI2N+8TIDL9OIreVTxDBXoQ8gxP3FuXisG+fdKWtg7HgXrY+DysABBOxZfUduWXmfrU/G5Q4YBGExGCbcnbHdfTjl4I6Fs3FPJ3Bfm/frjlAcO+VB7ZZx2NqZMXBE0qtJZdItBHScSkAJKAEloARWPwFVHFc/43HvwTZ3aYowXeo1O+6DnaAGlckEgdZulIASUAJKYJ0moIpjly1/1dPORPeX2nvJc1R3GYvR4SqTLl04HbYSUAJKQAl0HQFVHLtsydIFNvY24nRSxl6xmKX9u2yaVsNVJla4VFgJKAEloASUQGICqjgmRrdmKqYLfDIxvm7R+yWBRyajwVpblMlau7Q6MSWgBJSAEugwAqo4dtiCxA0ngWPMySWPvhHXbjf/XZl08+rp2JWAElACSqCbCKji2E2rNZKJxyqVGQEHFj26s8umaTVcZWKFS4WVgBJQAkpACSQmoIpjYnRroGKCVGbhCmw8Hsnc18BsZV0qExknlVICSkAJKAElMA4EVHEcB4gT1UTmfN6OU1EGDWl5OvDIBKxda4syWWuXViemBJSAElACHUhAFccOXJRmQ8rk+Tgm/NhiyDcHHh1uId91osqk65ZMB6wElIASUAJdTEAVxy5avIzPZzNwpnTIBBSKHnlS+W6UUybduGo6ZiWgBJSAEuhWAqo4dtHKZXy+kYG3Wwz5+MCjKyzku05UmXTdkumAlYASUAJKoIsJqOLYRYuX9vlJAraWDjkE9lrk0T1S+W6UUybduGo6ZiWgBJSAEuhWAqo4dsnKbT3AG/eEeN5iuOGwg76n5tBSizpdJapMumq5dLBKQAkoASWwFhBQxbFLFjFd4IOJcavFcB8PPNrWQr7rRJVJ1y2ZDlgJKAEloAS6nIAqjl2ygG6eTwNhvsVwGcBjDNztAH9mxt09k3HfE6fScos2OlpUmXT08ujglIASUAJKYC0koIpjlyyq6/N3ARzfznAZ+FvJo53baaOT6iqTTloNHYsSUAJKQAmsCwRUceySVXZ9vjJCtPcAACAASURBVBfA7m0Nl/DDIEsfbKuNDqqsTDpoMXQoSkAJKAElsE4QUMWxC5b5oH7uCfowCGByO8MlQq6YJb+dNjqlrjLplJXQcSgBJaAElMC6REAVx3VptXWuSkAJKAEloASUgBJog4Aqjm3A06pKQAkoASWgBJSAEliXCKjiuC6tts5VCSgBJaAElIASUAJtEFDFsQ14WlUJKAEloASUgBJQAusSAVUc16XV1rkqASWgBJSAElACSqANAqo4tgFPqyoBJaAElIASUAJKYF0ioIrjurTaOlcloASUgBJQAkpACbRBQBXHNuBpVSWgBJSAElACSkAJrEsEVHFcl1Zb56oElIASUAJKQAkogTYIqOLYBjytqgSUgBJQAkpACSiBdYmAKo7r0mrrXJWAElACSkAJKAEl0AYBVRzbgKdVlYASUAJKQAkoASWwLhFQxXFdWm2dqxJQAkpACSgBJaAE2iCgimMb8LSqElACSkAJKAEloATWJQKqOK5Lq61zVQJKQAkoASWgBJRAGwRUcWwDnlZVAkpACSgBJaAElMC6REAVx3VptXWuSkAJKAEloASUgBJog4Aqjm3A06pKQAkoASWgBJSAEliXCKjiuC6tts5VCSgBJaAElIASUAJtEFDFsQ14WlUJKAEloASUgBJQAusSAVUc16XV1rkqASWgBJSAElACSqANAqo4tgFPqyoBJaAElIASUAJKYF0ioIrjurTaOlcloASUgBJQAkpACbRBQBXHNuBpVSWgBJSAElACSkAJrEsEVHFcl1Zb56oElIASUAJKQAkogTYIqOLYBjytqgSUgBJQAkpACSiBdYmAKo7r0mrrXJWAElACSkAJKAEl0AYBVRzbgKdVlYASUAJKQAkoASWwLhFQxXFdWm2dqxJoQWCbeTyzJ4U9GNgRjB0ApAFsA2ATAL0MLCFgMYB/A3gcwGMA7kIKtwez6UWFqwSUgBJQAms/AVUc1/411hkqgVgCrs9/APCGWMHGAiGAuwFcgRR+pEpkQopaTQkoASXQBQRUceyCRdIhKoHVTSDt8w0EHDkO/SwD4VJK4ZziafTMOLSnTSgBJaAElEAHEVDFsYMWQ4eiBNYUgXSezyLCF8etf8ISZpxdmo7zcRyVx61dbUgJKAEloATWKAFVHNcofu1cCXQGgXSejyXCT1fDaO52Qnxo4VwyNpFalIASUAJKoMsJqOLY5Quow1cC40Fgxnk8PezB9wi4lQj3DTMWhg7+NetlvPzUxpjKw9gsLGOPkHAYAe8FMM2i3xcc4OiFHv3Ooo6KKgEloASUQAcSUMWxAxdFh6QEOpnAjhdz35Kl+DyAOcbbWjjW5cR4TzFHNwjlVUwJKAEloAQ6kIAqjh24KDokJdANBGYM8F5hiGuqYXskQ17qAG/Rk0cJKpVRAkpACXQmAVUcO3NddFRKoCsIuPN4Czj4NYDXCQf8n5SDvRfMoSeE8iqmBJSAElACHURAFccOWgwdihLoRgIz87xZmXAXAFc4/j9vMg373XMSrRDKq5gSUAJKQAl0CAFVHDtkIXQYSqCbCczM805lwp8BTJHMg4Bzih4ZO0ktSkAJKAEl0EUEVHHsosXSoSqBTibg5vk0EOYLx7gi5WBHvbIW0lIxJaAElECHEFDFsUMWQoehBLqewNWcchfhIQDbCedyXeDRsUJZFVMCSkAJKIEOIKCKYwcsgg5BCawtBDI+v5uBn4jnw9g3yJGxj9SiBJSAElACXUBAFccuWCQdohLoJgKuz3cDeL1wzD8OPHqfUFbFlIASUAJKYA0TUMVxDS+Adq8E1jYCmQJ/hBlXSObFwPCkMjJPnE5PSeRVRgkoASWgBNYsAVUc1yx/7V0JrHUEoswyy/AMGFMlkyPgi0WPviqRVRkloASUgBJYswRUcVyz/LV3JbBWEsj4/AMGPiiZHAN/K3m0s0RWZZSAElACSmDNElDFcc3y196VwFpJIFPgdzDjZ9LJhcDrFnn0sFRe5ZSAElACSmDNEFDFcc1w116VwFpNwJ3PG6GM5wE4wol+LvDoPKGsiikBJaAElMAaIqCK4xoCr90qgbWdgOvzXwHsJpznzYFHhwtlVUwJKAEloATWEAFVHNcQeO1WCaztBNwCfw2MUyXzZGAwM4hX3d5PwxJ5lVECSkAJKIE1Q0AVx4nkzkxuHrtyCm+mELuCsAOA1wCYBkQeqK8AeAmE58C4nwn3OIwbix6VJnKYpq+ZAzyrzDiEgZ2IsR0DGQI2qI61tzrWfxNQBHAfA79byrjlmRyZOazxsue3eNJzL2FvcnAgATsB2BbAVgxMI2A9M34GXibGYqboSrVIjIUgFMF4ZOgVPPh0Py1Z4xPp4gFkfD6RgW9Lp+A4eP3COfQXqbyt3KwLeXJ5GQ5ECvswY0cA2zOwafW5Xh/AEIClDCwhwrNgLAJhERh/Jwf3rgAefGoOLa3tN+PzARWl1wNwJACzn14eeHSC7djald96gF/TE+KDYBwIgnE02tSYCTDwHDH+BsKvqAc/LJ5Gz7TbV5L6a+Pv8TXn8CY9k3AMCPsSsLvZXwBsVDXPMHvKgwBu7QUuf8yjfyfhNrPA24SMY0LG3kTYFcDm1T6WA/gXGH9kB9eXFuNa9FOYpI926kz3eUciHOwAu7PZYxkugA0YWJ8IQzD7K7CYgKcJeNA4wnEKd5Rm09/b6de2bre/z2znu7rlVXFc3YQrb5LpA/y6VBkfY8IHAGxh2SUTcGtIOLuUpdss61qJbzOPZ6ZS+DgYxwHIWFU2woQlxLi2DMxf5NE91vXbrHBQP/cU18dbycEHwDgagFEGkhazCT8Exh8A3L5iBW75x5lkXgZwff4EgG8laHgIg9gw6KdltnXTBT6YGLcK672IFHYPZlMglG8txkyZAewSAocQY5dqSsFtzEcEA1MJGATwLHH0YvgzhbiueDo9mpnHb2IHd4rHQPhokKXvieUlgv3szJiGI0LgRDAObeeZMDEnHcJdzPgVGE8y8Gki7FU3jDmBR2PydWfyXGDCHMmQm8jcEHj0jvq/GcViOMQ5RHg/gFRM+0ME+MsHcfZEfBRN1O+x0Zwrv9GnK7/RLRPxJlwYZOmzzepmBnhvDvF5Bo4goEfQx1Ii/L/iHBRAxAJ5zCjwkWXG6QTsV/0giav2KBj/MxFZmGYM8M7lEB8mRO8zc/CRpDzMhB9OGcaFj55Oi5M0EFen299ncfNbk39XxXE10k8XePfKNtEPYMyGn7DbK4YdfKr+1CNhWyurReMM8VUQ3ibcpGK7rJxUXpMaRnbhGbQoVrhNga0HeL0U42PE0cmP+eJdHaXsDGOGmU+6wBcR45REnTg4KJhDd9jWzRTYY0beot6lgUcnWciPEXV93p4Ac2r4oepJh7g5ZvzFIVzIwPellSqnFPmSR3Ol8i3lRvJmf7xyspwDMGNc2hQ04jAOW5ijX9eLunm+HYQDBU00E7kq8Mi8qFeW6AOGMF8aL7OmakBlHG6U+zbG07TqRP8e6wdilOmyOS1OWIgxUMxRdswazuMt4OBiAO9M0jQRvlPM0omt6mYKvCtzdEovzbxU25w5MX9v4NF1ScYXV6fyDB/EhM8Tog+w8SmM5yonk2cWPbpsfBoEuv19Nl4cVmc7qjiuBrrbnc/TlqVwNgEnW3iVikZCwG9WODhqPJTHzAW8OZcxAI5OK1bHs/AigI+uro3MAEsX+F3EMCc85gRsdZZlwXT04Tgquz6bk7+Dk3SWNNh1usCXEkeKkLQ8EnhkTCGsS/XlddY4fvDIxsD4RZCjt8uEm0tlfD6MgQuA6Dp6YkuILYO59K/6TtM+P0nA1kkHw8BlJY+i9Y+u3IfwHWmczCZ9PhM6OGTRHHoo6Zga1VsTv8f6cWTyfBQTrk88L8L5QZbOqK3v5vloEC4HsHHidgEw4ZRSlozyOaakfT6zsgmbg4ZJSfswtsIM7DOeoa3SeTZmSl8H4Yik4xLUuySYjlPM/iqQbSiyNrzPks59ouutDmVhoufQUf2583g3dvATAmatroEx4dulLJnr0sTFLfB7wdHX8yaJG5FVZGKcWszR12XiMqnIvqgX36MR27KJKPdXFODIQ3hbnzcdYnwAhOMxYttkU24JPHqLTYVIlpnSPvYlgnmhSU6wrRXHWRfyBsPLMQ8E82ytib3Besy1HM1JV0/ZXAfiU9Z8x6ECA/8uefTqhk1dzanMU9iTy9EHhzm52b9ybdxn0e3XAo9OMx+ly1O4sWI7d4BF3WaiwdT1sPPDJ5MxNWirrMnfY6OBz5jHrzWKMRvzipGPPPE+R4yzizn6wmi7aZ+zBMwbp0OA5yeXkam9njUfAsMrcDnMnjIOhYCfFz0al30xXeCTaeSmw9iFNy1GYa3YXl7AwFW9vVgwNISZDnCucK8aabeBwi7F0e3vM+k8O0VuTbwcOmXu4z6O6pfuj+N+ZOPQceg42CeRI8HVnEovwnwCPmMxDmOnNn/FEH674YZYvmwpdgiBTwOR4iQrjI8FOfquTLi1VDrPbwDhassTnPuJcVk5hdv6JqP04nMIJ62PzeFEDkrHEON9Vcefxp0TfhhkaUwmFNfnR6o2f6KpmQ22NB0btfNlXd3M4xTxOwOPxFejM3zevwxcZclUNGcLof8EHiU60Zk+n2c4ZdwgOWU0a+AwLq04G1y7fAh/32ITvPzScmw0tAzbUgr7VGw13wXgjRbjHhW9PfBIdBLt5vl0EMRxKwk4ZwnjnCmEXxKwf4KxNa7C+GaQI/NbTlw66ffYaBJpn99JwP+JJ0joD7L0ZSOfyfNXzfWsuK5AkBifKOYochqLlMah6Lk9TFBVLNJuQP2t+nlqbx++A0T7Ylx5NOXgyAVz6IlVBPvZyfTh+ords/QWIQRhvyBLf4rrcOXf14L3mXiuHSSoiuM4LcbWA7xxKkSpySnCXSDcRIzbaBjBUC+e6x1Cb9iDfSunFKckPDWztmGrbgY/BfBW4bSNzcxnA48uaSTvFvhTYHxD0lbkWOBgv+Iculsi30ymmpHEKOdThO2YnMmnBTn6USt5d8R+yVx5N9womfCFUpbOrm/DzfMlIFjZEo6H97Dr831A5GXZsDDh66UsiT4Oqs4+RhGVX5ER7mXGQFjGbZPXw/PDZWyJEG8FRyeiie1Mpw5i8sP9ZJ47cak6K5iX72axlRi/SAEfXZCjZ1s+D3k+CITf2JwyMXBRySNR+CG3wFfanDAZ5wrmyO7tqNg52gmw42DXhXPIeABbl077PTbZp76EEVtzURn9rbs+m2fZnJqNd7ku8OhYjNjhXmM+XMe7A+PpX/KokKTdGefxhjwJP2eOHHPiyoJyGQc8eToZZ6QxJXJQcfC4xQ3GjwKPjOlUbFkb3mexk+xQAVUcx3FhMgV+DzOMUmO4GluNHzDha6UsmUDITUu6wHOIYfsjfzrwSOzR5vbzFOrDjebqRjjl5XBwTDCHftly7D6ba/l3C9t8bOogdrZVDEbbdn1+v3G2EHoymmp/4hTeWZpN/xSOz3hMmxfFKvZN1brHNrLVdPP8PhCukrZv5JiQLWVpwKZOvWxcjEQiHF3MUqydV4KXo3muzwyyyDfyEI2ui8NKaBD5x8kqU0sRpi/I0pNSNm6B9wXDOKPEetATcHExi89IPFu3OZ+3qkQY+Id0HFW5kwKPLpXUSfv8YDVMlETcyJix1P7eQwYuB+EbZcIjk8p4rVF4KpEA3iNtsEbuksAj6+v9Tvw9Npp72m6PMk2cToRiJWTT1XXtPcCEsyYz7gh7MTS8HEcw4aKK/Z8JfWRTSoFHbsPfMOG3IJwz9DLu7OvD1BWA2fN8ACYEmk0ZUU4ti1Eawx6Y6B0SE5zFYQq7LZpNC1t14/p8F4C9hUNZHkzH+nE3MmvD+0zIoyPFVHEc52Wp2sMcEjrI2Rieuz6bvL4S27WVI14xhE1HQ8S0nEY/O+k+/MzqZJPx/rhTOtOnCc0QhnhAijGp0jQjz4eGhF+IT8UYdywF3m4bV9LYak3qxZiYaw5hu4VZemyMAjdyUilWTKv1E23qtX27BT4HjM814f6fnl5s+cSpZGK9NS3VZ9W8lKSlTIwPFHNU/0JdpX7kVRvigSR2vinGzgty9DfJgGbmeacyReF+XiWQvyLwSGxa4Q7w4Qhxk6DdlSKVMD1vLOXoj3F1duzn3iV9kU2Y/IR31Ub/ScD7ih6NCXUU90HRaGzm6n5KGVvZhEXp1N9jo/nZmpNUfO6MSY0JSVb7MTIvmI4z6xWadJ7fTCMn0zZlGTNOIMKVNZXKxn65mKUxv8eEBwt3Bx7tYzMoE2vzhcW4SXy4IDQ/yhT4MjNf6VhiPx7XgveZlEWnyqni2CErk2QDktqx2Nrp2Fy5GXyuzyZo855ClM/29GJ6nFJT21Z6Pu9QCR9i7F5MAHJJeaSnF/s8cSq9LBFeRcYEaS9gRV1MvJZfwa7PJpjt9tK+WjpRCBvJ+PyDFl61kSNFq6aq9rgmbIc0l3Tltg8nlzwSmSaYOHQhR7ZbViUE9pLEADWmIT2Mv4IxXdDBPT292M/mmXN9NmGBzhe0vVJkchkbSJSvqte6MTVIUh51hvGWZmGuqkrp/TbPoxmEQzhqYZaM001s6fTfY+0EqjaEJilBXIzLZvNm42wVZKlp3Na0z48n+EgysVxHzW3Mfx8TeHRzo0FUTwFfsPmtAlgQeGTloOnm+RsWjmXiFKG2ESHi3mvd/j6L/YF1gYAqjh2ySOZr7/nFMCdE4jWR2MpVT07MSZ203YVDg9jZJkBwOs95oiiGoqgQ4cPFLP1AIlx9ERq7yKb2fHXtmMweewQeGaeVRMXN87Mg1HrHPhB41LR/1+dvVrI4fNKms7jNMa4t12cTp65RCKIyM15bypHJ6NOwVO2OjPmEyVgkLWPiCLas2M+OOy3KwiNR7FY2FYbYf9Fc+n3Lto1y7+NGYXiQ5SGwh214khjFvNHwoutHCcyMzx+2iW852mYlnuYTSOGAONMLN88frYaOkQwnkjHON0WPYp1AuuH3WDtpE+UCDlqaCrV+1jA7yJEJ7dS0ZPJ8DVPkUJWkrGDCMaUsmT26aXF9NsH80xYdPB54ZLJliUrVVtXcekkKc4i9SnPpXolw2ucbbG67nGFstPAMeqlR293+PpPw6gYZqTLRDXPp+jG6PpuvSsm128hcU8i0yg5SDd1h4rSJYxwy452lHBkbNXHJ+PxuBn4ircDAjSWPREb+tkopgIaZO6RjM3Kuz4ZZbQzAlkpTNRRES+ebMf0TPtnqFKPlS6T1y/C7gUcfa1p/5ET1dstwLs+uGMKOIrOImo6TBEpnxiGlHLXMkOP6bLJ6tHyZrxxGwhAfrs/m1M5kyREVmxAoaZ/n0UhgcnlhPFdmvOHJubQgrlL1d2+yHNlchYs8wrvh91jLJ6mSXm1DZN7g+myutsVmELXjI8ZnJKHKEtjEitbTjCUyz5mEv9d9LLd6zH4aeCRWlC3H/o/Ao4bxTteG91ncb7db/q6KYwetlFvgVyyyQITDDvpaBQJ3fTYv16apsxpM/a7Ao31tkcwY4L3CEH+2qLcMg3hVXOq9qg2budKTXjM9HEzHLnGG1XHjrM/yERe0Owo8O4wxQZ9b9UPAlUWPTEYW69LCgWcZAdu3ym3uFvgkMBp6ybcYyKeaeda3VHB9/p+KHm6VQrBZ5pXRfmadz1uvSOHvwhiILznDSDc7vWg29urpv7FBtHFIOC/wqJnN6SpduT4bhzNpZANjIjBMDg61yTiUIFNN0xf26OC75fdYC9v12ZgbJMlGJL55SXriaLJrlTwSOTPZnjhKstSMcrL9wGPCfqUsmVSsscWdzy7KaHr7MaYBwgVBlmY3arjb32exsLpIQBXHDlmsamgBY4sjLX+q2MS8oZlwxuc0A8aZQ/7yYxwT5Eh6XbGy6ySKk8SRIO3zLVbprRKOv55h/YtAcgpra+cIwqIgSzZXT9Ewq1eFxut4bOgZxpeDHDUNO7J5/v+39/VhclRV+u+pHhKSSQCNICCkayDKpyCCgLAiiHyq+IHiogurIvoTEEi6egDRJSCKpKsTRdBdcFlFRRcUvxf5kO/HZUFAAQGBpKsTRBBBIBMSJtN9fn16amJPd3XXudUzSddw7z95nsy595773qq+t+495325fwZBuNZM9NKXukPY8ZaFNKJ9MMfs3ALvA6rHpqoLVXFAaZBub1fBMEM2NtYzqh/ThC9pQ2QZyx41Jju0HbOpjnKSj4wESTKrAo86EpKn6X1c9wz6LFfAIqVqVDQn32MNZgt8d4RmeVx/z2cYO8TRQtUbGeUqlI9CjS72aL+MzwV5iqUSEllRBiTDX9v2Q4FHu8QNruE34CzJEtfYywcSA7tHhZVMhfVMg0FabOzGsUdmKlvk/YjRObarwVfhdSvl6Ivt3Hd9FvLW9leWrRWXBTnM01CVNFcNNyRG6hNxiRZzi3ywM0qzoiuMhwMPuyTxv7mD5phFqmDHOF1fw8DyepcEuJ1OB6MG3uHqbRmGsEunU9xQ0qyFi7ITwHHz1KlumETxkG4CR60cYO9lHkWeXofa76q4Klk6HcKOUZnwcf5kC/yRpozXuCogxu6lPMWyC9RVh4BnYhtsMEjCyef6LDG3EnurLnNmY9o9nyZJDGspaXsfxwbQIRa4PS6EnwU5UnMruj4LC4NamUY6NnmvjE/t6kJTupAjt8DfAeF47UNiwooRcuNK4uBmmvY7JWWmfT3TjD9NNnbj2COzZXKlIvQZG03Ddo+fSpELULg4PVEjr52uHV47gmtVfUmEmFXnrVQXBgplj9peIbk+X2+kpkA4KciR0ULZztlsgc8jwhfCvw8HczEz7vp7oMDHMNU5PNXFJElIGg2vUCXpZ7uWThwc0YlzM6xbBrCV2kHgxeEhbGWSKNXYtlwrj2Sg5mSUuo6D3dqRUbtF/ikY71X6n0zaUWJci/wVMM5Q9lO/Su4fQr+GnzQJewJVcVhpkOR9UBdjtZTRq4nNH/WohYpKOk3b+yg+h9nIz6tBGzXkDGM3LSVUkg8BAE/OmQ233Sa92d8k1FAAdopLEAy5SiXpRh0Lq/7YHU2Ou0b7vjLw4MYV7BfFSjAV1jPDZ7Dnze3GsQemyF3Cm2EEj6qDk2OuJAcKnGeqa6uqi/oHoU2Lrs9Vg8xt+SL+XjlPx0U1l4Cu5OXqWmy1/Cz6u3rAE2y4fYG3qBCeNmzWSP0n6/NJQmId0cfVgUfCO9e2JCQq70oTPczeHi9DFgNQpYLXRalQbL+Y51Wq9dAL1W9WjcD5X0s5usJwPurmrvn1pvr6zi3w6aC6QpG+VLFVMEhGMbSuzxJD2ZG8v9mBdtmsaXwfZWxzF/H+joM79EDXLa8NPDpSW2fA5wMYuFVrH9qdFXiklptMwOM47A6hPy68xPVZZBX/Te273OrkqTFpMLqq6LIvx3c60IU113uKgH3b3b6kfT1T45siQ9WPcIrGk0pXswX+LhFUiRIM3Fiei8M7nYC5PguBsjoOpSZjdk/g0V5JwQvj7jqSTbe0TfhJkKMPRPVpHJ9leLWUdJxx9dwCPwSqa19ryyOBRyr7kJj8TxFXYi9WKtipneTXmCO1eMNra/GGh2sdq9sxDgryJBnYiUqCDUfVHcL0qAXP8BSQqQ9blU4n0418fZxZn1cYanZfFXj0YQ1Irs+XA/i4xjacg2eCPMVLKTY1mGRD007uMbXvY5JEMMM46YECnyLqMer5HL1G3q4TXVZzW67PkmAmiWba8oeaytWb4oxryj/ye6Km7CGgWPKoI+1a/ZbBwWUGvzWPMOPITnikfT2Lm4c0/t1uHDfkrJkLtN894uDwJxaQ0PZEliSnPLUznIVBjuTrM1HZ+RKe9dJqrDSp3Ja+ZPTaW67Z1VeqBJxY8uhbJv1Phm2SOMe+adiiXchBo49tSXQZpwV5uqjTeMIrO9Fm1idKAc8Gc/HauCv6jv36/E9VoG2iS0TdvwYevbbl/0c1fUVyr/Vv0Q78PvBII5nWUnvuBfwqZyO0fb+iuovLuh83j+aJFDcFHmllQtd1NeDzIQyor7flur3sUeuVZYrfxwGfL5ZYQpN3nfqwpckHhym5dSJibp8lrlf9PHe6zRnDIsFHnYRkHF326JooPMPkzhNrDBgSd6/lh/15dS0+1ummKPXrmcnDlyJbu3HcQJM1UODdqoRLCPgnpQvXDA/huLh4M9dnoTIw0kFWkS53cDJJLFs7Kgp3Mb8d1TrPoLqMONjmiQVkqiusbl9rGGqVd5Tja25LE8Q+sJj35mo9O3n8+0q4N9gWe8dt7pLEX4JwZZCjj2rHHmVnGpvFjN+V8/SW5raMT88ScjdKv0mePwCROuYtmIxuwiSJbIYa1w70JJ3aMCR0lk3BE2WPWvhek+DRK+9jAkqi6A+XDkAb6jB3DNGJ6ubAhdwXjD4z6nh1YgyW8lTo9Hy4BT4DBPV1ubRVqWJeM49oyEAgt2WyadRxEDOeAeG0wKMfxL0HaV/P4saX1r/bjeP6nDk5YVyBwxzGSTxKEaGRe3uBGPlSni7TuOoWWQKSTcTtV8+ZjU21gdpRPiT5egXjiiBPLdcvxnE3gFqxQ4NfNzbzLuLNR4YhJ3v6ErcxGN1siHJOs6Rj1XGwz7IFJHKPHYvxVePoDrXrU1zTuEoGvlv2qCXD05R0mhhHlfJkLHcoICa5eoxaUCPfkwt5B87ATNFIqQfc3F9NBu+jNRk8lTpTWDeSwzXN76NptnM9DMijQ+Lep3V/H00AWWnAvSvZ97Gbusb+Q+7MB9Q+iWFMopyYuD4L7dpRBu2urFSwo+NgRxB2rN0YyQeexNGqb4YAPAtGcXoVF2ukOet+pnw9M8A3VaZ247gepmv7Im87wvgUjdLjbK3sUrKUvzfi4GyT0zTXZzl50/Yhrvw28Gh/pU+RZqbXYmEjSwKPFkQseGbcjcAPA4+O7cb/YcZ01wAAHxtJREFUiawboToT13zH+FK3yJ8Bo0UfWpJkSh6dEtd4uEj8H4C9NbZjNg5hhyRUNo19DBT5C8w4z6DfyKQBQ+WJyJMRrQ/GV4+El4IFmKWhgUpyIq2RFY0aWwKt7cgEK2Puxh55H7NLeCuq4EntvIudJoavsb3tivyGKkPiBPVFsalrbCwJNVS7BLPGdiNkVfVjMLf8LTG+PWMmfvDQyWRE25b29cwcqnTUsBvHSZynUFFFpMVEnkmrfrIWhKtpBOfFcQc2u57wxOuiIEcm6jItiCVSI4mKzRs9XRP6DG2MjPzYf6Hk0fmTOI1GTQ/4fAkDJxlUqkyv4FVRX+DhfMrC1HwF9BdnBDtpFVEMFYnE9ReDHDbTbIY6jdMk6UvacQjvWZajXza2GcbPim6t5nReqq4JhtCPhSRZ/sbF9VlCAvYxqHh34JFqU571+YsEfN6g7cqIg9md1KHatWV6yhzJC5vi9zHJx6xpJn6SDwHNpm7cBs9c+ebZwKPXdHrGwkS7SNolg2dTa3oPE74BB9fGaaxPufVMi1AK7ezGcRImTdj4a5JoPgPvUjdPWM7ApU4G3zIJzm76ijRW6sAE8B+acFCO+Rt1nbjdV3hutQ/CNaguxPhwKU9GcYXqxhMYJllMABxeUwG6rrm7thm4jGODPKm0sZOo+gC4LfDo7QmGP66K67NcsbfELLZpl0ccvKY58asWp3YgCDcb+HJ/4NHuBvb/MB3V8ZYkr36D+p21wRsaSnA9+KfAox0NfFln6vr88xpbgkoPXioR4b2lHEmddSXN72MCChugij2CQRKJU1VJ8CEQu6lr+Q0wZ0OI1ahOIBGrwiPGSD7kfgXgkqjfuqi6SZSnemk9mwjQerUNu3GcwJkJM8vOASAJKipSVckurjK+WV6Fa5OekowNwS3yh8FQbSjG6hBwaMmjG7qBIQHvHaIC6JME4oOxb5AnuYrtiRKeEgoNjPrdIsaXSnkadxKVLfBbiepKQs0JMdcHOVLrHIeJNab4GPFLtgO+FtguJ4WbKCfmj4FHu0YsnKeC8DVlG4JWW5qnuDYSZXACCwKPVLyMrs+i2evG+TH2dxMt4xbcfF4mIZvavqba+2hMewSsnTmEWRoS93W/t4abcwCxm7qIeZTrdnUcYSf1lbG2E37ciqKQJLU8BUbAwFICNmXGm4nq8dfq3zsANxPj9DilpbSvZ9p3L412JpOdxvGtN5+zBR4gwk8B7Kbs9CZizI97eZRt1c2yRT6ZGBeb1NHI6cW15/r8F0P94z8HHm3T8iNZ5I+B8V9x/Y37ewYDwXwS9YOeKQl4x8af8I3Sz4jsXjMFx5qMgzcuXUBqUu0kRNBgnBnk6cJuADWWSWN8M8hTyxW/W+QlYJxu4Iv6BLC5zWyB30+ESLqRdv1rP7x2uJBnv5yBbKTVv7lxsqLtfAolQOXkVNvXo7UM1x2m0vtoeNotWeUPlj16o8FzJokbZTDmqusQjMKCkqjSaJLakoQWdZLUnLuEt8tUsIABkbnUhmS9zISTyjkSXtPIkvb1TP1cpNBQ+8OSwqGtP5fdRfwmOHVdZY1eKTOQL3tUnGgPkzDsjziY04kXMs7HJNdZNTms/67JYf1zy0KVgCJiNWPW03laFefn+vx7Av64NX3TsNnjp1KdRH3A588yEMXNeE7gkUmyCZJshmBwFd4O14Ei/wszvqvGvU3SgHFWpeHi3OifW+RzajuIhWqfxVCp6mKqRV/3wZCMesxv45P7dpv2tL6PEnKwGEMm2c6m9FN1ta8KjJSqNJu6xmfPWB989JmJvYFJRHGzFq+OU+YKr8Al3MHkhNRrtxamfT0z+h1JmbHdOHY5YZK9hwru0ipNTGYyR4Is1mqQQ183SRC16zeh1BFlA3VhxkfLebqyuUKTRrSqvWCo9oWbMBFC1UECowGfP8jA1SZVHeBtyzy6I5QuFGm9TZvqP9o3DbuNbS61bdfUISTjvAXrTvUdxiHL8iQfQolL1ufLCPiksoHn58zGFlGUUK7Pcl2/n7IdOTk6v+zRmM64tlrdbqDAP2KqJ7KpCgN/K3u0ucbY9VlOY4y01KsZbL98PsmVs1Ex/R2o8We+u8afKfFn40pa38eEIQdnBB6pZVqNuUXl+NfBPqUFJHG/qpIgTpNXM2bHfUhni3w2MUwSCtXrRHjzJrclmkMUwYGFPi7Ik9ADjSumz7F8xvXSeqaa5JQa2Y1jlxOX9fkXBLxb2cwjwVzsGkfYrGyrxcz1+cwaUewF6vpCJZIjk0SAlqZNM2dFoYIy2DyYT5I9Pf6HosBFJrRQ9LQbT1u1CzUAk2OYJM4RjM8FebrALfB3QGjhMmTGweU83WTqcaJ4JsMkgSifXJ9F/ed1Kn/bcHpKXddnSVbQJ7t0cc3u+iwb9terfB41UsesJVAVWhnksGmSjzpDCp3n5szGllGb9oGUvo+1Z+Z9tWfmJwbzqOI+bGwvAd9ndXgIs+MEHBr7SCA1uDTwaF7cuBNsHF+sxfE2f8i27WagwO9hwrhEq04+Cfn8GsaOzRvetK9ncfOQ5r/bjWMXsxcmMPxW3QRjfpCnr6rtDQ07XHG2a+n5wCMd239EC6GqgRBeq9sgxo9LefpglENJqGwCj/oMYVov5qbcg7Urpl87hC9FSfQR8P2SRyot8+bBZYt8JHE9m1Fduo17zS7iN5ODe7QddlIuSrCZM77OFz/DxDaJC9TS/oAJF5dz9FnNOAeKfAczTPhS/zfwSH3SOuZDKC/5jDY5jwmXlXP0qan0Pg74/Hkelb5TF1OaHMMTdTkJf7zskclHiXw03QcgVnN63SCViWEJTjKfCzzSniDW3XF9lnXxrdoJIODUkkfjNL/Tvp5px55GO7tx7GLWjH88qtizPEiiOzopJVvko4nxI4PGXwg82szAfpzpwCI+lB200Mh0aq9KeOfyHP0mysb1WTbVRpySM2dgtimpbNLxmtTLFvnrxFARdIftvgjUqYiaA/SfzzB2WJonM0WasNFskfeoUR+ZPXNdJhwZnlR11JU23TgyUCh7NGgyV2K7nc9vqaKu0GNSPh14dKmmgmGGuTSZKLPdNLa0djL05nKOZIPSUtL6Ptbo0IRZ4sOaeREbk5CDsTZNpQZrSZPXBB6pwyCSSA3WPnrOCzwSVo+OJVvgE4jwrTi7hr+vrl3jzzSwl8ShSOGCdm0Ig0QpR+Pkd9O+npnglTZbu3HsYsZcnyWbN6ttYsTBzCRkvtr25/q8pwPEStCNtdftVa/rs2iNtiS5dPD3gSCH3dtdvw0U+HwmnK0dr9j1ii5us88JfvTaDfszgUf/boJJo+02i/nVfVU8a1KfALfkkRGf5lj7e/4Hb/TsyvoGWBcgT/h4kKO2MbLZAt9NhL20/reTLYyrn2AxlRPH/cs5ir1xMM4wl80M4ZRyji6J87v570bUWIxbgzwd2K6PtL6PCdSbbgo8OliNdQKpwVp++8IgR+dq+0giNciED5Zz9OO4PpKQo5vGkmeX8E5UwUNxvqz7e0TYVNrXM/XYU2hoN44JJy2k15BTIm0ZDjxSC9VrG220cxfyxpgF8UnFISl1h4fQbxJ3M9ZfGMe3HMDGal9jskRNv1Kl304nmGq/JsEwpNKQU8Ju3rH/C4ZqiSFdJv+YynZVgV2We6T/0W/Az1AiLTbm1zBeT9C+N8hRs6537Awn4P1D3zRs+vipFPsbYBrzJc5SFQeUBun2WMcbDLZfzPMqVUicpu6Zi5G/S+P7uPNCnrZqFlYRoA9hidOLb5qEJFKDDBxd9khN9WT4HtU91MqEhgksRklXfRVs+/gZJHHLqhKGTLTEsXeq7Ixgs0Y1rLSvZyqgUmqk+4FJ6eAm023hrnIqWKruYwISUTR9mfKXOQ52W7aAHtC03WiTIOPyzppiQMeYl2yB30GEyGvsDv5F6hubjmcy7I3jHMc7UUEVe5koWbQbgymljfYkraW/UeUVuRZXxWUx4wPlPHVMYsj6fDUBkTGxbca7ZngIc0w+hmqnmu+qkRj/Qr3hqu/ssDzIkeq2IUEygrDhvSoqgazTc5r1+SICVDGXBPym5NE7O7aXwvdxoMC7MeEPRu9zzKl3c1tJEs4yDl5vyL8qPKomIRergyHM0n5kuj6L5KA+btHBgcECulWLa3jzMKy1F7vpFWzSLL2a5vXMZOxps7Ubx4QzluQHqm8aNjalUzF1z/X532rLmvpKhAjHlHJkRB0TnjYKCbVWFWRthvHmpXl6sNN4Qm6054wW8AmSxzPFWWNvspBHtLck8EidYR6zoTiJAP21p+FCOta3kdIDQaWAk0DWTa55VVd24nd4+iKJPOoEr9F9I35V8kjFpuD6/N8AjtE8M6HNisAjPbG0JCMsYRcViK75NEU/qo+SNL6PSU7q2DD2PMEzuSoYqv1WGtwc1OT2rgXhcMVc1k1qlEq/q1EqaeU9JXlFPtgk+1xVmJAr52ixyljoFL7MczaaBhM97FVBDrObw5jSvJ5psUqjnd04Jpy1bRbz6/qqUB/d1xcbQx6vJK4NXMg7cAaPqOu2If/tuMHzWfjohJdOW9SZrgmCztFtFrB2EKZ2WZ8/QEBszFFzu0JP0T8DO01U0o9wjVIFK9SqDoZXd+K/hG6syeAhJZ/pixnCrktzJD51LEmueaHclA74nGXUdbDV0nzrnCVcGORI6K9ii+vzwwDUmtMmm9Kxzo0SQggXBDn6XKzjo9mxIle5t8Z2zGZDvo9ukb8MxlkG/lb6pqHf5IPeVAccwF2BR/sY+CS4G0kNArg88OgEbR8DPh/HwBVaewDXBh4dqbVPoDMdeSOV9vVMi1fa7OzGMeGMhUfxq9WLsfRj8IPd7NZAgY+Bg1NpLd7VGAcS5b5hXNiKYKimn6v8GnYLfCAIwieofXauC4ZwpLb9JGoBphmLUZiF8WHCI/mzTjJYJo9L+NUt1CharOrNm8ZDaXwy5BtV8cE19pst8qXEOFHjCxGOK+XoexpbdxFvCQciaWlU4mJfwxM62TSqtaMbHajRq/xLjV7l+3FOhXFaQ0a/E8BXAo/Umx/Dq9P7Zw7hLVpN5rS9j4bPuUzfQ4FHu8TNY+PfTaUGGfhW2SPVuyH9JJEahCHV286X8KyXVtc/JrWsGsOoIhsM0lMarNwCm2nMM84N8hSp2pTm9UyDVRptjBa0NA5wMn2u6QD/L4B9Dfp4njPYuTyf1Ath7SRBTipE0eA99X4UXF0Di/ht7OA2tV9KibltL+StM5m6hvLWyrYfq67FPnFSVY1thT+a8oOmT7oZbeBjgUffUfq1zkw2JuTA49HYMLnmW+VUsceyQXrMtK0oe9fn+yModto2neS0SePn3EW8v+PgDo2t2MRtvBrbMclITkKX4/osTAGmCS9PVzPYL0p5pa7fLXKIBJXqSxRmNV36N5VyFBtLZ5oZGvb1kZp2tDAWxJbwREZ+hzRX7c9Vqth7xSCpY7PT9j7WlKxKhh8DPww8EnUlVUkiNQjGaUGeoiREI/tMIjWYRCBgwOcvMaA6eQ7XHvVJddbn2wkYR6/TAeAKM15fzpPMXUtJ83qmeqhSaGQ3jl1Mmmn8RdjVXX3T8O7HTyU5iWpbQjoGeamFj2wcKbFG89QwqWBZ3zTs0SlDNFxARIZOq+IRZAgHaK4jm0HI+ryIgLzh1FSJcVppFb6hOd2cu5h3yTDmM0OItZuz3e8OhmofBMpT2E5+GsU5El6Cg12C+SQ0TxNeDJNk7ps5hH3jTqaEdgiMHyqzWK8JhvAhU1wHCnwiE1R8iU2gSbzs2dSHn8zYCKtWvYS9ycEpInE2zo6wHAx1TKHQWPUPoT8OG+nDLfDHQbjcZDIzjDfGxQNLe2GCnnwgahR6hsE4rEa/c4uJL2KblvcxZLp4weiEP1Rs0mKSRGoQjINMcE9A0C0Z/lvErSnNY5x3EW8yMlzPwn+tcvzDjoO94pIp3cV8OKq4VtmmmP1X4NEnYn5HTZLkemo9M8AhNaZ249jFVIUncPL1bno69hQTChngl85Gdc47vLwacxwHOzoO9hft2A5xRXcigyPiMi7DBBbJllb9KDDwy4qDY6J4JsNNrBCL76CE6zFkcGjSDVD4gyYndaqs1Saf7pOrIWRwc/80rNjiGaxZvjH6K9OxNY3gDaD6CfERHTbAa4jw6VKOTOJ/2sKSLfD7iaCl4ZjUDPF5F/I2I5l6xumrVfNIuHLOLHwsSo4OV3Emuxxn0KhCh0Zt5QfuEI6/ZSGNqPpuMAqv1f5skIxl0sUKcvBBrkJi+XSF8XCQp501xq7PklAwX2O7zoZxq1PB8cvOJKG7iiyhrJ6QOGsyY19mxtFRetQav9LyPrpF3re2OZbTV3VhwrvKOfofbYUEUoPCNTvniQUkHzGqkkBq8KnAIx1vapMHhr9PUrvsVHFIuxuZUDXqBvVvDPCXacBuj3rUMZEmzeuZatJTZmQ3jl1OWLbABSJ4XTajrf7zmTPwUW3SRCiJKPGI2o3t/QycOx24bWgIL03fBLuiiuMZ9dg1TbamxOfdyGtxjMn1dNTgs0Xej7geSzmp3Jfj+mY8TA6O1VxBaicsJOCWH8W4d+2Pc2Zjj8hNmrYzhV3W5yMIdeqZjMJcTO5hwgV9VdxO0/HCy2uwTcbBIWBIDNNOqjYIFwUra5unLk5ws0U+mRgXq/rTGz1JFbwjMwPPjQzDRJnn6sAjVZb0gM83MqAnl/6H72sJuKpK+EmFcOfGffjb2pextUPYk4HPAHiHcpgvUhUfKg3S9Ur7SLM0vI8DPn+SgctMxmnKT2iqFgbgycAjzYnwOreNpQaBGwKPDjUZd6NtghPlF8D4apVwVdVBiddg5kbT6xrvx4Lrz6aKR5iBIWK8M8iT6qMtzetZ0rnp1Xpxi1mv+t0zfm2zmGf0VSH8VmoqhATOV8A4P/BwbjvVlXZthrKAcuLVn6BfkyprifDF7EpckORUqc3mUSQUJdZL9UNk4myjrVw9AlhScXDOZCj7uD7LKd9uHfxjquLtpoTPSccbZlSKWovmpDBpN1LvRQJOKHlkIoMZ3Z9wRC7GrWC8rRuHxuqKdnCfgyOEWy88UZMrTm0RfjqJF72OCNd1+tBwfX4awBbahifUTj6Eqnh/6QwSmp6uS6iG1LPvo1vkr9U/aPQliQazWZY549e1jZHccKhKQqnBSk3B6xEG7hV5USLcm5mG32vI6ceccgv8DVB907d+CuMZBt5bzpPRCXGa17P1A+z66cVuHCcA55DuRGKH3jABzTU38YDj4BPLFpBaSrC5gTBA/yqR5J0E/+SU8Q6HcXIpT3K9PKFF5LGqwJUEvGZCG/5HY9dmGIOamLKk/SsWtNgYn6R9t6sXnjxeaZBVaerC1RlCLkmMa1ufhVZoBL9Rn3S2a4jx6+oIPjJ2Kj7vIp4+Mow1pgNssJdMU8mE/lpjG0kzwrvwY6xqlQnf6N8YZ2lvJ7R99vL76Pos4gHak1gZ8i2BRwdpx44kUoPAosCjM7R9JJEajGxbBCe2xSY4hmRTqSpugU8HQYjHVbdLqkajja4bcXDCEwtIwk+MS5rXM+PB9mgFu3GcoImpn1qsxbdbAu+Tt7+UgHNLQ/h+N1d8Y93XA8f7cB4zTlEmMsR7TriXqlhYypNcfU5aCTfmS8JEoYnopwLCL+uLfY7unIgGO7URE0f07Nph7PDnz5GRnvRE+BzGPAox+FET0V7Yxs1gnGeSDGDSdxjrJIH3plnW0o2cKg4GHrUk2tQS3aqKcIJOrrZQ6ISnI9eZjG8CbG8jB/nSArprAtqKbKJX30e3wH81ypSXEIocnabFKYnUoAn1lPiRhMC8jf+xSl1R9SRp0KlCMsBNNuBaCO+r3XKcF3j0U22FdnZpXs+6HXsv1LcbxwmehWyRjyTG52vXWB3l9dp0KwvbtQRcXsrhRtNrac1Q6pmYVZyG0WxiXZJEQ8MM/I2An4NxqTY2ReOXxkYCr+HgdCJIJu9MTZ0mGzkR/XFfBZeb6K4m6GdclU5xjkw4YaJ4I5P6WY8dcpDHaFKWcViAEJYT4xdOBt+My7hM6mNjvfA67+Ta/wnvm4aHTt6r/xhxcGG7JAXXZzlxTBxPGzWPA0X2mFEwGPMDBNxWBf6VUJOP05dVtWS6/2HCV8s5+q2+WneWvfQ+bl/gLSoECQtQF2Z8spyn/9RWMOTLrDdLjN1NbmJcn02lBiPdZ+DrZY9Mru3HtSP0XUT4f0R1BoJuwpyeBOMX7OCKyXg207yeaZ+7XrSzG8dJmpVQklCC4g+sMfRvR6PZj7JRE8yFEHglADmql/ijR2o8XLeXs7jL5GqhG9dl8V3ejwMrwAG1ZIk9QfVr7K1qPHv9VOegxhAIK8F1dRyJn3ko4+DWZfNxz2RsaE3GInGl0xgHV4H9wHgTGC4IW9b4LmUz2SexdQCeJ4L8aP2+KiejDm5KmuVt4luUbRjU3bqgE24PFuDtGxrPMZ9DwvJDhX+NGbvAwQC4zg8ouI4wsJJGn1vh2XyIGH+snUzcZrIwdotlY33Jtl61BodRFUfV+E2FJkqeAXnHVjLwJAF3gXEDVuGnwULq5io6kdtZn68g4DiDyvWkmzBu+jAG3lF/N0dDTGSD7PBo3OjfwXgMDv5AwJ1rCTdMRmyu1u+0vY/acVk7YOeFPG3VbOwPQJIVJU57+5D+adPwQ0vifV8Mn0v5bZCPSPlAvx9V/KE0iEfXx+9bmtezND5nduOYxlmzPqcHAUnqKEKuw5tl29ZWHeyxfAHJ5suWKYiAaXZst6dEUxBCOySLgEWgBxGwG8cenBTr0tRBYKDIxzOjVdHGQOt46qDxyhlJouxYxplBnuSq0haLgEXAItCzCNiNY89OjXUs7QjUYxsreCQiYL88PISdn1xIL6V9jNb/aATCJIMHTfAh4EMTQl1k0qm1tQhYBCwChgjYjaMhYNbcIqBFoB1ZcI1r7ajJzkTX+mjtJgcB12fRPxa6I32pYo9gkH6vr2AtLQIWAYvA+kfAbhzXP+a2x1cAAqHShpBEj3/HCD8LcvS+VwAEr+ghuj5fAOBMExBmzsDsieZdNOnf2loELAIWAQ0CduOoQcnaWAQMEJD4ttIs3EfArk3VVjoj2LWTBrFBN9a0hxFwC/wrEI40cHFF4NFcA3trahGwCFgENggCduO4QWC3nU5lBNwCnwXClyPG+JnAo3+fymO3YxtFIOvzCgK2McDjusCjww3sralFwCJgEdggCNiN4waB3XY6VRHIFnkPYoiebTOR9s1BDgevD06zqYptWsblLuHNUMHfjfwlfDXI0XyjOtbYImARsAhsAATsxnEDgG677F0Esj7fQMA76x4yDjKRztt6Ic+c1o/fRWgpr6pUsfuKQVrauyO3nk0UAgM+H8DArSbtEeNTpTxdZlLH2loELAIWgQ2BgN04bgjUbZ89i4Dr81MAXhs6aHS17Pr8w0g9bcLHgxx9u2cHbR2bUAQGCnwKE75u0qgDvG2ZR5JMZYtFwCJgEehpBOzGsaenxzq3PhGYdxFvPjKMv67rk3BRkKPTND5ki3w2Mc5vtmXgu2WPjte0YW2mBgLZIl9KjBNNRjPiYE47HW2TdqytRcAiYBGYbATsxnGyEbbtpwaBuUU+2GHc2LBxvD7I0WFxA8gW+WRiXBxh96fVjD2fztOquDbs36cOAq7PIjG5j8GI/hp4NHbKbVDNmloELAIWgfWPgN04rn/MbY89ioBb4NNBWNLgXixFStbnHAF+y5AYz2Qy2G/pAnq8R4dr3ZoMBEa1yVcC6Ddo/pbAo4MM7K2pRcAiYBHYYAjYjeMGg9523GsIuD7/J4BPNPjFM2dgkyhS5p0v4VkvrYYkM/xzxDhWOcBByzy6u9fGaP2ZXAS2X8zzKlU8ZtQL45tBnk4yqmONLQIWAYvABkLAbhw3EPC2295DIFvgu4mwV6NnDDyYIZxVdXCH+wKGlm2KuVTF+4iRA7B1xChehoP3BQvo1703QuvRZCOQLfD7iXCNST/E+GwpT1GhDibNWFuLgEXAIrBeELAbx/UCs+2k5xFYyI47GyvBmNmFr6uoig+UBun6LtqwVVOEgLuIt4SDfQG8FcC+kA8P82doDYBlIDzGVTxG8i/hsY1G8Njjg/iz5f5M0QNhXbUIvAIQsBvHV8Ak2yHGI7DdIn591cGj8ZZtLQJivLeUp/u7aMNWTRECrs/HArhykl2+KfDo4EnuwzZvEbAIWATUCNiNoxoqaziVEcgW+Whi/CjRGBlXOBWcuuxMeiFRfVsplQi4Pi8GMLlqLwaUUKkE0TptEbAIpA4Bu3FM3ZRZhycDAbfAC0E4x7Dt26iKz5cG6XbDetZ8CiDg+nwzgAMndSiWPH5S4bWNWwQsAuYI2I2jOWa2xhREYPsib1sFDmJgT2LsUgWyBLyGgVkE9AF4GcBzNWWYhwHcQYwf22vpKfgg2CFZBCwCFgGLQEcE7MbRPiAWAYuARcAiYBGwCFgELAIqBOzGUQWTNbIIWAQsAhYBi4BFwCJgEbAbR/sMWAQsAhYBi4BFwCJgEbAIqBCwG0cVTNbIImARsAhYBCwCFgGLgEXAbhztM2ARsAhYBCwCFgGLgEXAIqBCwG4cVTBZI4uARcAiYBGwCFgELAIWgf8P7r2nOdcbBcEAAAAASUVORK5CYII="/>
          <p:cNvSpPr>
            <a:spLocks noChangeAspect="1" noChangeArrowheads="1"/>
          </p:cNvSpPr>
          <p:nvPr/>
        </p:nvSpPr>
        <p:spPr bwMode="auto">
          <a:xfrm>
            <a:off x="155575" y="-1096963"/>
            <a:ext cx="6229350" cy="22860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395536" y="116632"/>
            <a:ext cx="8352928" cy="1656184"/>
          </a:xfrm>
          <a:prstGeom prst="roundRect">
            <a:avLst/>
          </a:prstGeom>
          <a:gradFill>
            <a:gsLst>
              <a:gs pos="0">
                <a:srgbClr val="BCE292"/>
              </a:gs>
              <a:gs pos="50000">
                <a:schemeClr val="accent3">
                  <a:lumMod val="40000"/>
                  <a:lumOff val="60000"/>
                </a:schemeClr>
              </a:gs>
              <a:gs pos="100000">
                <a:schemeClr val="accent1">
                  <a:lumMod val="20000"/>
                  <a:lumOff val="80000"/>
                </a:schemeClr>
              </a:gs>
            </a:gsLst>
            <a:lin ang="5400000" scaled="0"/>
          </a:gra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altLang="ru-RU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Основные направления бюджетной и налоговой политики на 2025 год и на плановый период 2026 и 2027 годов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611560" y="2060848"/>
            <a:ext cx="8352928" cy="864096"/>
          </a:xfrm>
          <a:prstGeom prst="roundRect">
            <a:avLst>
              <a:gd name="adj" fmla="val 14416"/>
            </a:avLst>
          </a:prstGeom>
          <a:gradFill>
            <a:gsLst>
              <a:gs pos="0">
                <a:srgbClr val="BCE292"/>
              </a:gs>
              <a:gs pos="50000">
                <a:schemeClr val="accent3">
                  <a:lumMod val="40000"/>
                  <a:lumOff val="60000"/>
                </a:schemeClr>
              </a:gs>
              <a:gs pos="100000">
                <a:schemeClr val="accent1">
                  <a:lumMod val="20000"/>
                  <a:lumOff val="80000"/>
                </a:schemeClr>
              </a:gs>
            </a:gsLst>
            <a:lin ang="5400000" scaled="0"/>
          </a:gra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820738">
              <a:defRPr/>
            </a:pPr>
            <a:r>
              <a:rPr lang="ru-RU" b="1" dirty="0">
                <a:solidFill>
                  <a:srgbClr val="2E4392"/>
                </a:solidFill>
                <a:latin typeface="Times New Roman" pitchFamily="18" charset="0"/>
                <a:cs typeface="Times New Roman" pitchFamily="18" charset="0"/>
              </a:rPr>
              <a:t>Ответственная и сбалансированная бюджетная политика в условиях существенной неопределенности и узких горизонтов планирования доходов бюджета</a:t>
            </a: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539552" y="4581128"/>
            <a:ext cx="8352928" cy="576064"/>
          </a:xfrm>
          <a:prstGeom prst="roundRect">
            <a:avLst/>
          </a:prstGeom>
          <a:gradFill>
            <a:gsLst>
              <a:gs pos="0">
                <a:srgbClr val="BCE292"/>
              </a:gs>
              <a:gs pos="50000">
                <a:schemeClr val="accent3">
                  <a:lumMod val="40000"/>
                  <a:lumOff val="60000"/>
                </a:schemeClr>
              </a:gs>
              <a:gs pos="100000">
                <a:schemeClr val="accent1">
                  <a:lumMod val="20000"/>
                  <a:lumOff val="80000"/>
                </a:schemeClr>
              </a:gs>
            </a:gsLst>
            <a:lin ang="5400000" scaled="0"/>
          </a:gra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820738">
              <a:defRPr/>
            </a:pPr>
            <a:r>
              <a:rPr lang="ru-RU" b="1" dirty="0">
                <a:solidFill>
                  <a:srgbClr val="1F4F7A"/>
                </a:solidFill>
                <a:latin typeface="Times New Roman" pitchFamily="18" charset="0"/>
                <a:cs typeface="Times New Roman" pitchFamily="18" charset="0"/>
              </a:rPr>
              <a:t>Финансовое обеспечение принятых приоритетных для поселения задач</a:t>
            </a: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539552" y="3789040"/>
            <a:ext cx="8352928" cy="648072"/>
          </a:xfrm>
          <a:prstGeom prst="roundRect">
            <a:avLst/>
          </a:prstGeom>
          <a:gradFill>
            <a:gsLst>
              <a:gs pos="0">
                <a:srgbClr val="BCE292"/>
              </a:gs>
              <a:gs pos="50000">
                <a:schemeClr val="accent3">
                  <a:lumMod val="40000"/>
                  <a:lumOff val="60000"/>
                </a:schemeClr>
              </a:gs>
              <a:gs pos="100000">
                <a:schemeClr val="accent1">
                  <a:lumMod val="20000"/>
                  <a:lumOff val="80000"/>
                </a:schemeClr>
              </a:gs>
            </a:gsLst>
            <a:lin ang="5400000" scaled="0"/>
          </a:gra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820738">
              <a:defRPr/>
            </a:pPr>
            <a:r>
              <a:rPr lang="ru-RU" b="1" dirty="0">
                <a:solidFill>
                  <a:srgbClr val="1F4F7A"/>
                </a:solidFill>
                <a:latin typeface="Times New Roman" pitchFamily="18" charset="0"/>
                <a:cs typeface="Times New Roman" pitchFamily="18" charset="0"/>
              </a:rPr>
              <a:t>Концентрация финансовых ресурсов на достижении целей и результатов национальных проектов</a:t>
            </a: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611560" y="2996952"/>
            <a:ext cx="8352928" cy="648072"/>
          </a:xfrm>
          <a:prstGeom prst="roundRect">
            <a:avLst/>
          </a:prstGeom>
          <a:gradFill>
            <a:gsLst>
              <a:gs pos="0">
                <a:srgbClr val="BCE292"/>
              </a:gs>
              <a:gs pos="50000">
                <a:schemeClr val="accent3">
                  <a:lumMod val="40000"/>
                  <a:lumOff val="60000"/>
                </a:schemeClr>
              </a:gs>
              <a:gs pos="100000">
                <a:schemeClr val="accent1">
                  <a:lumMod val="20000"/>
                  <a:lumOff val="80000"/>
                </a:schemeClr>
              </a:gs>
            </a:gsLst>
            <a:lin ang="5400000" scaled="0"/>
          </a:gra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820738">
              <a:defRPr/>
            </a:pPr>
            <a:r>
              <a:rPr lang="ru-RU" b="1" dirty="0">
                <a:solidFill>
                  <a:srgbClr val="1F4F7A"/>
                </a:solidFill>
                <a:latin typeface="Times New Roman" pitchFamily="18" charset="0"/>
                <a:cs typeface="Times New Roman" pitchFamily="18" charset="0"/>
              </a:rPr>
              <a:t>Гарантированное исполнение принятых социальных обязательств</a:t>
            </a: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539552" y="5445224"/>
            <a:ext cx="8352928" cy="576064"/>
          </a:xfrm>
          <a:prstGeom prst="roundRect">
            <a:avLst/>
          </a:prstGeom>
          <a:gradFill>
            <a:gsLst>
              <a:gs pos="0">
                <a:srgbClr val="BCE292"/>
              </a:gs>
              <a:gs pos="50000">
                <a:schemeClr val="accent3">
                  <a:lumMod val="40000"/>
                  <a:lumOff val="60000"/>
                </a:schemeClr>
              </a:gs>
              <a:gs pos="100000">
                <a:schemeClr val="accent1">
                  <a:lumMod val="20000"/>
                  <a:lumOff val="80000"/>
                </a:schemeClr>
              </a:gs>
            </a:gsLst>
            <a:lin ang="5400000" scaled="0"/>
          </a:gra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820738">
              <a:defRPr/>
            </a:pPr>
            <a:r>
              <a:rPr lang="ru-RU" b="1" dirty="0">
                <a:solidFill>
                  <a:srgbClr val="1F4F7A"/>
                </a:solidFill>
                <a:latin typeface="Times New Roman" pitchFamily="18" charset="0"/>
                <a:cs typeface="Times New Roman" pitchFamily="18" charset="0"/>
              </a:rPr>
              <a:t>Сохранение бюджетной устойчивости </a:t>
            </a:r>
            <a:r>
              <a:rPr lang="ru-RU" b="1" dirty="0" smtClean="0">
                <a:solidFill>
                  <a:srgbClr val="1F4F7A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Трефиловского сельского </a:t>
            </a:r>
            <a:r>
              <a:rPr lang="ru-RU" b="1" dirty="0" smtClean="0">
                <a:solidFill>
                  <a:srgbClr val="1F4F7A"/>
                </a:solidFill>
                <a:latin typeface="Times New Roman" pitchFamily="18" charset="0"/>
                <a:cs typeface="Times New Roman" pitchFamily="18" charset="0"/>
              </a:rPr>
              <a:t>поселения </a:t>
            </a:r>
            <a:r>
              <a:rPr lang="ru-RU" b="1" dirty="0">
                <a:solidFill>
                  <a:srgbClr val="1F4F7A"/>
                </a:solidFill>
                <a:latin typeface="Times New Roman" pitchFamily="18" charset="0"/>
                <a:cs typeface="Times New Roman" pitchFamily="18" charset="0"/>
              </a:rPr>
              <a:t>Ракитянского района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46881" name="Rectangle 2"/>
          <p:cNvSpPr>
            <a:spLocks noGrp="1"/>
          </p:cNvSpPr>
          <p:nvPr>
            <p:ph type="title" idx="4294967295"/>
          </p:nvPr>
        </p:nvSpPr>
        <p:spPr bwMode="auto">
          <a:noFill/>
        </p:spPr>
        <p:txBody>
          <a:bodyPr wrap="square" numCol="1" compatLnSpc="1">
            <a:prstTxWarp prst="textNoShape">
              <a:avLst/>
            </a:prstTxWarp>
          </a:bodyPr>
          <a:lstStyle/>
          <a:p>
            <a:endParaRPr lang="ru-RU">
              <a:solidFill>
                <a:schemeClr val="tx1"/>
              </a:solidFill>
              <a:effectLst/>
            </a:endParaRPr>
          </a:p>
        </p:txBody>
      </p:sp>
      <p:sp>
        <p:nvSpPr>
          <p:cNvPr id="4346882" name="Rectangle 3"/>
          <p:cNvSpPr>
            <a:spLocks noGrp="1"/>
          </p:cNvSpPr>
          <p:nvPr>
            <p:ph type="body" idx="4294967295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346883" name="AutoShape 4" descr="1675595615_top-fon-com-p-fon-dlya-prezentatsii-powerpoint-neitralni-170"/>
          <p:cNvSpPr>
            <a:spLocks noChangeAspect="1" noChangeArrowheads="1"/>
          </p:cNvSpPr>
          <p:nvPr/>
        </p:nvSpPr>
        <p:spPr bwMode="auto">
          <a:xfrm>
            <a:off x="155575" y="460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346884" name="AutoShape 5" descr="1675595615_top-fon-com-p-fon-dlya-prezentatsii-powerpoint-neitralni-170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346886" name="Text Box 12"/>
          <p:cNvSpPr txBox="1">
            <a:spLocks noChangeArrowheads="1"/>
          </p:cNvSpPr>
          <p:nvPr/>
        </p:nvSpPr>
        <p:spPr bwMode="auto">
          <a:xfrm>
            <a:off x="8805863" y="6667500"/>
            <a:ext cx="0" cy="141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lnSpc>
                <a:spcPts val="1113"/>
              </a:lnSpc>
            </a:pPr>
            <a:endParaRPr lang="ru-RU" altLang="ru-RU" sz="1200">
              <a:solidFill>
                <a:srgbClr val="000066"/>
              </a:solidFill>
              <a:latin typeface="Times New Roman" pitchFamily="18" charset="0"/>
            </a:endParaRPr>
          </a:p>
        </p:txBody>
      </p:sp>
      <p:pic>
        <p:nvPicPr>
          <p:cNvPr id="4335618" name="Picture 2" descr="Picture backgrou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</p:spPr>
      </p:pic>
      <p:sp>
        <p:nvSpPr>
          <p:cNvPr id="4354050" name="AutoShape 2" descr="data:image/png;base64,iVBORw0KGgoAAAANSUhEUgAAAo4AAADwCAYAAACOueV4AAAAAXNSR0IArs4c6QAAIABJREFUeF7snQmUHFX1/7+3ejIJyQQQZId0dYJssoOAogICiggCLihuPxQUFUSSrg6I+ndE2dLVE2QTEVH8iSj6EwQUEZXFFRQEEWRLujogsggCGbJMpuv++9X0xE5Pd9d91ZNJd3LfOTmHw9y3fV71q1vv3YWgRQkoASWgBJSAElACSkAJCAiQQEZFlIASUAJKQAkoASWgBJQAVHHUh0AJKAEloASUgBJQAkpAREAVRxEmFVICSkAJKAEloASUgBJQxVGfASWgBJSAElACSkAJKAERAVUcRZhUSAkoASWgBJSAElACSkAVR30GlIASUAJKQAkoASWgBEQEVHEUYVIhJaAElIASUAJKQAkoAVUc9RlQAkpACSgBJaAElIASEBFQxVGESYWUgBJQAkpACSgBJaAEVHHUZ0AJKAEloASUgBJQAkpAREAVRxEmFVICSkAJKAEloASUgBJQxVGfASWgBJSAElACSkAJKAERAVUcRZhUSAkoASWgBJSAElACSkAVR30GlIASUAJKQAkoASWgBEQEVHEUYVIhJaAElIASUAJKQAkoAVUc9RlQAkpACSgBJaAElIASEBFQxVGESYWUgBJQAkpACSgBJaAEVHHUZ0AJKAEloASUgBJQAkpAREAVRxEmFVICSkAJKAEloASUgBJQxVGfASWgBJSAElACSkAJKAERAVUcRZhUSAkoASWgBJSAElACSkAVR30GlIASUAJKQAkoASWgBEQEVHEUYVIhJaAElIASUAJKQAkoAVUc9RlQAkpACSgBJaAElIASEBFQxVGESYWUgBJQAkpACSgBJaAEVHHUZ0AJKAEloASUgBJQAkpAREAVRxEmFVICSkAJKAEloASUgBJQxVGfASWgBJSAElACSkAJKAERAVUcRZhUSAkoASWgBJSAElACSkAVR30GlIASUAJKQAkoASWgBEQEVHEUYeoOIdfnRwBs1+5omfCWUpZua7edTqivTDphFXQMSkAJKAElsLYQUMVxLVnJnS7hviVL8RIAp90p9fRi08dPpefabWdN11cma3oFtH8loASUgBJY2wio4riWrKib531B+NM4TOeZwKPNx6GdNd6EMlnjS6ADUAJKQAkogbWMQFcpjjPO5VelUtiZU5gFIE3ANiFjMwI2AfAqAH0ApgGYzEAPASkAywEsrf57HsCTAJ4gwmMhcE9qBe5deAaZk7quL1udwxv3TMJucLA7hdgNhN0B7AhgknRyBPy66NEhUvlOl1Mmnb5COj4loASUgBLoJgIdqzhuez5vPdyD/SnEPuxgZzB2BrDlaoDLAO5jxk2pFG5YOIf+shr6WGNNZny+hIFPiwdAuCDI0myxfBcKKpMuXDQdshJQAkpACXQEgY5SHGcN8LblEGeBsD8YM9YQoQeJcVlqMr77+Kn08hoaw7h16+b5dhAOkDbIjBNLOfqWVL4b5ZRJN66ajlkJKAEloAQ6gUBHKY6ZPJ/ChIs6AQyAF4hxHr+Ci4J+WtYhY7IeRtrn5wh4tbQiOdi3OIfulsp3o5wy6cZV0zErASWgBJRAJxDoLMWxwFcw44ROALNyDIRFTogTFuboVx01LsFgtr2QNxkewrMC0VERXsqY/kyOXrGo01WiyqSrlksHqwSUgBJQAh1GoKMUR9dnY1+4l4QRA38nxm/ZwV+cMh5zUghoEl7a+gUseXIjpJYOoq9nPWxKZWxPjL2Z8FYAr5O03UCGGbj41dORveckWpGwjQmvVrmSPbByTW0Tj3Fh4JFxPFprizJZa5dWJ6YElIASUAITQKBjFMcD+7kn6MNiAFNazHshGFc4ZVy98AxaZMsnPZ93pDJOq3hVm1NN43FtVYzHMQ3j3d3ihZ32+dMVj/NLLCZ5Q+DRURbyXSeqTLpuyXTASkAJKAEl0EEEOkZxnJXnncuEB5qwWciML5bS+CGOpXK7/Kp9fRfAHgnauh8pHBjMphcT1J3QKrbew8Q4u5ijL0zoICe4M2UywcC1OyWgBJSAElirCHSM4pgp8IeY8b9j6BLO75mELz1+Kpl4jONWtr2QJ69YjiuI8CHbRonw+xWEQ5+cQyY+ZMcW12dzTX2geICM44Ic/UAs34WCyqQLF02HrASUgBJQAh1DoHMUR599BrJ1ZIpBFrNAZGItjn/pZyfdh+8Q8OEEjV8VeHR8gnoTVsXN87OgKDi6qKQYuyzI0d9Fwl0qpEy6dOF02EpACSgBJdARBDpJcfwVAwfXUflS4NFZq5OUOXkcHsKdAPax7YeAjxQ9GntKatvQapBP4D28YuPpmNZNzj+22JSJLTGVVwJKQAkoASWwKoGOURwbxNZjAjJFj0qre9Fcn3cAcD+AXsu+/tMLbPeoR/+2rLfaxd0BPgAhbpd2ZLzUSx7tIpXvRjll0o2rpmNWAkpACSiBTiLQEYpjlF4whSdqwUx0zuR0nvNE8KwXh/H1IEfylH7WHSSrkMB7+JrAow8k6607aimT7lgnHaUSUAJKQAl0LoGOUBxnFviIkHFjLSYGPlTy6OqJQpe5gDfjYRQBrGfZZ5mAWRNxMmozrozPFzNwsrQOA58veXSOVL4b5ZRJN66ajlkJKAEloAQ6iUBHKI4Zn7/AwFdqwLw87GDzifZazvj8PQY+aLtABBSKHtmfVtp2ZCFv6z1MjHcWc7SK8m7RXVeIKpOuWCYdpBJQAkpACXQwgc5QHPP8Yya8u4bT5YFHJ000N3eAD0OImxP0+1JPLzYb75BBCcaxsorr8zMANpW2wYyZpRyZE9e1tiiTtXZpdWJKQAkoASUwQQQ6QnF0fX4cwH9T3RFeH2TpTxPE4L/KVj9PQR/+E5O9puGwHMKRC7N000SPuVF/W53DG0/qhY3DzotBFhuttrBHHQBFmXTAIugQlIASUAJKoOsJdITi2EkUba8za8b+ncCjj3bCXDI+v5mBOyzGcmvgkcnlvdYWZbLWLq1OTAkoASWgBCaQgCqOdbBtHShWVicsCrKUnsC1a9qVW+BPgXGpdCzrQqpBZSJ9GlROCSgBJaAElEBzAqo41rFJF/hkYlyc5KHhFLYszaZ/JanbrM6sPG9adnA4A28gxs4A0iBsCMYUACYN48sAngZQAuEfHOIuAo4G4SPicTh4ezCHfmHkZ57HM8JJeDsDexFjdxA2A2N9BvoIeKna1wIQfj5MuOnJOfRPcT/jJKhMGoPcLM/T1iMcCsIBYOzJwEwibATGZACLMbJ+/yHgwZBwL0L8seThT2uzicI4PXJtNWPMJHomRb/J/QjYA8CWADYE4AB4HsADAH7TC1yZNCbsrAJvEzKODhn7EGE3AJtV+zB7xNNg/JEd3FBajOvQT2FbE9LKmOHzTkQ4yAH2YGA7MFwg2ienEWEIjMWVTGiLCXiKgAdMnFxO4Y7SbPqH4hsfArMGeNsy42AGdibG9gxkCFgfwPRqTOZXAPybEEVLuY+B3y1l3PpMjsz/X+Olm/drVRzrFcc8v4UIv07yVBHhqGKWbkhSt75OusAHUYi5IJgrZPOCWS2FgeHJwBZDjCNBOBHA6wFInwvzArqqXMYXnjidnlotA6xpVJk0JjxzgHcphziVRiIC2IWTIiwC4/vUgwuKp5FxqBIX1+dFALYRV2ggyIw3lHL0x7g23AJ/DYxT4+Ri/044P8jSGaNyrs/mud0itl4jAcKFQZY+26xuZoD34RCfZ+BwAnoEfSwlwv8rzkFBqsybUGZlxukE7C/83T4Cxv8EObpLMB4c2M89QV/0cWr3XDVqPIVMMJsCSb/1Mm6ejwLhepu6nMJO46moVX9nHybAxLvdymYsNbIPMeH7U4Zx4SOnk/mYiy3pPB9DhJ/ECsYL3BZ49JZ4sbES6QLPIUbBpm64Ahst+hwZn4FxK9vM41mpFD4OxrGVd0/GumHCEmJcVwbmL/LoHuv641BhTe3X4zD0lU1IFYTx7LOj24pO3HqQLFsNY3aQowvameDMPB9SBs4lwt7ttCOty8AgjZxGJXt5mo4ISxj4SClL/yft10ZOmTSmNSvPOw8T5hNwiA3PJrKLwTg7eAV5yYmUO583RDlyJGun8NT1sP5DJ9NgXCOZAv+OOVKO2iuM44Ic/cA0Yk7pygyj/CYqxBgo5ihbX9mdx5vDwSUA3pWkYSJ8q5gl8xHXtGQKvBszvgngdQn6GALwvsCjWEXMnce7w8FfE/RRX+WlwCNzypqouD7/v8pO82WLysvdQfTd3k/DFnUairp5PpAJnx+n39lIH4znKieTZxY9uiJufOk8n0WEL8bJxf2dgYtKHiX6+HJ9vrJyq2Vjw/9U4FFS5XrMVNIF3oNCfBWEtws/kOJwoHJS+ePUMLILz6DEe0BsJzUCa3K/thmnRFYVxzpKbb4QvxZ4dJoEfL1MdGwN5EH45Hj9MJKMo406IQifDrL0jTbaWKWqMmlM0nCZQvhS5ep5tvAkS74khJ8OE46Li6GaLrAxnfi9vOGGksXAo5mSNlyfjQnI5hLZFjJPpRwcsGAOmSgOyOT5SCYkvyGoO700bVZPxsxLdqN2xsqEU0pZMsrn2Jeoz2dWNu5+AJOS9mE+GBnYd5FHD7VqI13gjxHjW0n7Ga1nrglLHr0paTuZsSHb4pq6v6IY7x4n1HLueTZXnxeDcHg77cTUvSyYgVNwLJWbybkFvh6Mo8ZhDCcFHl2epB3X57stP1JuCTw6LElftXWixBxlDIBx3Gp6L75oFGLJR1TSuXTCfp107M3qqeJYR6Z6NbMiIegfBh6937Zu5nzenlP42SohiZo0YmxlCPCHHfxq/Zfx3NB62HSFg9cRwfR7TDsvE9txN5BnZhxSytFv2m1LmTQmOLPA24UcKTvbt8u4Rf0bAo9iX1Tm2shJ4QAKcUBkV2nsb20K4adBlo6WVjGpSUMHO5QdbA/GYQQcEVP3DwCuZcLfyoT7n5xDL9TLz5zHrwmdyE7qYAIOArCxdDz1TmVpn7MEzBsn05LnJ5eRqb3O3PZCnjy8AleCo6vStgsBPyt6FMcQM+bzzFQZe1aU7D2N7SxG7DTFMWLNQAm4pOjRKUkHnfb5MQK2ldYn4OqiRx+SytfLVW3d83FX9EYBr9iSXsDANb29WDA0hFkOcC6Ad4r7bvABUlt3r2/wpOcWY1eHsHfV9tzcRhl7d6sPBybsX8qS+U3YFWZyC9Gt1DRpxfFIiuEW+H3g6ORe/JuUjq9OjolxajFHiXwbWvXZSft1QjYNq6ni2ACL6/PSJLEcGbip5NGRNgtUPYK/BYRNYusRzg22wRebfZ1GV2SEb63mL+S4YT6BFHYNZpP5kktUlEljbK7PbwNgrlklV37XMuOCcgr3OYQtnDLMS9uchot+80w4oZQlc3ImKtWUncZJS1wY+GrJI+sruEhhdXA7AVs368xcQ00bxAcf6idzLSsqaZ/fRYDc3ILQH2Qpuj7N5Pmr5jpT1JFQiBifKObIXEcjUhqHorSshwqri8RC4LVxp471DUV2Zg6iU1uLkvi0q+pEYOwsbWy9Pxd4dJ7F+CLRLft5am9fdMIqOQB4JOXgiNET7JV99bOT6cMNDLxD2L+5rdnfJnZxgqtjOMPYcOEZZBzkrEranLwSFlpVInw0yNJ3rOqMCl/LqfSiyATnMxb17wQwf8UQfrvBBli+bCl2DIFPAzhe3AbjY0GOvi2WjxHs5P263TmKXiLtdtJt9dM+P1e5onh1gnFbGR+7ed4XhFsqD/wGsX0J7SfTPv+IgPfEtreqgPGMvpoZt0yajAd6X8BLy6Zgc56EA5mjK1HRdeLKJo2Cm6UzLccQiSuTxtTcPL8fhO8BSMVwZSac2Ejpc/N8KQifEq7Lo4FH4lNNY4caEm4Vth2JEeHYYpZ+ZFNHojRW3v+XB4OVeVp6D7sF/lLF8MlcAYsKE75QytLZrs/G2cacMo13uT7w6Bhcyyl3EX5c8QwVn85KB1I5MfNKHlk5PSRy1mDsJ3XIqR97dU+wSgjBjCNKOTK3OOIy8zzegCfhZ0Jb2gXlMt7czCmwqlw/Jv1QMx+EgUfmOlZU0nn+s40dPANPljxK5MiWxKQjBPZO4nxSVdyNI5D5SJYU82H42cCjyxoJ24RhM46ijoP9i3PIXMu3VTp9v25rchYPdbv9dFV912fzVWbc+m3L7YFH5rortqTn8xZUhvHqindKIVwQZGl2bKNG8fL5EZjwEMLCjK9kXsFZzYzIZ5zLr3ImwVw9i+2F2IRAGMQ2QT8tEw4jElMmjWlVPWevE9kzjtiZfr1RS7YnReRgX+kmWvnNmOdzwGa9AexYMe14WFqnOv7bWnlyE3BO0aNEJ38JPrpOJ0KRGdfWzeFvTDhrMuOOsBdDw8txOBMuSvAxWgo8cht6lBN+C8I5Qy/jzr4+TF0BHFcJmeVXw5BIkRq5EeXUotgq2ADCpYz1k4ZBqXi+f6KyT1rZThPgFj0SOzkapTHsgXm2zDV8XFkcprD7otnU8hTO9dl4ru8T11j178uDGZjWytZxZTv97LjTYZzZpgrbNs44v6go7saxxLq4ef6cedYsKobDDvri7KTr23P7eQr14SZjNiLsazkcHD0aSq5ZHcvf9aNTB7GLzU1Ffb/dsF8L+TYV0xPHBmhcn40nXtzJzpiaUpuhnfq5d0kfbq+Gvolbwz9vPB3733MSxdpdbj3A6/WEkc2N+EondLDzojn0YKtBVO3AjIyNTc3xgUdXxU1u9O/KpDGpasYbcypt4nbGlSsDj05oKjRycmXMMGTraHHdlODqbFkwA32iFyUQ2dk55eg30+zUhMGY005UA9dno8SKT1kr3zrmWsuEBam1/ZoXzMCZ9fNKJwvztYwZJxDh6po1LRPhjGKWjJK4SkkSMgXA3YFH+8Y9WLV/d3021/k2HuOPBR6JP2brx5IgKcPLgUfxtzjVjowN4QuLcbNYYRFeaWYKfIVZPynbFGHGgiw9EScfxS8MYU4zxYUZfilHOXGFGkG3wFdb2tXar3c/O+k+/FRgt/zfkdVESGj5/hrgXcIQf5POnQnZUpZsP4Kj5rtlv5ayaCanimMdmaotkdVJWU0TPwo8Mi+SliWd5zwRvDg5c3SecrDnwjlkAgTHlpk+vy4EbI7ZxS/vdIEvJ8bHYwfxXwHbqxdlUge3ajd4n9Cb+ImeXuz8+KlkbMEalqrjlwkILfuwYJwZ5Eh0BWt7dQbCvUGW9pI8T3FKY3TFBHys6NH/StprJFP93ZvAwNYfjNX22JgBtIoqYOvgUW3X7EWjHw3mv48OPDIfEmNK9dTMOADJ1nekhQWBR2KnE1PBdh7E+L9ijmzNZ1bOzy3wnWDYeGT/MfDoDdJnwdKEQ+wtbLtnSu1NXZ+NycJ10vlV5aw+5Gvbdn2+H8Cu4v4I1wVZsvmwsLYRtg0t5Pr8FwCi/QbAsz29mPH4qWT2SnHppv1aPKkmgl2rOFY2rw9WvOyMzVcnlasCj1oa41aDf94ruXZkwsWlLIkNhNN5NqcTsXHBRoFV7ID+UrEDEsWBM7HMKp6z5ipHWp4IPJohEVYmDSiNfIHfIo0dR4QPF7PU8veQIG7haYFHX4tdwyRXZ4Aot3tkmO/gdjCaPUtLmfFeW3u2+jm1Ha9QYIOcIKRM7TBXMOHoUpZ+3mo9XJ9NgG0b73ar06EkjipRUPMsfSX2OWoi4PpsHO3EJ4hM+GYpS+Z6O7ZkCvxOZvw0VnBEgDnE3qW5dK9EPu3zjTYnaFLnlYzPX2DAimdSm8Oqfa35oDLZp0TFmD+VcmTiboqKO8CHIYR5rqX6yMKhQezyVD8tEXVgfhDCw5rR9iT76Sp9d9N+LYXWQk66UOPQ1fg24fp8PoC549tqe63FfgUxU7qAOwl4o6CnpQgxM5hLYk9V2+wakkDDo+OsnlaZkAySK9OomujqRZk0fBQyec4xRaFdJOXRYAZ2irv2rdi/GuP770saNDIO4ciFWbopTr5qyvBonFzt3yXXQQKl8cUwxBGL5lK78STNFdOHKykav2szhxrZ2A9GI+v6bK625V6eNR0Q4zOScCFpnx+gkVAt0iK2y47mMOLQZ+WoAsbRQY6kytkq4874nGbAKtsMAacWPbooDoBJBTlpEv4himgx0thPAo/eHdfu6N8t1+KfgUdNowTU9un6/MOqiYR0KOHQIKbbKFqjDbs+71AJFm+VJtHG6W3783n68hSMGZTYcYcZ7yrlyOrENePzexgQO+LZRkjppv1a+tC0kutmxdF8oSQy9h0PcI3aIEKuke3RqGwmz8cywfzoJUV0IlO3oZgTwQMljRsZ6cuoZhOxCgJLId5cnEu/bTUeZTKWzjbn85ZOCo9U4nX2SdZSGjrH9dk4cbxX0qZxaOgFNpPkTrYOY2OUUsahC3P0q2ZjceezixGbxmanZ/9yHLxNasYRN+c2PkTFpx9JTxxNaKGSR6J1sz1xtPl4NAwzPp/IiDLWyEsbqQaTePQy4S2lLMXejqQLfBFxFKZKVGziIFafX5MjWVbsHCCNorWTrOFIytocYeU7y1LhMvVsUj26PptMa03TdjaY412BR/tZzD0SnTnAe4ch/mxRbxkG8SqJg2e37dcWDJqKdrPi+GQb+ULHg92YNgh4b9EjEzajYXELfE81gG58/4TX28T1Mg26Pv/bJliqA7xpoUe/ix/MiITrszmtEoeMkOTuViZj6afz/L9EEAUvNgGIlzE2j/NYrdoJmpODXuF63xp4ZPKkx5YEXragHmzeLDd2nNLIwONgvLWUI/mLOWYWrs+JPkSZcbA04L21HejImF9MMbZfkKNnYxdiJP7dMokZzMq2LOxYTZ20zxdaxtdrK9VgkmvZXmCTuA8ec5LGgDmdleQQN1N/KPDotbFrUBWw8UQ2NroM7CaJp2mcCF/pwysW4zYXwFaB9mvn6Oa5HyNZqqRFnOqxeppsbiqke5LxDk90ep0ozizjDaUc/TFu4t22X8fNR/L3rlQcqyFixmSBkEx4dcq0siPJ+HwoA78U9v+3wKPdhLKR2NYDvFVPCKNMSwtPLmOD2swUcRUzPvsMjMnN26JeS4NsZTKWXPXL2JzsSn+b3w48+ljc2rk+XyMMajza1GHNnDDq+0pwkvZs4NFmjcYcpzRWnEPuox4c1kzpjOPQ7O+uzyZfrfi6LGrH8oVs+2FnumDg5JJHl0rmZX3KFRnt2V37VWydb69mCZIMyYy/rVSDlqfkZkzPVGL6xaamdPN8FQgfEU3CcLLwtK3mKjcfaZJA/YaROId0Js+7MsE4q4hLfYYjccWRwPY/ZoL4er6SvUyc6tH12QRaj927asa7MMhiWxCxzRyMbNU210QcERfJb68b92sxgBaC0pfTePTVFW0ksB9ZOa9hBxs3SmtmBFyffyEOaiowtK+Hmfb57YTIwFharK8v0iM5cs+WdhB3Fa5MxpKsnISYzDDvkzIGEKvgZQr8EWaIQyNVwkSJPUerz7ZV7FACfl306JD6OVZPIMz1tNtk/nf29OLIVp7jFtxWila9kW0zHXGKseuCHP1d0ud2Pr96CHhOIlsj89TG0+FKQnFF6zDiZHCzZR9WsTRdn5+3ycPdbqpB2xBJzZ6tWibmajGViuwmZWGpRr7iZHEhRxzFfiLNLW1SyE4p4w3SD/h0nj9QF54pfrmFYWsaNeT6bBRgY+coKtJUj9XfgznokDvdVAPuiwZSL2TWpQ9N84E3apOBfMmjln4U3bhfJ+JXV0kVxzogrs8mldasBHCDStzCTKN61WNyk51FFOqDytiheDqZl7G4uHk+HQRxiq0kITKquXjHxI9rNkhmnFjKkfmqHFOUyVgmVVuZksU11FIMYqNWdjjuAB+AMMpOJN2gnx92sNuTc8g8r7ElSexQkxos8GhObeMCpfEGDOJ9Epuj2EHXCcyYx/s7DsQmG9XqNwceHS7tqxrf7Q6pfFXOKm1egjiOQ+4gpjUL/l8/VpMrfDiF2DiDdfUSpxpM9GwJbAVdn02aSLHXLxj/CHIUb1N4Lacyi3AVAx8UrvPTBOxnE6jc9dmExzKZisTFcbBrEltgE6JqxRAGLfYjc0R+RpAj47jaslg6k0RtiZX3Jj27PocWNznmNP57pRx9uNlEunG/jlsX6d9Vcawhte2FvP7wEMzJgz0XwveDLDXcMNIFPpkY0gTqUbYI6QKOytkGaU0SIsP12RgxG2NmWWnxpatMxiJMkO+4pfKSKfCHmKPwTFKlcRkTDi5l6Q+yBQZm+LyXA5gYafJSF0B55nk8I+yJHGEafnhVXxpvLXpkldJQOiC3wCeB0TBlWdM2LG2tMnk+xWSPkY7JyDFjpo0dp+uzyQ38PxZ9iK8VTZvpAh9ODKs0fpWMJYlTDSaIS2uYNf1YXblXWmbXIqBQ9Khl3N1IqXbwzYrH+WFC/g8z43Cb9Y3WwDLED4AVUwfRlyQTSqbAuzHDxJEVF2mqR9dnc1IvthkFcE/g0d7igdQJVhNMWMVlREw8ym7cr5Pyq69nryCNV88d2E6ijbE6j1bXsjYBbBm4ouSRTaDtaASWoR+MR/U7izm60WYZMgX+IjPOktZpFc5FmYyl6Ba41CJe4dgKTRwbtr2QN1kxhHMIOFG6VgAWV14SR0sdPVa+hAt8PDjKoCIutbbAEqWx2vAfAo/2F3diIZggM0lL555GXdsGg07iCev6bOILSlLmRUOMO1Gpn0eCnNxtpRq0jUtrxhuXJjORMgS8u+SRyZ88plRzK5v92sRVnC587G4IV+D4RZ+j/wjlV4rZes3bOvXUjidJrGRnGOmFZ5CxF25abFOfRg0R+oMsmZPiRGWnS7hvyVKYcHLiEpcJrhv3a/HkYwRVcawB5Pps0gyJckLXc2XCnqUs/bX+/1dPMc0GIcvmQHh/kCVpyJ6ou+rXlDH8FdvsiGIs1k3G1jmmWTgeZTI2RFGSF1q9faNxkEoxjieGSS0mDpgM4DFivKeYI3FartFHI5MU9PalAAAgAElEQVTnAhNWuXaO2XPKww6mmzy21YDk5qRxpmhDc/D2uLy0onbqhGwdPkxmiWbOPc36t8xbbK3UVeOsmj1AerpsPh7nFnOUlzKzjapgnqt2Ug0m8ODmpYzprSIM2Jr0GDblENs+MZcW1HIySQvCMIp8YJTGV4kYMp4D4bOBR8ZRzbpUYx6+ZHkjdm3gkY3N9MpxJbgWF6V6TJLXPgzxxnbitSYxs2gVBqtb92vrh65JBVUcV1UczYtzF2u4hEVBlhrGm7M1WLeJgbXy5W1/pfB84NGrbedpe2rSU8Y2j59OYzy9lclYJknCjqQYu4SELSpXKruFjLcR8BbxB8rI4hvvxG9OLsOTGufXPzOuzyZSwKEWz9IjgUc7WCuNIx38OfBoH4u+RKK23s4M/KrkkXzOCTLr2Cp1s/K8c5kgSk26EoqlIp7gVqO9VIOWHtyVa/pi4FHLjxDXZxOI/J2iB2NEaHG5jB0cBzuAsEPlFMpk2nobgC0s2ngejMLkEBcn/Z2ZvtwC7wdGbHiY2nElMUkare/6fEPlivhIi3mKUj26BTbOQ8dYtLt04+nYQOok1qjdRIoe47tBjhqafnTrfm3BvKWoKo5VPEmyX4ySbWUDY2kHsWLj6Zhm+wNJkPXiN4FHB9s+RJahMZYFWUxtFDpBmYwNJ+H6bF4I1oFtbdewRt7k/50b5OiuNtow0QL+JcylPaqp/nhSGbOHU5FNo7UTmiQ2qM180vN5CyrjKZs6Epu32vZmFni7kGHl7AZbpS6Bt225jK2eOJ1Ec09yq9GO0hIpSj6bkGuy07wR4DcEHh3Vai3dPD9rkSnG5rFoJPsHYnxnvam45qGTySoUTEPlJ88fZ8Ll7Q5qNda/PPDopLj2XZ+N492WcXI1f2/bTMUy9Nto12Oc+GqU6q7cry2Yq+IogWVrv1fbZiu7Gtfn3wA4SDIGsfdeXWPWeTgZA8Uc2cRjjHp0fTZX8bu3OxdlsirBJNeMojUYK2ROGH/hMAZaZW2Rtp0kxIzJI0wcnYxaK43Vcd0fZLFHklhuDV/GdvFVoyaI8D/FLInTE2YK/F5mmKw94mKj1FV/m7YpWK1uHRKe2CQK1mzmkyCvuvFoPKfo0eebQY5SDPbCJEmYiHIPEy6Fg5tLs8l8XLVdbFPKtt2hZQOSVI/G/np4CPHB7Fd5weLCIEs22WXGjDyhA9xngxxdWN9Yt+7XlsvZUlxPHKt4bOOFjVI1WSxKHr2mGWXLExmrXKijfboFvsVk0pA+GLYvvqjdaznlLoJNsvumc1Emq65Uej7vSGU8JF0/W7lqppVrQsZV9bZatm3Vyqfz/BYi/NqyDRMSQ2bv26Rhm1y4cWNLEMIGCLFHMJfE3qZpn79CwBfixlLzdyulztSr5JC+2cKj11SxylGd4FbDBB/LBLPJKs/0KINKlp13ECE2T/oqTGPiFSZIO2exZE1FzfNuPNEvkQbUb/EukR9CjMfIbdtgHBTkyNwkNC2Jcp0TPh1k6eu2w6mVT5JStJkDabfu1+3wq6+riqOJATKP38pOFOvOurSKLm8drZ6SfVlZKmLGKH43W0cI22T3lVR4XsmjQj1QZTKWSZITqZgH1RjQ302MWymFXySJ4Sb5IViHZ5I0KpN5KBis2CL3k3kpt1Vcn68E8FGLRqzDmySwFbNS6iLF0Wdz5Sy2u7PJVmLat73VqDgZtpVq0CZl3+jaGZvfVgHZE/7OVsAEbic8DUbAwAICNmDGnkTYy9JR5TZinGa7947Ob4Kv2S1+EiOiolSPBX4fGCbJgbgQ0HYoriQpRYcdbN0onm3C56jVfCdkvxYDFwiq4mgUR59vYuAdAl71IiZY8jbGQ7RR3arnndhTNUlqqARH/8s3no7ptnaU6QK/mxhN83CPmX+T+G3KZKxNYZJczwBMTLKngcg+z4TxMTZ0D3MP7i+dhofH6yq31W8iU+ArmHFCgt/Nf6swfgGKnA2s9qLKKeqHKif9V7fV94jCZdI7GocHUTGZPkoeWTnQWYftsPyATGIyQMDHix6ZGJ+iYnurMQ6pBm0zKMXahye5rmz1kW3yv6fKmMPAJ6XJHczvlgmfLmXJfLCIy6w8b1omPCOuMPGColSPlvF7o1kkSYhRP33bw5WKt/w/A4+2boSxW/fr8XwkrDbr8ey4U9pq5/qCGV8p5ahpBoJMgd/JDOPFJy2nBx7NkwobuZl5PiQk2ARG/mvg0Z42fRhZt8DzwThNWK+pF5wyIXOCsUpJF/giYpwiZDsqZpUqzrJtkbhtiJn6RqN0dFl8xi3gektPV9PUY8EM7IhjySqN2CpjYCZ3AINgTBVNOHqLNQ/03/AlM583RBlW8fpslboZBT7YYfxKPAcjaBmY2/bF23aqwTw/BMKO0jlJFPpEYWBWYKO4eIvVd4jxQLY58W14I9NsvknWOC7layu2aZ9/S8AbLfiLIg0kyRjTKpWvZHzVWLEliWyNzA8Dj97fqE637teW828pPmGKo5vny0BY6XHVzkM9ngAShBMZ6d7E5OrBdsFsaprj1touKIEtRwIbrW8HHtkklo+ma2kDemPgUcOQF8pk7NOb9vm7BDRNbdXoeXeGseHCM8hccayZYpSuQhRQd1qSATDw1ZJHX4yerQRhRqq/wY8FObIKPl471kSBiAGrj7skqQbjgljX806wB8TGO6ztI9GJJuMTxRx9M8mz4fbzFPTBeCGLUrRW+/hB4NFxLZWhAn+eGF+1GFMYZNEjOb1P5zlDhD8D2FjYPpuQNEGORAcLScxCmsXRjR3fyG/bvNfWj5UdFRCkejSiCZxQxWvQbKyuzyakjsmqJC7M+GApR99vVKEr92vxzGWCE6c4+nxbxSD7wJXPGeMzxRxJ0/DJZmMp1WammNiN0S3wp8C4VDqsJE4r1mnGGA09xVpuuCOb4kLpPFr96JTJWIpuga8Ho2UYkfpawQz0tHXaJl3MJnIJlS7TmnlhzglytErqSitP+/+OqbjxdGxva3YxWt31+WgA11mhsAyTkyDVYDg0iOlP9dMS6bis9wBgQeDRttL20wU+iBjGMUNcbJXf2oaTKNsMfL7k0Tkt9zF7xVEU0Hq0z0yej6wkgjAnj6LCwJPLGDu0Cli+su0EZiFJPy6rSrB4v49+1IQTJNfv1tmHCEuCLCX6OB1ll87z/xJFwdpFhYFhSmGTZodC3bhfiyZuITSRiuMqxttr+sSx6qTxoLH7tuA1KvrXYBB7xxnnZwrsMUOcmcH2isoMxjbNGBwcGMyhO2zmbGmXsnTqeti0WdwyZTKWfMbnXzFgFVfTHcSk2/tp2GYdx1M2kdIFmGvlEwKPrqofSwKTi5EmCJ8MsvSNJHNLEsTXNkxO2udv2qR+jIvS0GieVmGyRphdF2TpXVJmbp5PBeFrUnmjRwwNos9G+a1tO4GHuAmRdFQxSy2VtgQnsy8EHklPEKMpuD6bPO+vl7KShLCptvsnAPtK2zV2z4FHroX8StEkv23ph0LG588wMCbETYtxvhh4ZBPLc5WmqqFzTPgfcRvEaBm4vhv36yTPQas6E6I4VlPMrXKttqYVRzfPl4LwqQRAhzjE60tzyeSFbVlsX0zWTOxD5CDJV6jlZtjyykiZjH1kEmSzSLSOcc+rzd8TXDmZ5o8JPDL2jA1LQpvJJ3p68ZrHTyXjLGRVKpECrBwwGPh3yaNNbDpJMCerkFwJY8qdFXj0Jek8XJ+NYv4JqTyAoPJxkLGQXyma5HTTVA5TmLVoNrU8JUuQ+3ppxeZcbv86YnZhe8v0+2KWWtsSMlO6gJcJ6LNgGhsMvcXv0Njt2+SFFps+WDtZtumdnyRiSkg4ZFGWmoYZ68b92uK5EYlOiOI40+fXhYDxXlxZrJUk0XRkQm6e3w9ConyhAE6rfAGJvr7dPJ8GwnzZqKL8b7HXLbVtzfB5Jwcwp6bSYr2h2wb+dRy8buEc+kvTTUmZjEGT4KqxYf5c6UMwHnKWWYTMs/1kyaNtWvWd5KTDtCc9tanv2/XZ/HZ2suBhl3EpQarBymT6gyyJX9pJUg0y4T2lLP2fdN62jhIVx5tfVDISvV3a/qhc9RbIRKGQ5S6vVqyE/hosZbF+nC1ikuwhwWDFztIi7JN1jD/BVWyiq+MYx82Y36F5NsQn0gAWBh6JAvrP8HkvB2j6fqgfl7k2Lnk0yfZZGpV3fTbv+YZOLk3afCDIYrdWz1I37tdJ+TWrNyGKY6bAH2LG/3aC4pgu8B5g3Gn59TY69KZOH40AWxvlMr4R5MiEdhCVBArw9YFHNjlCYZmf+rbAI5MVpGlRJmPRuD4PVOLezRYt+n+FDms3oLBlf6uIuz7/A8AO4jYkysSIUf7fLZU5M4R/DTuY1SwsVqMxmhR6r/ThFQJ6xHMQOgCMtpck1SAD7y559BPpmNIJUg06hO0XZulRcR8+P0eAOLc9AZcWPTpZ2n7NS944MDTMDRzT1t2BR7HXuEkUsJ4ytnn89LG55ZuNZ+Z5vEHYEzmWiEvcLZCt7aTp2PbjoHawrs+PW2Z2Ep9uVh2fXgYgVgaHBjEtidlDNVTdIgBTxIvBiM121I37tXj+QsGJURzz/FUmrJIKak2cOFYN+n8PYDMhn1qx+51hHGDjyZog9MwtgUeHScfmFvgcMD4nlbc9zdh6gDfqCWF+eCLjZArxtuJc+mWr8SiTBoqj5Sls1ALjjCBHJs3chJckXq/M8Es5ysUN1trrvtpgs4DzzfrL5HlXJtwfN55V/k74aJAlsXdmkkDBKQevWTCHzItbVBJkxFgaDFauPIWnaI3MjAQD+1zg0XkCuZUitrbPtW0T4VvFLJ0o6c/12aQclNstWtqE7/UNnvT8YgxJxjIqM7mM9R85nUyEgoYl7fOZBJxt06YTYruFc+kxmzpGdqdLuG/JUhjFTqwb2MYfto2d6jjYNUkSg3SezyJCFLlBWP5U+RiPtU+1vUmM+l6D+7Vw7lZi4ofDqtU64bTPPyLgPav82CfYq7qa+cQoNS2vy5rMcwH1YP/iaWQVgNX2mhfA80EWm8RduYyO0TpwueBrqnb+NtkiCPhZ0aMj4p4TZTKWUGaA9+EQd8Wxq/t77OmuZXticXNqX0nHFWvjW9fg8Y2cYuo7rdrsmdMwOxs5xnNLgYzEQ9X0meSkjkPsJbFtHp1TglSDrwSDlRAoQqXO9GPrSMKMv5RyJA54nuD3aswSTi55JI4m4Rb4eDC+lTgVJWN2vZd+s4fZ9dl40RtvelFhQraUJXMjICoJ8mG/EmQxPeZq1ISFaRlqqG5w1s/Rymc2z68ngnHwkZeYVI/1Dbk+W9lQJkkxWj1tNB9g0pBCK1KMPVtlHlr53u2y/Vq+kHLJCVEcXZ+N3coq2RYm8sRxxjze33GiQNzyL80qQ2ObBcabSzkqyrFWJUecV0zw3+nSuqGDnRfNIZHdouuzOQ2UK8IWuWOr12xm3SYLxr4sTOG1ccbpUTvKZAzO6JRiEC9aBaIGyuUQ249n7mnBOkcimQJ/hBljPKNb1Q+BvRd5dI+kD1sHg5VtMs4McnSusA+703qg3NOLaTZOOAlSDYquXGvnZ5tqEMCVgUfibD9JvN2Z8IVSlkQnZJXxG6cbk4c4cf5yh3HowhyJAqAnONG+OfDocMkzZWQS5GKOPeVq9P6MGU9sm83quz4bUymrvNBxqR7r+8qcz9tzCg9LmYLx9SBHnxbLj3i3mzmIzb4qZ4JfCjw6S9JHt+3XkjnZyqx+xdEYiPfhlTF2BoSfLg3xQekJge3EInlmygwgGzLOtbJl+m9n9w87eEejfJXS8di67jOQL3k0N6591z4jhTyswbWcSi/C7dLMAUT4f8UsfSVuzKN/VyZjSdmmdBt5vPG9Uo6sAofX97z1AK+XCjGbCAcE2+BwSWxIm5Poan9WsQmrV+HmQ21z6TNVlXuhpxeZx08lc9XWsqR9vpGA2BPymkYeCjx6bVy7qyh1BTapIGdI6zBwRcmjj0vlkwTmhsXpnBlHoowlgtsH8/J9YTHmm9PJuvk+UH/IEMeDerC59DaoehX7BIAN49qt/n0IIdLBXDLpPWOLdegixpeDHPU3a7h69W2CoffGdj4qYGkrv8oza69wxaZ6bDTutM+3EnCIcE5PBINwpSfxbp4PBEVxR6X6zS3BIA6Xtm/G3E37tZCxlZgUrFWjtcIxBsmPcojjbK5/pAOJPI5N8G3CAdI6dXK3TC7jva1sTyTtJrDdeREhdozbqKyD5DLuCHK0MgB7q7Hb2E0x8KvSDBwmUThG+1QmY+knuTo1rTDjxFKOzDWfVdn2Qp5cHsKHGTDXRqOn1qIwLa7PvwCi/NLSYhVwOtqYfTYfT/Y2nEKv5IqTllFMbeLcxWYmWeUFbP9hZ+ygrILzJ1HqmHFwKUfiYN7uPN4dDv4qXeiqXBmM/Sue1Q3NL9Ij16EmxE99zu+riPEgE8RpV5OESMr4fDYDZ4rnRDg3yJJI3tIDvcyM17S6zZoxwK91wshhTFxsTQVWeW4t41BKUj02GnhmHr+JHdxpManjghyZ8Fktyzbn85apVJTBZ8s42erfHwtXYN+4tJL1bXXTfi3kYCW22hVHd4APQ4ibW4xqiIGv8Qqca7t4jdqsKqrmpWOuY8SeW6NtRVHjga8EM3C2jTLUbH5VB5MnKy/B9cQrQ/glFuOooJ+WNapjwlZMoegU9TPiNoGvBR7F5pq2DNBaHHaw95Nz6AWLcUCZjKVVPVkw1ze2oUiGHeDLxUGcI/lijk6pGB8H4dQGJ3plEN4YZMkEG25aXJ//abExm+/+nwZZEtuVmY63P5+nL0/B5JcVB+6tDvilcAUyrfaSatsmrqx8/7O4BjfjsP6wM5UYB1U+7m6X/pYSBLRGTy82ffxUek7aR9VWzARQti0vEfBFh3D9hn14+j//wRblHuxNI8+e+eioZ39nTy/eOrwcnwNBHGMSgLWtb9Xhx9jRSp0khxwHe8c5aAjedfUMY9O/JoicgTDEGxfNJeMEaldGohqY34XYtKryU70m8OgDdh2NSDfyfWjRzsKeXuzR6jahegJvTBZ2E44nSBHevCBL5gTaqnTTfm01MaGwfOMUNlgvZuGBZGy85oXDuMxWgYyuPQbxdoT4SEg4KuG1tBn6ow7woYUemS+WcSsJAuiavs0YvugM409DvRjqIWxGIV4XMo6kEeNumx+3ae/2FOEjTX8kxvbwCXxF6qVtvvRTDt4St5k2g6hMxpJJ5/kYIohDsdS18AgYV4WEXzoh/ukuwb8fBXqnTMGry5MwywmxNxMONhlqWvw+rpm6Hj7RLOuP6a+q9D9v8+Ow9bocbTuBV+RI1ZgToiS5sZnwjlKWfi6dd4JUgxh2sLHNR1iCeHJPBx5tIZ3DqJzrsznxsrqmt+mDCL9fbwoOM8+drRkEAxeVPDIfQVYlwW+t5IQ4tJmncnoe70kObgWwkXAg/+oFdn3UI+Pl3bRkGkQkiWmfJ5exQZKbsiRpRG1jD9eOvfpRYkwTRAo8AzeVHRzbKOxWNZ7pj803p5D/Y0jhrcFsCoTyY8QSPEO1bUzIfp10bnH1Vr/iaG8zYTJA3AKGyW19X8rBgsEQLzzzCpZuvT4mT+lB39AwNnVCvIaBnYjxJia8MWFcxlE+i5lwfpkwYBMLLg7uyhfgfN6CyjA/EGvnHGkfQjlzgnkdAT+hYdw9ZRmefnl9bNLDOBQMEypFFAzZOAwRcGjgkdzAuW6AaWXScMlcn6+spAv7qHA9x0vspart27fjGnQH+ACEEJ+KRe1Zel2OjqHqoWpOHUXhoGrGzpWr9D8y8BNO4bp6p62Mzycy8M24udb+3Taen22qwUpmlqcCj7ayGZN1qkHg1sCjt9r0YWStr3btOvjN1PVw1OjHSoKMXicFHl1u1+WIdNrneYRo35MW8zu5ICRcGzoo8jJMnTQZr4k8njnKQia64TIBy4lxSLOr/NrBJMiLLA7GXT/ptM/vIkAcGN7Ul6R6bAW3arZgTCeksRb/xsCXJwN3Dg5iyeT1sbM5MGLA2AaL7ECNeRWvwLG2B1SN5tHp+7X0wbaVmwjF0TwUB9kObILkV4BxRQroX5CjJNcx4mFmfH4PAz8SV+hcwQcJeEfRI/NCb6sok7H4TGDqJdNxIxjWL/hEi0G4LgV8Vnpdk+QkLWkcNjMft8DzwYg1sWg1dwKuLnr0oVEZt8BfA0dX9dKSJGexse/bR9qBbbaVhKkGTa7whxm414RTIsK9qV7cF+dMVL0CNOn8bG85Wk6fCRdnFmN2bc51N89XgfARMTfAxD80mUgM77s4hbtKs+lf0voJFFVp043lGM8xcFQpR3+UNOT6vMDSfMU6ycPK34XPJmORsXm2KSbYuQnN9Rci/CUMo3BPVhFIqmkBzU2L7QeizTiN7AoifCW9GOfWPnO2jdTKd/p+3c7cYvbU1dX0SLsJwkWs3gGNtG7iMX6DU7jMZpNpd2BJArm22+c41g8JmM+D+EIz28skfSmTsdSizagvch44PglTYZ17HMYZ0jAmo21aZhKKNuupg+h7qJ+sgiKP9rf1AG/VE8IoLaLThEZzrw8Q7fps8tC2zHBU187tgUfyj98kqQaBeYFHpwvXDklSDTZs26S82wbrx9lzV8PmmGdyPMozRPhMMUtjPqQzef4xE97dZictc6LXt101pzKOWImfMeF4bxl2cII0Skc1BaNRjOUHPDFe2q3GaRvjskVbopittfWrqQivtVSShdijdL6/cxgnF3NkQsyNa+nk/XpcJ1rTmPyBTDgC12djCP0GEPYDw6SF2iBhU+1VIywxX/Vg/GjqK/hJ0hdZe4OIAg+fQIRLhPERx3QXOe8wvs+Ew23SgLU57j86wNyFHv2uzXYaVlcmjammC/xuYhTMrdo4cTdXuLcx4Jc8auWw1rS7yu/ZnJTsZzEe6zA29W0nuPZdpYn6IM5unp8FYRPxHAgXBln6rFQ+SapBIny4mKXvSftI6tXZoH1xzD+3wF+qvIGbho4RjH3IBPoOh/H5ZteEtgHNG/ZpEa92tH7Ve/lCyw8KwZQjEeOVbiIWXC+tYOSSJAZgxrtKOTJBzq2L67P5QLMLvN+gFybsWcqSrSf+iENcD85ixilt+CmsOiLCvRSiv5ijG62BWFboxP3acgpi8dWuOK66gzOlL8AOKGNPB9iDgT0A7G5hUCyeWNU72tgVmisM86V3y+qwXxQPqEaw6vltUnIdK61v7AodxlVUxuU0CVzmKBXg6ixlAn6BEOcX59JvV2dHpm1l0pjwaNickHESEfZOuA4PMnBdGOI77QYMd33+Fwjrg6NTkFX+VWyPiOr+nwn5Hnj0voTjjqrNGuBty2EUMLhiVZKgOHh7MIdMCCFzUrdpmaIbB3GxDXmUJNUgMXazOQ2xCZnVaqK2ziXpAh9OjIssT4b+yYxryilcEHfa5hb4TjDeJF6cekHGc0GONk1a3ySLIMIniXBMm1enT4FxIzv4bilLdplYqoNPF/hjNJJRR1zKIbZN8huvepqba+d2dYK2bhjMRGfM55lOiM+CYcxLpM5GKxkZx00CbgDjcokdqRiuQLDT9mvBkBOJtPuQJOq0vpK5jkoxtnNCbGt0CCZsHYX7IGwMjsJxmFNKk8HEGB+bf8MAltT8M+ElSiAEYAQU4sHlS3BPksTo4zIhYSPufHapjCOZcRgoCsNiAh5Pq9h0vQjC82Yu7OB3KcYdCwcraaCqqchsM3eYoOJEuIdD7A3CDsaCgBibRQrACE/jkGQy3BgPs78bL8fUJNxsE7ZDOOVYMWXSHNHM83hGOYVDIwWSsSMoir/4ahPqqaq0mcDXxoB/ERP+BsJ95OA37XgOxi6YCqx7BPrZyUzHERzicBD2BWMrUBRQ2+zLL1Vf3A+CcT8c3BbMwV3SNKqdAtNcP74yHfub2zJi7Gq+OQAY56XRd5ExvXiZgZdpxM7ySWKYa9C/IcT9xbl4tNvm3CnsR8dh7HgXTcOBZeDNBOxVfUduUXmfTaPo9hmDICwGw4S7M7a7D6Uc3LFwNu7pBPZr837dEYpjpz2wnT4eWzszBg5PejXZ6SxGx6dMumWldJxKQAkoASXQzQRUcezC1bPNXZoizJB6zXYhjmjIyqRbV07HrQSUgBJQAt1EQBXHblotEyk1z9PWoyi6v9TeS56justYjA5XmXTpwumwlYASUAJKoOsIqOLYZUuWLrCxuRGnkzL2isUsvbHLpmk1XGVihUuFlYASUAJKQAkkJqCKY2J0a6ZiusAnE+Nii94vCzwyWQ3W2qJM1tql1YkpASWgBJRAhxFQxbHDFiRuOAmcQE4ueXRpXLvd/Hdl0s2rp2NXAkpACSiBbiKgimM3rdaIE4hVKjMCDih6dGeXTdNquMrECpcKKwEloASUgBJITEAVx8To1kDFBKnMwhXYaDySua+B2cq6VCYyTiqlBJSAElACSmAcCKjiOA4QJ6qJzPm8PaeiDBrS8lTgkQlau9YWZbLWLq1OTAkoASWgBDqQgCqOHbgozYaUyfOxTPihxZBvCTw6zEK+60SVSdctmQ5YCSgBJaAEupiAKo5dtHgZn89m4EzpkAkoFD3ypPLdKKdMunHVdMxKQAkoASXQrQRUceyilcv4fBMD77AY8vGBR1dZyHedqDLpuiXTASsBJaAElEAXE1DFsYsWL+3zEwRsLR1yCOy9yKN7pPLdKKdMunHVdMxKQAkoASXQrQRUceySldt6gDfqCfG8xXDDYQd9T86hpRZ1ukpUmXTVculglYASUAJKYC0goIpjlyxiusAHEeM3FsN9LPBoOwv5rhNVJl23ZDpgJaAElIAS6HICqjh2yQK6eT4NhPkWw2UAjzJwtwP8mRl390zGfY+fSsst2uhoUWXS0cujg1MCSkAJKIG1kIAqjl2yqK7P3wZwfDvDZeDvJY92aaeNTqqrTDppNXQsSkAJKGWKWxMAACAASURBVAElsC4QUMWxS1bZ9fleAHu0NVzC94MsfbCtNjqosjLpoMXQoSgBJaAElMA6QUAVxy5Y5gP7uSfowyCAye0Mlwi5Ypb8dtrolLrKpFNWQsehBJSAElAC6xIBVRzXpdXWuSoBJaAElIASUAJKoA0Cqji2AU+rKgEloASUgBJQAkpgXSKgiuO6tNo6VyWgBJSAElACSkAJtEFAFcc24GlVJaAElIASUAJKQAmsSwRUcVyXVlvnqgSUgBJQAkpACSiBNgio4tgGPK2qBJSAElACSkAJKIF1iYAqjuvSautclYASUAJKQAkoASXQBgFVHNuAp1WVgBJQAkpACSgBJbAuEVDFcV1abZ2rElACSkAJKAEloATaIKCKYxvwtKoSUAJKQAkoASWgBNYlAqo4rkurrXNVAkpACSgBJaAElEAbBFRxbAOeVlUCSkAJKAEloASUwLpEQBXHdWm1da5KQAkoASWgBJSAEmiDgCqObcDTqkpACSgBJaAElIASWJcIqOK4Lq22zlUJKAEloASUgBJQAm0QUMWxDXhaVQkoASWgBJSAElAC6xIBVRzXpdXWuSoBJaAElIASUAJKoA0Cqji2AU+rKgEloASUgBJQAkpgXSKgiuO6tNo6VyWgBJSAElACSkAJtEFAFcc24GlVJaAElIASUAJKQAmsSwRUcVyXVlvnqgSUgBJQAkpACSiBNgio4tgGPK2qBJSAElACSkAJKIF1iYAqjuvSautclYASUAJKQAkoASXQBgFVHNuAp1WVgBJQAkpACSgBJbAuEVDFcV1abZ2rElACSkAJKAEloATaIKCKYxvwtKoSUAJKQAkoASWgBNYlAqo4rkurrXNVAkpACSgBJaAElEAbBFRxbAOeVlUCSkAJKAEloASUwLpEQBXHdWm1da5KoAWBbebxrJ4U9mRgJzB2BJAGsA2AjQH0MrCEgMUA/g3gMQCPArgLKdwezKYXFa4SUAJKQAms/QRUcVz711hnqARiCbg+/wHA62MFGwuEAO4GcBVS+IEqkQkpajUloASUQBcQUMWxCxZJh6gEVjeBtM83EnDEOPSzDITLKYVziqfRM+PQnjahBJSAElACHURAFccOWgwdihJYUwTSeT6LCF8ct/4JS5hxdmkGzsexVB63drUhJaAElIASWKMEVHFco/i1cyXQGQTSeT6GCD9ZDaO52wnxoYVzydhEalECSkAJKIEuJ6CKY5cvoA5fCYwHgZnn8YywB98h4DdEuG+YsTB08PS2L+PlJzfCVB7GpmEZe4aEQwl4H4DpFv2+4ABHLfTodxZ1VFQJKAEloAQ6kIAqjh24KDokJdDJBHa6hPuWLMXnAcwx3tbCsS4nxnuLObpRKK9iSkAJKAEl0IEEVHHswEXRISmBbiAwc4D3DkP8uBq2RzLkpQ7wVj15lKBSGSWgBJRAZxJQxbEz10VHpQS6goA7jzeHg18BeK1wwP9JOdhnwRx6XCivYkpACSgBJdBBBFRx7KDF0KEogW4kMCvPm5YJdwFwheP/88bTsf89J9EKobyKKQEloASUQIcQUMWxQxZCh6EEupnArDzvXCb8GcAUyTwIOKfokbGT1KIElIASUAJdREAVxy5aLB2qEuhkAm6eTwNhvnCMK1IOdtIrayEtFVMCSkAJdAgBVRw7ZCF0GEqg6wlcyyl3ER4EsL1wLtcHHh0jlFUxJaAElIAS6AACqjh2wCLoEJTA2kIg4/N7GPiReD6M/YIcGftILUpACSgBJdAFBFRx7IJF0iEqgW4i4Pp8N4DXCcf8w8Cj9wtlVUwJKAEloATWMAFVHNfwAmj3SmBtI5Ap8EeYcZVkXgwMTyoj8/jp9KREXmWUgBJQAkpgzRJQxXHN8tfelcBaRyDKLLMMz4AxVTI5Ar5Y9OirElmVUQJKQAkogTVLQBXHNctfe1cCayWBjM/fY+CDkskx8PeSR7tIZFVGCSgBJaAE1iwBVRzXLH/tXQmslQQyBX4nM34qnVwIvHaRRw9J5VVOCSgBJaAE1gwBVRzXDHftVQms1QTc+bwhyngegCOc6OcCj84TyqqYElACSkAJrCECqjiuIfDarRJY2wm4Pv8VwO7Ced4SeHSYUFbFlIASUAJKYA0RUMVxDYHXbpXA2k7ALfDXwDhVMk8GBjODeNXt/TQskVcZJaAElIASWDMEVHGcSO7M5OaxG6fwFgqxGwg7AtgKwHQg8kB9BcBLIDwHxv1MuMdh3FT0qDSRwzR9zRrgbcuMgxnYmRjbM5AhYP3qWHurY/03AUUA9zHwu6WMW5/JkZnDGi97fYMnPfcS9iEHBxCwM4DtAGzJwHQC1jPjZ+BlYixmiq5Ui8RYCEIRjIeHXsEDT/XTkjU+kS4eQMbnExn4pnQKjoPXLZxDf5HK28hteyFPLi/DAUhhX2bsBGAHBl5dfaanARgCsJSBJUR4FoxFICwC4x/k4N4VwANPzqGltX1mfH5zReH1ABwBwOylVwYenWAzrvGS3XqAt+oJ8UEwDgDBOBq92pgJMPAcMf4Owi+pB98vnkbPjFefNu2sjb/Hrc7hjXsm4WgQ9iNgD7O/ANiwap5h9pQHAPymF7jyUY/+bcNrVHZWgbcJGUeHjH2IsBuAzap9LAfwNBh/ZAc3lBbjOvRTmKSPdurM8HknIhzkAHuw2WMZLoD1GZhGhCGY/RVYTMBTBDxgHOE4hTtKs+kf7fRrW7fb32e2813d8qo4rm7ClbfJjAF+baqMjzHhAwA2t+ySCfhNSDi7lKXbLOtaiW8zj2elUvg4GMcCyFhVNsKEJcS4rgzMX+TRPdb126xwYD/3FKfhbeTgA2AcBcAoBEmL2YQfBOMPAG5fsQK3/vNMMi8DuD5/AsA3EjQ8hEFsEPTTMtu66QIfRIzfCOu9iBT2CGZTIJRvLcZMmQHsGgIHE2PXakrBbcxHBANTCRgE8Cxx9GL4M4W4vng6PZKZx29iB3eKx0D4aJCl74jl4wT72Zk5HYeHwIlgHNLO82DiTTqEu5jxSzCeYODTRNi7bghzAo8a5urO5LnAhDlxQ27x9xsDj95Z/3ejWAyHOIcIxwFIxbQ/RIC/fBBnT8RH0UT9HhvNufIbfaryG90iEW/ChUGWPtusbmaA9+EQn2fgcAJ6BH0sJcL/K85BAUQskMfMAh9RZpxOwP7Vj5K4ao+A8T8TkYVp5gDvUg7xYUL0PjMHH0nKQ0z4/pRhXPjI6bQ4SQNxdbr9fRY3vzX5d1UcVyP9dIH3qGwT/QDGbPgJu71q2MGn6k8+Era1slo0zhBfBeHtwk0qtsvKSeWPU8PILjyDFsUKtymw9QCvl2J8jDg6/TFfvKujlJ1hzDTzSRf4ImKckqgTBwcGc+gO27qZAnvMyFvUuzzw6CQL+TGirs87EGBODT9UPekQN8eMvziECxn4rrRS5ZQiX/JorlS+qdxIzuyPV06VcwBmtt2esAGHcejCHP2qkbib59tBOEDYVCOxawKPzIt6ZYk+YAjzpfEya6oGVMZhRrlvYzxNq07077F+IEaZLpsT44SFGAPFHGXrq7vzeHM4uATAu5I0TYRvFbN0Yqu6mQLvxhyd0kszL9U2Z07N3xd4dH2S8cXVqTzDBzLh84ToI2x8CuO5ysnkmUWPrhifBoFuf5+NF4fV2Y4qjquB7vbn8/RlKZxNwMkWXqWikRDw6xUOjhwP5TFzAW/GZQyAo9OK1fEsvAjgo6trIzPA0gV+NzHMKY85AVudZVkwA304lsquz+bk76AknSUNdp0u8OXEkTIkLQ8HHhlTCOtSfXmdNY4fPLIxMH4e5OgdMuHGUhmfD2XgAiC6jp7YEmKLYC493ajTtM9PELB10gExcEXJo2j9o2v3IXxLGiezSZ/PhA4OXjSHHkw6pobzXAO/x/pxZPJ8JBNuSDwvwvlBls6ore/m+SgQrgSwUeJ2ATDhlFKWjPI5pqR9PrOyCZuDhklJ+zC2wgzsO56hrdJ5NmZKF4NweNJxCepdFszAKWZ/Fcg2FFkb3mdJ5z7R9VaHsjDRc+io/tx5vDs7+BEB266ugTHhm6UsmevSxMUt8PvA0dfzxokbkVVkYpxazNHFMnGZVGRf1Ivv0Ih92USU+ysKcOQhvJ3Prx5ifACE4zFi22RTbg08eqtNhUiWmdI+9iOCeaFJTrCtFcdtL+T1h5djHgjm2VoTe4P1mEc5mlOunrK5CsSnrNmOQwUG/l3yaJOmTV3LqcyT2IvL0QeHObl5Y+XauM+i668FHp1mPkqXp3BTxXbuzRZ1m4kGU9fDLg+dTMbUoK2yJn+PjQY+cx6/xijGbMwrRj7yxPscMc4u5ugLo+2mfc4SMG+cDgGen1xGpvZ61nwIDK/AlTB7yjgUAn5W9Ghc9sV0gU+mkZsOYxfetBiFtWJ7eQED1/T2YsHQEGY5wLnCvWqk3QYKuxRHt7/PpPPsFLk18XLolLmP+ziqX7o/jPuRjUPHoeNg30SOBNdyKr0I8wn4jMU4jJ3a/BVD+O0GG2D5sqXYMQQ+DUSKk6wwPhbk6Nsy4dZS6Ty/HoRrLU9w7ifGFeUUbuubjNKLzyGcNA2bwYkclI4mxvurjj+NOyd8P8jSmEwors8PV23+RFMzG2xpBjZs58u6upnHKeJ3Bh6Jr0Zn+vzGMnCNJVPRnC2E/hN4ZH2iM2M+z3TKuFFyymj4O4zLK44G1y0fwj823xgvv7QcGw4tw3aUwr4VO813A3iDxZhHRW8PPBKfQrt5Ph0EcdxKAs5ZwjhnCuEXBLwxwfgaV2F8PciR+S0nLp30e2w0ibTP7yLg/8QTJPQHWfqykc/k+avmelZcVyBIjE8UcxQ5jUVK41D07B4qqCoWaTeg/pb9PLW3D98Con0xrjyScnDEgjn0+CqC/exk+nBDxe5ZeosQgrB/kKU/xXW48u9rwftMPNcOElTFcZwWY+sB3igVotTkFOEuEG4mxm00jGCoF8/1DqE37MF+lZOKUxKemlnbsFU3g58AeJtw2sZm5rOBR5c1kncL/CkwLpW0FTkXONi/OIfulsg3k6lmJDHK+RRhOyZn8mlBjn7QSr5qv2SuvBtulEz4QilLZ9e34eb5MhCsbAnHw3vY9fk+IPKybFiYcHEpS6KPg6qzj1FE5VdkhHuZMRCWcdvk9fD8cBlbIMTbwNGJaGI706mDmPxQP5nnTlSqjgrmxbtpbAXGz1PARxfk6NmWz0KeDwTh1zYnTAxcVPJIFHrI9O0W+GqbEybjXMEc2b0dGTtPOwF2HOy2cA4ZD2Dr0mm/xyb71JcwYmsuKqO/dddn8yybU7PxLtcHHh2DEVvcH5sP1/HuwHj7lzwqJGl35nm8AU/Cz5gjx5y4sqBcxpufOJ2MM9KYEjmoOHjM4gbjB4FHxnQqtqwN77PYSXaogCqO47gwmQK/lxlGqTFcja3G95jwtVKWTCDkpiVd4DnEsP2RPxV4JPZoc/t5CvXhJnN1I5zycjg4OphDv2g5dp/Ntfx7hG0+OnUQu9goBrXtuj4fZ5wthJ6MpuqfOIV3lWbTv4TjMx7T5kWxin1Tte4xjWw13Ty/H4RrpO0bOSZkS1kasKlTLxsXI5EIRxWzFGvnleDlaJ7rM4Ms8o08RKMr47ASGkT+cbLK1FKEGQuy9ISEjVvg/cAwziix3vMEXFLM4jMSr9ZtzuctK9EF/ikZQ43MSYFHl0vrpH1+oBomSlrFjKf29x4ycCUIl5YJD08q4zVG4alEAnivtMEaucsCj6yv+Dvx99ho7mm7Pco0cToRipWwTdfWtfc3Jpw1mXFH2Iuh4eU4nAkXVez/TOgjm1IKPHIb/oYJvwXhnKGXcWdfH6auAMye5wMwIdBsyohyalmM0hj2wETvkJjgLA5T2H3RbFrYqhvX57sA7CMcyvJgBqbF3cisDe8zIY+OFFPFcZyXpWoPc3DoIGdjeO76bPL6SmzXVo54xRBePRoipuU0+tlJ9+GnViebjOPiTulMnyY0Qxjib1KMSZWmmXk+JCT8XHwqxrhjKfAO27iSxlZrUi/GxFxzCNsvzNKjYxS4EU9LsWJarZ9oU6/t2y3wOWB8rgn3//T0YovHTyUT661pqT6r5qUkLWVifKCYo/oX6ir1I6/aEH9LYuebYuyyIEd/jxvQrDzvXKYo1M+r4mQrN45XBR6JzSrcAT4MIW4WtLtSpBKm5w2lHP1RUmenfu5d0hfZhMlPeFdt+F8EvL/o0ZhQR3EfFI3GZ67vp5SxpU1YlE79PTaan605ScXnzpjUmJBktR8k84IZOLNeoUnn+S00cjptU5Yx4wQiXF1TqWzsl4tZGvN7THiwcHfg0b42gzKxNl9YjJvFhwtC86NMga8w85WOJfbjcS14n0lZdKqcKo4dsjJJNiCpHYutnY71tZvPJmjzXkKUz/b0YkacUlPbVno+71gJH2LsXkwAckl5uKcX+z5+Kr0sEV5FxgRpL2BFXUy8ll/Brs8mmO0O0r5iHSkEDWV8/l4Lr9rIkaJVM1V7XBO2Q5pLunLbh5NLHolME0wcupAj2y2rEgJ7x8UANWYhPYy/gjFD0Pg9Pb3Y3+Z5c302IYHOF7S9UmRyGetLFa+q17oxNUhSHnGG8dZmYa6qSun9Ns+jGYRDOHJhlozTTWzp9N9j7QSqNoQmKUFcjMtm82bjcBVkqWnc1rTPjyX4SDKxXEfNbcx/Hx14dEujQVRPAV+w+a0CWBB4ZOWg6eb5UgvnMnGKUNuIEHHvtW5/n8X+wLpAQBXHDlkk87X3/GKYEyLxmkhs5aqnJ+akTtruwqFB7GITIDid5zxRFENRVIjw4WKWvicRrr4IjV1kU3u+unZMdo89A4+M00qi4ub5WRBqPWT/FnjUtH/X569Xsjh80qazuM0xri3XZxOnrlEIojIzXlPKkcno07BU7Y6M+YTJWCQtY+IItqzYz447PcrCI1HuVjYVhnjjorn0+6ZtG8Xex03C0CDLQ2BP29AkMUp5o6FFV49SkBmfP2wT33K03Uo8zceRwpvjTC/cPH+0GjpGOiSzOZxT9CjWCaQbfo+1kzZRLuCgpalQS0iM2UGOTHinpiWT5x8zRU5VScoKJhxdypLZo5sW12cTzD9t0cFjgUcmW5aoVG1Vza2XpDCH2Ls0l+6VCKd9vtHmtssZxoYLz6CXGrXd7e8zCa9ukJEqE90wl64fo+uz+aqUXL2NzDWFTKvsINXQHSZOmzjGITPeVcqRsVETl4zP72HgR9IKDNxU8khk5G+rlAJomr1DOj7XZ8OsNg5gS6WpGgqipfPNmL4Jn2x1itHyJdL6ZfjtwKOPNa0/cqJ6u2U4l2dXDGEnkVlETcdJAqUz4+BSjppmyHF9Nhk9Wr7IVw4hYXgP12dzYmcy5IiKbfiTtM/zaCQ4ubwwniszXv/EXFoQV6n6uzdZjmyuwkVe4d3we6zlk1RJr7YhMnFwfTZX22JTiNrxEeMzklBlCWxiRetpxhKZ50zCP+o+lls9Zj8JPBIrypZj/2fgUcN4p2vD+yzut9stf1fFsYNWyi3wKxZZIMJhB32tAoG7PpsXbNPUWQ2mflfg0X62SGYO8N5hiD9b1FuGQbwqLvVe1Y7NXOlJr5keCmZg1zjD6rhx1mf5iAvaHQWeHUbDwM/N+iLg6qJHJiOLdWnhwLOMgB1a5TZ3C3wSGA295FsM5FPNPOtbKrg+/0/FgdgqhWCr7Cvbns9br0jhH8L4hy85w0g3O7loNu7qyb+xP7RxRjgv8KiZvemYrlyfjcOZNLKBMREYJgeH2GQcSpCppukLe3QC3fJ7rAXu+mxMDpJkIxLfvCQ9cTTZtUoeiZyZbE8cJVlqRjnZfuAxYf9Slkwq1tjizmcXZTS9/RjTAOGCIEuzGzXc7e+zWFhdJKCKY4csVjW0gLHFkZY/VWxiXt9MOONzmgHjzCF/ATKODnIkva5Y2XUSxUniTJD2+Var9FYJx1/PsP5FIDmFtbVzBGFRkCWbq6domNWrQuN1PDb8DOPLQY6ahh3ZLM/T1qP/3963x8lRVfl/T/UwIS9AIwgI6WqI8hREEBBWBJGnig8UF11YFdGfgECmqwcQXQKiSLo6UQTdBZdVVHRB8b3IQ94flwUBBQQEMl2dIIIIApkhIZnu8+vTUxN7eqq7zq2ZSbqGe//hQ+bce8/93q66t+495/uFcK2Z6KUvcwex4y2LaFj7wxy1c4u8D6gRm6ouVMMB5X66PaqCYXZsbJxnVB+myV7ShkgyVjxqTnToOF5THeUkHxkJkmSGAo86EpKn6Xlc9xv0Wa6ARUrVqMSdfDc3li3y3RG65XH9PZ9h7BBHDdVoZISrUD4KNbrYI/0yPhcUKJZKSGRFGZAMf23bDwUe7RI3uKZ3wFmSJa6xlw8kBnaPCi2ZDuuZBoO02NiNY5fMVLbE+xGjfWxXi5/C61bO0xfbue/6LOSt7a8sx1ccCPJYoKEraa0abkiM1CfiEi3ml/hgZ4RqRVcYDwcedknif2sHrTGLVMWOcbq+hoHljS4JcDudDkYNvMPV2wAGsUunU9xQ0mwcF2UngOPmqVPdMIniId0Ejlg5wN4DHo07vQ5131UxVbJsOoQdo7Lg43zJFvkjLdmucVVAjN3LBVIxCzRUh4BnYhttMkjCyef6LDG3EnurLvPmoveeT5Mkho0raXseRwfQIRa4PS6EnwV5UnMruj4LC4NamUY6NnmujE/tGkJTupAjt8jfAeF47Y/EhBUj5MaVxMHNNO13SspM+3qmGX+abOzGsUtmy+RKRegzNurFdo+fSpELULg4PVEnr52hHV47gmtVfUmEmNPgrVQXBooVj9peIbk+X2+kpkA4KciT0ULZztlskc8jwhfCv68J5mNW3PV3rsjHMDU4PNXFJElIGg2vUSXpZ7txnTg4ohPnZli3AmArtYPAi2sGsZVJolRz23K1PJyBipNxtJ7jYLcoMmq3xD8F471K35PJOo4Qc38FjDOU/TSukWcPYraWmzQJewLVcFi5n+R5UBdjtZSRq4nNH/VoHBWVdJq251F8DrORn1eDNmLIGcZuGkooMU7yIQDgyXlz4bbbpLf6m4QeCsBOcQmCIV+pJN2oY2HVH7sjyXHXaJ9ZBh7cuIr9opgJpsN6Zvgb7Hpzu3Hsgilyl/JmGMaj6uDkmCvJXJELTA1tVXVRvxDatOj6XDPI3JYv4u9VCnRcVHMJ6Eperq3FVsvPor+rBzzJhtsXeYsq4WnDZo3Uf7I+nyRE1hF9XB14JLxzbUtCovIJaaKH2dtjZchiAKpW8bpWFYrtl/CCaq0RdqF6X9XJm/+1nKcrDOeiYe6aX22aXt2dDoIoFOlLDVsF/WQUQ+v6LDGUHcn7Wx1ol82axudRxjZ/Me/vOLhDD3TD8trAoyO1dXI+H8DArVr70O6swCO13GQCHsc17iBmx4WXuD6LrOK/qX2XW50CNScNRlcVXfbl+E4HurDWek8RsG+725e0r2dqfFNkqHoRp2g8qXQ1W+TvEkGVKMHAjZX5OLzTCZjrsxAoq+NQ6jJm9wQe7ZUUvDDuriPZ9Li2CT8J8vSBqD6N47MMr5aSjjOunlvkh0AN7WtteSTwSGUfEpP/KeJK7MVqFTu1k/wadaQeb3htPd7wcK1jDTvGQUGBJAM7UUmw4ai5g5jRuuAZngIy9WCr8ulkuolvjDHr8wpDve6rAo8+rAXI9flyAB/X2oPxTFCgeDnFlgaTbGjayT2m9nlMkghmGCedK/Ipoh6jns+Ra+TtOtFltbbl+iwJZpJopi1/qKtcvSnOuK78I+8TNWUPAaWyRx1p1xq3DA4uM3jXPMKMIzvhkfb1LG4e0vh3u3HckLNmLtB+97CDw5/oI6HtiSxJTnnq5ziLgjzJ12eisvMlPOelVVhpUrkthcnItbdcs6uvVAk4sezRt0z6nwrbJHGOPb3Yol3IQbOPbUl0GacFBbqo03jCKzvRZ9YnSgHPBvPx2rgr+o79+vxPNSAy0aVNvb8GHr12zN9G9HxFbm/sv7fv+PeBRxq5tHEtzL+AX+VshLbPVlSXcRn3rXUSJFLcFHiklQld113O50MYUF9vy5V7xaPxV5Ypfh5zPl8ssYQmzzr1YEuTjw5TcutExNw+S2yv+jfd6TZnFIsEH3USlnF0xaNrovAMkztPrDNgSNy9lh/257W1+Finm6LUr2cmP74U2dqN4waarFyRd6sRLiHgn5QuXLNmEMfFxZu5PguVgZEOcizpcoyDSWLZ2lFRuEv47ag1eAbVZdjBNk/0kam2sLp9rWGoVd5Rjq+1LU0Qe24J7821Rnby2OeVcG+wLfaO29wlib8E4cogTx/Vjj3KzjQ2ixm/qxToLc1tGZ+cJeRulD6T/PYARGqYR+I2sgmTJLKZalw70JN0asOQ0Fk2BU9UPBrH95oEk255HhNQEo3/cImZKEMd5o4hOlFdHbiIe4KR34w6Xp0Y/eUCFTu57hb5DBDU1+XSVrWGBa08oiELgdyWyaZRx0HMeAaE0wKPfhD3HKR9PYsbX1r/bjeO63Pm5IRxBQ5zGCfxCEWERu7tBWIUygW6TOOqW2IJSDYRt181by421QZqR/mQ5OsVjCuCAo27fjGOuwGMVDs0GCa1WXARbz68BnKypy9xG4ORzYYo57RKOtYcB/sM9JHIPXYsxleNIzvUCZ/imsZVMvDdikdjMjxNCaeJcVS5QMZShwJgkmvHqMW03WTkLuQdOAMzRSOlHnBrn3UZvI/WZfBU6kxh3UgO1zQ/j6bZzo0wII8OiXue1v19JAFkpQH3rmTgx27qmvsPuTMfUPskhjGJcmLi+iy0a0cZtLuyWsWOjoMdQdixfmMkH3gSR6u+GQLwLBilGTVcrJXnTPt6ZoBvqkztxnE9TNf2Jd52mPEpGqHH2VrZpWQpf2/Ywdkmp2muz3Lypu1DXPlt4NH+Sp8izUyvxcJGlgYe9UUseGbcsRUHQQAAHx1JREFUjcAPA4+OnYj/k1k3QnUmrvmO8aVuiT8Dxjh9aEmSKXt0Slzj4SLxfwD21tiO2jiEHZLQ2TT3kSvxF5hxnkG/45IGDFUnIk9FtP0bXzsSXgr6MEdLAZXkRFojKxo1vgR625EJVsbcjV3yPGaX8lZUxZPauRc7TQxfc3vblfgNNYbECeqLYlPX3FgSeqioBLNWByNkVfVjMLf8LTG+PXMWfvDQyWRE25b29cwcqnTUsBvHKZynUFFFpMVEnkmrfrIWhKtpGOfFcQe2up7wxOuiIE8m6jLjEEukRhIVmzdyuib0GdoYGXnZf6Hs0flTOI1GTed8voSBkwwqVWdU8aqoL/BwPmVhar0C+oszjJ20qiiGikTi+otBHptpN0TtxmqS9CVtOIT3DOTpl6PthbGzolmrOZmXaquDQczGIpIMf+Pi+izhAPsYVLw78Ei9Ic/6/EUCPm/QfnXYwdxO6lDt2jI9ZY7khU3x85jkY9Y0Gz/Jh4BmU9c8pyY0bWG9ZwOPXtPpNxYm2kXSLhn8NrWm9zDhG3BwbZzG+rRbz7QIpdDObhynYNKEjb8ui+Yz8C5184TlDFzqZPAtk+DsMS+ZBEodmAT+wwQvN7myGXeluN1XeH6tB8I1qC7E+HC5QEZxherGExgmWUwAHF5XAbqutbu2GbiMY4MCqbSxk6j6ALgt8OjtCYY/porrs1yxj4lZ7NAmDzt4TXPiVz1G7UAQbjbw4/7Ao90N7P9hOqLhLQlesw3qd9YFb2kowfXgnwKPdjTwZ52p6/PP62wJKj14qUSE95bzJHXWlTQ/jwkobIAa9gj6SSROVSXBh0Dspm7cO8CcDSFWozqBRKwKjxgj+Zj7FYBLot51UXWTKE9103o2GaB1axt24ziJMxNmlp0DQBJUVKSqkl1cY3yzMoRrk56UjA7BLfGHwVBtKEbrEHBo2aMbJgJDAu47RAXQJwnEB2PfoEByFdsVJTwlFCoY9bNFjC+VCzTmJCpb5LcSNZSEWhNirg/ypNY5DhNrTPEx4pdsB3w9sF1OCzdRTswfA492bbZ1i3wqCF9T1hek2lI8xbWRKHsT6As8UnMyuj6LZq8b58vo3020jMdtOHwekLBNbV/T7Xk0pj0C1s4axBwtkbvgaro5BxC7qYuYR7luV8cRdlJfGW074cetKApJUstTYAQMLCNgU2a8magRf61+3wG4mRinx6ktpX090z57abQzmew0jm+9+Zwtco4IPwWwm7LTm4ixMO7hUbbVMMuW+GRiXGxSRyOnF9ee6/NfDPWP/xx4tM24l2SJPwbGf8X1N+bvGeSChSTqB11TEvCOjT3hG6GgEdm9VgqO1RkHb1zWR2pS7SRE0GCcGRTowokAaiyTxvhmUKAxV/xuiZeCcbqBH0YngM3tZov8fiJEUo2069/ko2uHC3nuyxnIRlr9zo2TFW3nVygBKqen2r4erWe47jCdnkfD027JKn+w4tEbDX5rojJUAWO+ug7BKCwoiSqNJqktSWhRJ1nN+Ut5u0wVfQyIzKU2JOtlJpxUyZPwmkaWtK9n6t9FCg21L5YUDm39uewu5jfBaegqa/RKmYFCxaPSZHuYhGF/2MG8TryQcT4muc6qy2H9d10O65/HLVQJKCJWMeY8XaChOD/X598T8Met7unFZo+fSg0S9ZzPn2UgipvxnMAjk2QTJNkQweAqvB2uuRL/CzO+q8Y9ImnAOKPScGFu9s0t8Tn13cMitb9iaKDoYqpF3/DDkIx61Hfjk/uITbu0lYSypSueRwk7WIJBk2xnU/qphtpXFUZKVZpNXfPvz1gffOQ3E3sDk4jiZi1eHafMFV6BS7iDyQmp124tTPt6ZvQuSZmx3ThOcMIkew9V3KVVm5jKZI4EWay1II+eiSRB1K/fhFJHlA3UhRkfrRToytYKLRrRqvaCwfoXbsJkCFUHCYxyPn+QgatNqjrA2wY8uiOULhR5vU1b6j/a04vdRjeX2rbr6hCScT4O6071HcYhAwWSD6HEJevzZQR8UtnA8/PmYotWSijXZ7mq30/ZhpwanV/xaFRjXFutYZcr8o+YGklsqsLA3yoeba4yHrnWlNMYIy31WgbbL19IcuVsVEzfA3X+zHfX+TMl/mxMSevzmDDs4IzAI7VMqzG/qBz/Otin3EcS96sqCeI0eRVjbtyHdLbEZxPDJKFQvU6EN29yW6I5RBEcWOjjggIJPdCYYvo7lk+5blrPVJOcUiO7cZzgxGV9/gUB71Y280gwH7vGETYr2xpn5vp8Zp0o9gJ1faETyZNJMsC4pk0zZ0WhgjLYPFhIkj099kVR5BITxlH0tBtPW7ULNQBTY5gkzhGMzwUFusAt8ndAGMNl2Hi7Mg6uFOgmU48TxTMZJglE+eT6LOo/r1P5257TUxIV9MkuE7hid32WzfrrVf6OGBnFqyVQFVoZ5LFpko86Qwqd5+bNxZZRPK65lD6Prs/vq/9ufmIwlyruw+b2EnB+1tYMYm6cgENzHwmkBpcFHi2IG3eCjeOL9Vje1g/Ztt3kivweJoxJtOrkk5DPr2bs2LrhTft6FjcPaf673ThOYPbCBIbfqptgLAwK9FW1vaFhhyvOdi09H3ikY/uPaCFUNRDCa3UbxPhxuUAfjHIoCZVN4FGPIUzrxdyUf7B+xfRrh/ClKIk+Ar5f9kilZd46uGyJjyRuZDOqy0TjXrOL+c3k4B5th+2UixJs5oyv8sXHMKlNYgK1tD9gwsWVPH1WO8Zcie9ghglf6v8GHqlPW0f9COUln9Em5zHhskqePjWdnsecz5/nEek7dTGlyTE8UZfT8McrHpl8mMgp9X0AYjWn1w1SmRyW4CTzucAj7Qliwx3XZ1kX36qdAAJOLXs0RvM77euZduxptLMbxwnMmvHLo4Y9K/0kuqNTUrIlPpoYPzJo/IXAo80M7MeY5hbzoexgHI1Mp/ZqhHcuz9Nvomxcn2VTbcQpOWsm5pqSyiYdr0m9bIm/TgwVQXfY7otAg4qoNUD/+Qxjh2UFMlOkCRvNlniPOvWR2W9ugglHhidVbbWlTTeODBQrHvWbzJPYbufzW2poqPOYlE8HHl2qrWCYYS7NJspsN40trZ8MvbmSJ9mgjCtpfR7rdGjCLPFh7dyYhh2EGyNTUv1rAo/UoRBJpAbrHz7nBR4Jq0fHki3yCUT4Vpxd099X1a/xZxnYS+JQpHBBuzaEQaKcpzHyu2lfz0zwSput3ThOYMZcnyWbN6ttYtjBrCRkvtr25/u8pwPEStCNtjfRq17XZ9EaHZfk0sHfB4I8dm93/ZYr8vlMOFs7XrHrFl3cVp8TvPTaDfszgUf/boJJs+02S/jVPTU8a1KfALfskRGf5mj7e/4Hb/TsysYGWBcgT/h4kKfIGNlske8mwl5a36MkCzV1EyykcuK4fyVPqtsG4wxzCU0gnFLJ0yUa/5ttjKixGLcGBTqwXR9pfR4TqDfdFHh0sBrrBFKD9fz2RUGeztX2kURqkAkfrOTpx3F9JCFHN40lzy7lnaiKh+J8Wff3iLCptK9n6rGn0NBuHBNOWkivIadE2rIm8EgtVK9tdMyisYg3xhyITyoOSam7ZhCzTeJuRvsL4/iWA9hY7WtMlqjpV6r02+kEU+3XFBiGVBpySjiRZ+z/gsF6csgEk39MZbtqwC7LPdK/9JvwM5RI6xjzaxirJ0jfG+SpVdM7dnYTcP6hpxebPn4qqZ5/05gvcZhqOKDcT7fHOt9ksP0SXlCtQWI1db+5GPm7ND6POy/i3qE5GCJAH8ISpxffMglJpAYZOLrikZruyfA5aniolQkNE1iMkq56qtj28TNI4pZVJQyZGBfH3qmyM4zNmtWw3JSvZyqgUmqke8GkdHBT6bZwVzlVLFP3MQmJKJq+TPnLHAe7DfTRA5q2m20SZFzeWVcM6Bjzki3yO4gQeY3dwb9x+samY5kqe+M4x7GOVFHDXiZKFu3GYUprY3KaNqbPEfUVuRZXxWUx4wOVArVNYsj6fDUBkfGwbca6es0g5pl8CNVPNd9VJzD+hXqz1djVYXmQJ/VNQ4JkBGHDe1VUAlmn32rW54sIUMVdEvCbskfv7NheCp/HXJF3Y8IfjJ7pDqfeUe0kSTjLOHi9If+q8KiahF2sCgYxR/uR6foskoP6uEUHBwZ9dKsW1/DmYY3WXuxmVLFJq/Rqmtczk7GnzdZuHBPOWJIXVE8vNjalUzF1z/X53+pLm/pKhAjHlPNkRB0TnjYKCbVWFWRthvHmZQV6sNN4Qm6054wW8UmSxzPFWWNvspBHtLc08EidYR6zoTiJAP21p+FCOtq3kdIDIVYBJ4Gkm1zxqq7rxOfw5EWSeNTJXSP7Rvyq7JGWSUESBf4bwDGa30xosyLwSE8sLckIS9lFFaJr3qvoR/VRksbnMclJHRvGnif4XQ4Fg/V3pcHNQV1u71oQDlfMZcOkTqn0uzqlklbeU36T8sEm2eeqwoR8JU9LVMZCp/BlnrdRL0z0sIeCPOa2hjGleT3TYpVGO7txTDhr2yzh1/XUoD66byw4hjxeSVzLXcg7cAaPqOu2If/tuMHzWfjohJdOW9TZrq7PpkHnmGgWsHYQpnZZnz9AQGzMUWu7Qk8xeyZ2mqykH+EapSpWqFUdDK/uxH8J3VidwUNKPtMXM4Rdl+VJfGpbklzxQrEhlQ5zPmcZDR1stSzfOkcJFwZ5EuorVXF9fhiAWnPadGMqThglhBAuCPL0OY3zaXse3RJ/GYyzNGMLbao9vZht8kGfQGrwrsCjfQx8kvk0khoEcHng0QnaPnI+H8fAFVp7ANcGHh2ptU+gMx15I5X29UyLV9rs7MYx4YyFR/Gr1Iux9GPwwm51K1fkY+DgVFqLdzXHgUS5bxgbtiIYrOvnKr+G3SIfCILwCWp/O9cFgzhS234StYC6zKNRxmIUZmF8mPBI/qyTDJbJzyX86hZqFC1WjeZN46E0Phnyjar44Jr7zZb4UmKcqPGFCMeV8/S9OFt3MW8JByJnaVTi4l7D0znZNKp1o5sdqFOr/EudWuX7GqfCOK1Bo/cE8JXAI/Xmx/Dq9P5Zg3iLVpM5bc+j4e9cpvChwKNdNHM5amMqNcjAtyoeqZ4N6SOJ1CAMqd52voTnvLSq8TGpZdVYgxqyQT89pcHKWGeecW5QoEjlpjSvZxqs0mhjtKClcYBT6XNdB/h/Aexr0MfznMHOlYWkXgzrJwlyUiGKBu9p9KPg6sot5rexg9vUfikl5ra9kLfOZBoaylsr236sthb7xElVNbcVvjTlhaZPuhlp4GOBR99R+rXOTDYn5MDjkdgwueYbcmrYY6CfHjNtK8re9fn+CIqdtk0nOW3S+Dl/Me/vOLhDYys2cZuv5nZMspJNKXNcn4UlwDTh5elaBvtFqa40tLtFCpGgVn1pxayuSf+mcp5UcXSmmaFhXx+pa0cLY0FsCU9k5D2kuW5/rlrD3iv6SR2bnbbnsa5kVTb8IPhh4JGoK6lKEqlBME4LChQlIRrZZxKpwSQCATmfv8SA6uQ5XHvUJ9VZn28nYAy9TgeAq8x4faVAMnfjSprXM9WPKoVGduM4gUkzjb8Iu7qrpxfvfvxUkpOotiWkY5CHWvjIxhATazRPDRMLBnp6sUenLNFwAREZOq2SR5AhHBB3HRkFQNbnxQQUDKemRozTykP4huZ0c/4S3iXDWMgMIdZuzXa/OxisfxAoT2E7+WkU50h4CQ52CRaS0DxNejFMkrlv1iD2jTuZEtohMH6ozGK9JhjEh0xwzRX5RCao+RKbQJNY2bOpBz+ZuRGGhl7C3uTgFJE3GwMsYTkY6nhCobCaPYjZcbiM9uEW+eMgXG4ymRnGG+PigaW9MEFPPhA1Cj1rwDisTr9zi4kvYpuW5zFkunjB6IQ/VGzSYpJEahCMg0xwT0DQLVn+W8StKa1jXHARbzK8ppGF/1rl+Nc4DvaKS6Z0l/DhqOFaZZti9l+BR5+IeY+aJMp11XpmgENqTO3GcQJTFZ7Ayde76enYU0woZoBfOhs1OO/w8irMcxzs6DjYX7RjAezdxrU7kcERcRmXYQKLZEurXgoM/LLq4JgonslwEyvE4jso4XoMGRyadAMUvtDkpE6dudrk131yNYQMbp7dixVbPIPVyzfG7OoMbE3DeAOocUJ8RIcN8GoifLqcJ5P4n7awZIv8fiJoaTimNEN8wYW8zXCmkXH6atU8Eq6cNwcfi5Kjw1WcyS7HGTSi0KFRXPmBO4jjb1lEw6q+Q6PwSu3PBolYJs2vIAcf5BokrlZXGA8HBdpZZ9yIPZSEgoVa+4Yd41aniuMHziShu4osoayekDhrMmNfZsbRUXrUGr/S8jy6Jd63vjmW01d1YcK7Knn6H22FBFKDwjU774k+kg8ZVUkgNfhU4JGON7XFA8P3k9SuODUc0u5GJlSNukH9jgH+0gvs9qhHHRNp0ryeqSY9ZUZ24zjBCcsWuUgEb4LNaKv/fNZMfFSbNBFKIko8onZjez8D584AbhscxEszNsGuqOF4RiN2TZOtKfF5N/JaHGNyPR01+GyJ9yNuxFJOKfflmL4ZD5ODY7XXkJpJCwm45aUY96z9cd5c7BG5SdN0pLTJ+nwEoUE/k1FWuYcJF/TUcDvNwAsvr8Y2GQeHgHEqCDup2iBcFKysb54SnuBmS3wyMS5W9aU3epKqeEdmJp4bXgMTVZ6rA4/UGdI5n29kQE8u/Q//1xJwVY3wkyrhzo178Le1L2Nrh7AnA58B8A7lUF+kGj5U7qfrlfaRZml4HnM+f5KBy0zGacpPaKoWBuDJwCPNifA6t42lBoEbAo8ONRl3s22CE+UXwPhqjXBVzUGZV2PWRjMaOu/Hghu/TRWPMAODxHhnUCDVh1ua17Okc9Ot9eIWs271u2v82mYJz+ypQfit1FQICZyvgnF+4OHcdqor7doMZQHlxGt2gn5NqqwlwhezK3GB6alSu05C9RWJ9VK9iEycbbaV60cAS6sOzpkKZR/XZznl262Df0w1vN2U8DnpeMOMSlFr0ZwUJu1G6r1IwAllj0xkMMf3J/yQS3ArGG+biDOjdUU3uMfBEcKrF56myfWmtgg3ncSKXkeE6+I+MlyfnwawhbbxSbWTD6Ea3l8+g4SmZ8Kl259Ht8Rfa3zQ6EsSDWYz1gfGr+sbI7nhUJWEUoPVuoLXIwzcK/KiRLg304vfawnqxTG3yN8ANTZ966cwnmHgvZUCGZ0Qp3k9Wz/Arp9e7MZxEnAO6U4kdugNk9BcaxMPOA4+MdBHainB1gbCAP2rRJZ3CvyTU8Y7HMbJ5QLJ9fKkFpHHqgFXEvCaSW34H41dm2H0a2LKkvavWNBiY3yS9t2uXnjyeKVBVqWpC1dnCPkkMa5RHTWesWH8Rn3K2c5bxq9rw/jI6In4got4xvAarDYdXJO9ZJlKFvTXWttImhU+AV9Gq9aY8I3ZG+Ms7e2Ets9ufh5dn0U8QHsSK0O+JfDoIO3YkURqEFgceHSGto8kUoORbYvgxLbYBMeQbCpVxS3y6SAI8bjqdknVaLTRdcMOTniijyQExbikeT0zHmyXVrAbx0mamMbJxVp8e1zwffL2lxFwbnkQ3096xdfcdSNwvAfnMeMUZSJDvOeEe6mGReUCydXnlJVwY740TBSajH6qIPyyseDn6c7JaLBTGzFxRM+uXYMd/vw5MtKTngyfw5hHIQY/ajLaC9u4GYzzTJIBtH2HcU4SdG+aZS1dyKlif+DRuESbepJbTRFK0MnNSPqc8HTkOu34JsnuNnJQKPfRXZPU3rhmuvV5dIv8V6NseQmhyNNpWpySSA1qqadGfUhCYN7G/1ilrqh6kjTo1CAZ4CYbcC2E99VvOc4LPPqptkI7uzSvZxMdezfUtxvHSZ6FbImPJMbn61dZHeX12nQri9u1BFxezuNG02tpzVAamZg1nIaRbGJdkkRTwwz8jYCfg3GpNjZF45fGRgKv4eB0Ikgm7yxNnRYbORH9cU8Vl5voriboZ0yVTnGOTDhhsngjk/rZiB1yUMBIUpZxWIAQlhPjF04G34zLuEzq42i98Crv5Pr/C+ebhoNOnqn/GHZwYbsEBddnOXFMHEvbbg5zJfaYUTQY8wME3FYD/pVQl4/Tl6F6Mt3/MOGrlTz9Vl9tYpbd9DxuX+QtqgQJC1AXZnyyUqD/1FYw5MtsNEuM3U1uYlyfTaUGI91n4OsVj0yu7ce0I/RdRPh/RA0WgomEOT0Jxi/YwRVT8dtM83qm/d11o53dOE7RrISShBIUf2CdoX87Gsl+lI2aYC6EwCsByFG9xB89Uufhur2SxV0mVwsTcV0W4OWzcWAVOKCeLLEnqHGNvVWdZ282NTioMQjCSnBDHUfiZx7KOLh1YCHumYoNrclYJK60l3FwDdgPjDeB4YKwZZ3vUjaTPRJbB+B5IshL6/c1ORl1cFPSLG8T36Jsw6Du8Qs64fagD2/f0HiO+hwSlh8q/GvM2AUOcuAGP6DgOszAShr53QrP5kPE+GP9ZOI2k4VxoliO1pds66HVOIxqOKrObSoUUTL/8nytZOBJAu4C4wYM4afBIprIVXRil7M+X0HAcQYNNBJvwrjpwxh4R+PZHAkxkU2ywyNxo38H4zE4+AMBd64l3DAVsblav9P2PGrHZe2AnRdx79Bc7A9AkhUlTnv7kP5p0/BjS2J+Xwx/l/JukI9I+UC/HzX8odyPR9fH+y3N61kaf2d245jGWbM+pwcBSewoQa7DW+mV1tYc7LG8j2TzZcs0RMA0O3aip0TTEEI7JIuARaALEbAbxy6cFOvS9EEgV+LjmTFe0cZQ73j6IPLKGEmi7FjGmUGB5KrSFouARcAi0LUI2I1j106NdSztCDRiG6t4JCJgv7JmEDs/uYheSvsYrf/RCIRJBg+a4EPAhyZMXWTSobW1CFgELAIJELAbxwSg2SoWAQ0C7ciC61xrR011JrrGP2szdQi4Pov+sdAd6UsNewT99Ht9BWtpEbAIWATWPwJ247j+Mbc9vgIQCJU2hCh67DNG+FmQp/e9AiB4RQ/R9fkCAGeagDBrJuZONu+iSf/W1iJgEbAIaBCwG0cNStbGImCAgMS3lefgPgJ2bam20hnGrp00iA26saZdjIBb5F+BcKSBiysCj+Yb2FtTi4BFwCKwQRCwG8cNArvtdDoj4Bb5LBC+HDHGzwQe/ft0Hrsd2wgCWZ9XELCNAR7XBR4dbmBvTS0CFgGLwAZBwG4cNwjsttPpikC2xHsQQ/RsW4m0bw7yOHh9cJpNV2zTMi53KW+GKv5u5C/hq0GeFhrVscYWAYuARWADIGA3jhsAdNtl9yKQ9fkGAt7Z8JBxkIl03taLeFbvbPwuQk95qFrD7iv6aVn3jtx6NlkI5Hw+gIFbTdojxqfKBbrMpI61tQhYBCwCGwIBu3HcEKjbPrsWAdfnpwC8NnTQ6GrZ9fmHkXrahI8Hefp21w7aOjapCOSKfAoTvm7SqAO8bcAjSaayxSJgEbAIdDUCduPY1dNjnVufCCy4iDcfXoO/ruuTcFGQp9M0PmRLfDYxzm+1ZeC7FY+O17RhbaYHAtkSX0qME01GM+xgXjstbZN2rK1FwCJgEZhqBOzGcaoRtu2nBoH5JT7YYdzYtHG8PsjTYXEDyJb4ZGJcHGH3p1WMPZ8u0FBcG/bv0wcB12eRmNzHYER/DTwaPeU2qGZNLQIWAYvA+kfAbhzXP+a2xy5FwC3y6SAsbXIvliIl63OeAH/ckBjPZDLYb1kfPd6lw7VuTQUCI9rkKwHMNmj+lsCjgwzsralFwCJgEdhgCNiN4waD3nbcbQi4Pv8ngE80+cWzZmKTKFLmnS/hOS+tgiQz/HPEOIYc4KABj+7utjFaf6YWge2X8IJqDY8Z9cL4ZlCgk4zqWGOLgEXAIrCBELAbxw0EvO22+xDIFvluIuzV7BkDD2YIZ9Uc3OG+gMGBTTGfangfMfIAto4Yxctw8L6gj37dfSO0Hk01Atkiv58I15j0Q4zPlgsUFepg0oy1tQhYBCwC6wUBu3FcLzDbTroegUXsuHOxEoxZE/B1iGr4QLmfrp9AG7ZqihBwF/OWcLAvgLcC2Bfy4WH+G1oNYACEx7iGx0j+S3hso2E89ng//my5P1P0g7CuWgReAQjYjeMrYJLtEOMR2G4xv77m4NF4y7YWATHeWy7Q/RNow1ZNEQKuz8cCuHKKXb4p8OjgKe7DNm8RsAhYBNQI2I2jGiprOJ0RyJb4aGL8KNEYGVc4VZw6cCa9kKi+rZRKBFyflwCYWrUXA0qoVIJonbYIWARSh4DdOKZuyqzDU4GAW+RFIJxj2PZtVMPny/10u2E9az4NEHB9vhnAgVM6FEseP6Xw2sYtAhYBcwTsxtEcM1tjGiKwfYm3rQEHMbAnMXapAVkCXsPAHAJ6ALwM4Lm6MszDAO4gxo/ttfQ0/CHYIVkELAIWAYtARwTsxtH+QCwCFgGLgEXAImARsAhYBFQI2I2jCiZrZBGwCFgELAIWAYuARcAiYDeO9jdgEbAIWAQsAhYBi4BFwCKgQsBuHFUwWSOLgEXAImARsAhYBCwCFgG7cbS/AYuARcAiYBGwCFgELAIWARUCduOogskaWQQsAhYBi4BFwCJgEbAI/H+n2qc5KKLCZgAAAABJRU5ErkJggg=="/>
          <p:cNvSpPr>
            <a:spLocks noChangeAspect="1" noChangeArrowheads="1"/>
          </p:cNvSpPr>
          <p:nvPr/>
        </p:nvSpPr>
        <p:spPr bwMode="auto">
          <a:xfrm>
            <a:off x="155575" y="-1096963"/>
            <a:ext cx="6229350" cy="22860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323528" y="332656"/>
            <a:ext cx="8496943" cy="646331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25400">
            <a:solidFill>
              <a:schemeClr val="accent3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 fontAlgn="ctr">
              <a:defRPr/>
            </a:pPr>
            <a:r>
              <a:rPr lang="ru-RU" altLang="ru-RU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Основные параметры бюджета Трефиловского сельского поселения</a:t>
            </a:r>
          </a:p>
          <a:p>
            <a:pPr algn="ctr" fontAlgn="ctr">
              <a:defRPr/>
            </a:pPr>
            <a:r>
              <a:rPr lang="ru-RU" altLang="ru-RU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</a:rPr>
              <a:t>на 2025 год и на плановый период  2026-2027 годы</a:t>
            </a:r>
            <a:endParaRPr lang="ru-RU" dirty="0"/>
          </a:p>
        </p:txBody>
      </p:sp>
      <p:graphicFrame>
        <p:nvGraphicFramePr>
          <p:cNvPr id="11" name="Таблица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114464711"/>
              </p:ext>
            </p:extLst>
          </p:nvPr>
        </p:nvGraphicFramePr>
        <p:xfrm>
          <a:off x="251520" y="1484784"/>
          <a:ext cx="8496945" cy="4464497"/>
        </p:xfrm>
        <a:graphic>
          <a:graphicData uri="http://schemas.openxmlformats.org/drawingml/2006/table">
            <a:tbl>
              <a:tblPr/>
              <a:tblGrid>
                <a:gridCol w="208823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030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189601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2208808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85682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Наименование показателей0</a:t>
                      </a:r>
                    </a:p>
                  </a:txBody>
                  <a:tcPr marL="7031" marR="7031" marT="70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    План 2025 год</a:t>
                      </a:r>
                    </a:p>
                  </a:txBody>
                  <a:tcPr marL="7031" marR="7031" marT="70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    План 2026 год</a:t>
                      </a:r>
                    </a:p>
                  </a:txBody>
                  <a:tcPr marL="7031" marR="7031" marT="70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    План 2027 год</a:t>
                      </a:r>
                    </a:p>
                  </a:txBody>
                  <a:tcPr marL="7031" marR="7031" marT="70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3879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4F6228"/>
                          </a:solidFill>
                          <a:latin typeface="Times New Roman"/>
                        </a:rPr>
                        <a:t>ДОХОДЫ, всего</a:t>
                      </a:r>
                    </a:p>
                  </a:txBody>
                  <a:tcPr marL="7031" marR="7031" marT="70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latin typeface="Times New Roman"/>
                        </a:rPr>
                        <a:t>6015,4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latin typeface="Times New Roman"/>
                      </a:endParaRPr>
                    </a:p>
                  </a:txBody>
                  <a:tcPr marL="7031" marR="7031" marT="70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latin typeface="Times New Roman"/>
                        </a:rPr>
                        <a:t>4493,5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latin typeface="Times New Roman"/>
                      </a:endParaRPr>
                    </a:p>
                  </a:txBody>
                  <a:tcPr marL="7031" marR="7031" marT="70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latin typeface="Times New Roman"/>
                        </a:rPr>
                        <a:t>4934,8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latin typeface="Times New Roman"/>
                      </a:endParaRPr>
                    </a:p>
                  </a:txBody>
                  <a:tcPr marL="7031" marR="7031" marT="70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3879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из них:</a:t>
                      </a:r>
                    </a:p>
                  </a:txBody>
                  <a:tcPr marL="7031" marR="7031" marT="70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400" b="0" i="0" u="none" strike="noStrike" dirty="0">
                        <a:solidFill>
                          <a:schemeClr val="tx1"/>
                        </a:solidFill>
                        <a:latin typeface="Times New Roman"/>
                      </a:endParaRPr>
                    </a:p>
                  </a:txBody>
                  <a:tcPr marL="7031" marR="7031" marT="70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400" b="0" i="0" u="none" strike="noStrike" dirty="0">
                        <a:solidFill>
                          <a:schemeClr val="tx1"/>
                        </a:solidFill>
                        <a:latin typeface="Times New Roman"/>
                      </a:endParaRPr>
                    </a:p>
                  </a:txBody>
                  <a:tcPr marL="7031" marR="7031" marT="70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400" b="0" i="0" u="none" strike="noStrike" dirty="0">
                        <a:solidFill>
                          <a:schemeClr val="tx1"/>
                        </a:solidFill>
                        <a:latin typeface="Times New Roman"/>
                      </a:endParaRPr>
                    </a:p>
                  </a:txBody>
                  <a:tcPr marL="7031" marR="7031" marT="70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8063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собственные</a:t>
                      </a:r>
                    </a:p>
                  </a:txBody>
                  <a:tcPr marL="7031" marR="7031" marT="70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chemeClr val="tx1"/>
                          </a:solidFill>
                          <a:latin typeface="Times New Roman"/>
                        </a:rPr>
                        <a:t>1085</a:t>
                      </a:r>
                    </a:p>
                  </a:txBody>
                  <a:tcPr marL="7031" marR="7031" marT="70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chemeClr val="tx1"/>
                          </a:solidFill>
                          <a:latin typeface="Times New Roman"/>
                        </a:rPr>
                        <a:t>1121</a:t>
                      </a:r>
                    </a:p>
                  </a:txBody>
                  <a:tcPr marL="7031" marR="7031" marT="70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latin typeface="Times New Roman"/>
                        </a:rPr>
                        <a:t>1149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latin typeface="Times New Roman"/>
                      </a:endParaRPr>
                    </a:p>
                  </a:txBody>
                  <a:tcPr marL="7031" marR="7031" marT="70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4699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безвозмездные поступления</a:t>
                      </a:r>
                    </a:p>
                  </a:txBody>
                  <a:tcPr marL="7031" marR="7031" marT="70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latin typeface="Times New Roman"/>
                        </a:rPr>
                        <a:t>4930,4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latin typeface="Times New Roman"/>
                      </a:endParaRPr>
                    </a:p>
                  </a:txBody>
                  <a:tcPr marL="7031" marR="7031" marT="70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latin typeface="Times New Roman"/>
                        </a:rPr>
                        <a:t>3372,5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latin typeface="Times New Roman"/>
                      </a:endParaRPr>
                    </a:p>
                  </a:txBody>
                  <a:tcPr marL="7031" marR="7031" marT="70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latin typeface="Times New Roman"/>
                        </a:rPr>
                        <a:t>3785,8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latin typeface="Times New Roman"/>
                      </a:endParaRPr>
                    </a:p>
                  </a:txBody>
                  <a:tcPr marL="7031" marR="7031" marT="70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38825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в том числе:</a:t>
                      </a:r>
                    </a:p>
                  </a:txBody>
                  <a:tcPr marL="7031" marR="7031" marT="70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400" b="0" i="0" u="none" strike="noStrike" dirty="0">
                        <a:solidFill>
                          <a:schemeClr val="tx1"/>
                        </a:solidFill>
                        <a:latin typeface="Times New Roman"/>
                      </a:endParaRPr>
                    </a:p>
                  </a:txBody>
                  <a:tcPr marL="7031" marR="7031" marT="70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400" b="0" i="0" u="none" strike="noStrike" dirty="0">
                        <a:solidFill>
                          <a:schemeClr val="tx1"/>
                        </a:solidFill>
                        <a:latin typeface="Times New Roman"/>
                      </a:endParaRPr>
                    </a:p>
                  </a:txBody>
                  <a:tcPr marL="7031" marR="7031" marT="70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400" b="0" i="0" u="none" strike="noStrike" dirty="0">
                        <a:solidFill>
                          <a:schemeClr val="tx1"/>
                        </a:solidFill>
                        <a:latin typeface="Times New Roman"/>
                      </a:endParaRPr>
                    </a:p>
                  </a:txBody>
                  <a:tcPr marL="7031" marR="7031" marT="70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39009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дотация</a:t>
                      </a:r>
                    </a:p>
                  </a:txBody>
                  <a:tcPr marL="7031" marR="7031" marT="70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latin typeface="Times New Roman"/>
                        </a:rPr>
                        <a:t>4770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latin typeface="Times New Roman"/>
                      </a:endParaRPr>
                    </a:p>
                  </a:txBody>
                  <a:tcPr marL="7031" marR="7031" marT="70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chemeClr val="tx1"/>
                          </a:solidFill>
                          <a:latin typeface="Times New Roman"/>
                        </a:rPr>
                        <a:t>3197</a:t>
                      </a:r>
                    </a:p>
                  </a:txBody>
                  <a:tcPr marL="7031" marR="7031" marT="70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chemeClr val="tx1"/>
                          </a:solidFill>
                          <a:latin typeface="Times New Roman"/>
                        </a:rPr>
                        <a:t>3604</a:t>
                      </a:r>
                    </a:p>
                  </a:txBody>
                  <a:tcPr marL="7031" marR="7031" marT="70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70113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субсидии, субвенции,  иные межбюджетные трансферты</a:t>
                      </a:r>
                    </a:p>
                  </a:txBody>
                  <a:tcPr marL="7031" marR="7031" marT="70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latin typeface="Times New Roman"/>
                        </a:rPr>
                        <a:t>160,4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latin typeface="Times New Roman"/>
                      </a:endParaRPr>
                    </a:p>
                  </a:txBody>
                  <a:tcPr marL="7031" marR="7031" marT="70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latin typeface="Times New Roman"/>
                        </a:rPr>
                        <a:t>175,5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latin typeface="Times New Roman"/>
                      </a:endParaRPr>
                    </a:p>
                  </a:txBody>
                  <a:tcPr marL="7031" marR="7031" marT="70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latin typeface="Times New Roman"/>
                        </a:rPr>
                        <a:t>181,8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latin typeface="Times New Roman"/>
                      </a:endParaRPr>
                    </a:p>
                  </a:txBody>
                  <a:tcPr marL="7031" marR="7031" marT="70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55023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4F6228"/>
                          </a:solidFill>
                          <a:latin typeface="Times New Roman"/>
                        </a:rPr>
                        <a:t>РАСХОДЫ, всего</a:t>
                      </a:r>
                    </a:p>
                  </a:txBody>
                  <a:tcPr marL="7031" marR="7031" marT="70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latin typeface="Times New Roman"/>
                        </a:rPr>
                        <a:t>6015,4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latin typeface="Times New Roman"/>
                      </a:endParaRPr>
                    </a:p>
                  </a:txBody>
                  <a:tcPr marL="7031" marR="7031" marT="70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latin typeface="Times New Roman"/>
                        </a:rPr>
                        <a:t>4493,5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latin typeface="Times New Roman"/>
                      </a:endParaRPr>
                    </a:p>
                  </a:txBody>
                  <a:tcPr marL="7031" marR="7031" marT="70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latin typeface="Times New Roman"/>
                        </a:rPr>
                        <a:t>4934,8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latin typeface="Times New Roman"/>
                      </a:endParaRPr>
                    </a:p>
                  </a:txBody>
                  <a:tcPr marL="7031" marR="7031" marT="70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24977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Дефицит (-),профицит (+)</a:t>
                      </a:r>
                    </a:p>
                  </a:txBody>
                  <a:tcPr marL="7031" marR="7031" marT="70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chemeClr val="tx1"/>
                          </a:solidFill>
                          <a:latin typeface="Times New Roman"/>
                        </a:rPr>
                        <a:t>0</a:t>
                      </a:r>
                    </a:p>
                  </a:txBody>
                  <a:tcPr marL="7031" marR="7031" marT="70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chemeClr val="tx1"/>
                          </a:solidFill>
                          <a:latin typeface="Times New Roman"/>
                        </a:rPr>
                        <a:t>0</a:t>
                      </a:r>
                    </a:p>
                  </a:txBody>
                  <a:tcPr marL="7031" marR="7031" marT="70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chemeClr val="tx1"/>
                          </a:solidFill>
                          <a:latin typeface="Times New Roman"/>
                        </a:rPr>
                        <a:t>0</a:t>
                      </a:r>
                    </a:p>
                  </a:txBody>
                  <a:tcPr marL="7031" marR="7031" marT="70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46881" name="Rectangle 2"/>
          <p:cNvSpPr>
            <a:spLocks noGrp="1"/>
          </p:cNvSpPr>
          <p:nvPr>
            <p:ph type="title" idx="4294967295"/>
          </p:nvPr>
        </p:nvSpPr>
        <p:spPr bwMode="auto">
          <a:noFill/>
        </p:spPr>
        <p:txBody>
          <a:bodyPr wrap="square" numCol="1" compatLnSpc="1">
            <a:prstTxWarp prst="textNoShape">
              <a:avLst/>
            </a:prstTxWarp>
          </a:bodyPr>
          <a:lstStyle/>
          <a:p>
            <a:endParaRPr lang="ru-RU">
              <a:solidFill>
                <a:schemeClr val="tx1"/>
              </a:solidFill>
              <a:effectLst/>
            </a:endParaRPr>
          </a:p>
        </p:txBody>
      </p:sp>
      <p:sp>
        <p:nvSpPr>
          <p:cNvPr id="4346882" name="Rectangle 3"/>
          <p:cNvSpPr>
            <a:spLocks noGrp="1"/>
          </p:cNvSpPr>
          <p:nvPr>
            <p:ph type="body" idx="4294967295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346883" name="AutoShape 4" descr="1675595615_top-fon-com-p-fon-dlya-prezentatsii-powerpoint-neitralni-170"/>
          <p:cNvSpPr>
            <a:spLocks noChangeAspect="1" noChangeArrowheads="1"/>
          </p:cNvSpPr>
          <p:nvPr/>
        </p:nvSpPr>
        <p:spPr bwMode="auto">
          <a:xfrm>
            <a:off x="155575" y="460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346884" name="AutoShape 5" descr="1675595615_top-fon-com-p-fon-dlya-prezentatsii-powerpoint-neitralni-170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346886" name="Text Box 12"/>
          <p:cNvSpPr txBox="1">
            <a:spLocks noChangeArrowheads="1"/>
          </p:cNvSpPr>
          <p:nvPr/>
        </p:nvSpPr>
        <p:spPr bwMode="auto">
          <a:xfrm>
            <a:off x="8805863" y="6667500"/>
            <a:ext cx="0" cy="141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lnSpc>
                <a:spcPts val="1113"/>
              </a:lnSpc>
            </a:pPr>
            <a:endParaRPr lang="ru-RU" altLang="ru-RU" sz="1200">
              <a:solidFill>
                <a:srgbClr val="000066"/>
              </a:solidFill>
              <a:latin typeface="Times New Roman" pitchFamily="18" charset="0"/>
            </a:endParaRPr>
          </a:p>
        </p:txBody>
      </p:sp>
      <p:pic>
        <p:nvPicPr>
          <p:cNvPr id="4335618" name="Picture 2" descr="Picture backgrou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</p:spPr>
      </p:pic>
      <p:sp>
        <p:nvSpPr>
          <p:cNvPr id="4367362" name="AutoShape 2" descr="data:image/png;base64,iVBORw0KGgoAAAANSUhEUgAAAo4AAADwCAYAAACOueV4AAAAAXNSR0IArs4c6QAAIABJREFUeF7snQmUHFX1/7+3ejIJyQQQZId0dYJssoOAogICiggCLihuPxQUFUSSrg6I+ndE2dLVE2QTEVH8iSj6EwQUEZXFFRQEEWRLujogsggCGbJMpuv++9X0xE5Pd9d91ZNJd3LfOTmHw9y3fV71q1vv3YWgRQkoASWgBJSAElACSkAJCAiQQEZFlIASUAJKQAkoASWgBJQAVHHUh0AJKAEloASUgBJQAkpAREAVRxEmFVICSkAJKAEloASUgBJQxVGfASWgBJSAElACSkAJKAERAVUcRZhUSAkoASWgBJSAElACSkAVR30GlIASUAJKQAkoASWgBEQEVHEUYVIhJaAElIASUAJKQAkoAVUc9RlQAkpACSgBJaAElIASEBFQxVGESYWUgBJQAkpACSgBJaAEVHHUZ0AJKAEloASUgBJQAkpAREAVRxEmFVICSkAJKAEloASUgBJQxVGfASWgBJSAElACSkAJKAERAVUcRZhUSAkoASWgBJSAElACSkAVR30GlIASUAJKQAkoASWgBEQEVHEUYVIhJaAElIASUAJKQAkoAVUc9RlQAkpACSgBJaAElIASEBFQxVGESYWUgBJQAkpACSgBJaAEVHHUZ0AJKAEloASUgBJQAkpAREAVRxEmFVICSkAJKAEloASUgBJQxVGfASWgBJSAElACSkAJKAERAVUcRZhUSAkoASWgBJSAElACSkAVR30GlIASUAJKQAkoASWgBEQEVHEUYVIhJaAElIASUAJKQAkoAVUc9RlQAkpACSgBJaAElIASEBFQxVGESYWUgBJQAkpACSgBJaAEVHHUZ0AJKAEloASUgBJQAkpAREAVRxEmFVICSkAJKAEloASUgBJQxVGfASWgBJSAElACSkAJKAERAVUcRZhUSAkoASWgBJSAElACSkAVR30GlIASUAJKQAkoASWgBEQEVHEUYeoOIdfnRwBs1+5omfCWUpZua7edTqivTDphFXQMSkAJKAElsLYQUMVxLVnJnS7hviVL8RIAp90p9fRi08dPpefabWdN11cma3oFtH8loASUgBJY2wio4riWrKib531B+NM4TOeZwKPNx6GdNd6EMlnjS6ADUAJKQAkogbWMQFcpjjPO5VelUtiZU5gFIE3ANiFjMwI2AfAqAH0ApgGYzEAPASkAywEsrf57HsCTAJ4gwmMhcE9qBe5deAaZk7quL1udwxv3TMJucLA7hdgNhN0B7AhgknRyBPy66NEhUvlOl1Mmnb5COj4loASUgBLoJgIdqzhuez5vPdyD/SnEPuxgZzB2BrDlaoDLAO5jxk2pFG5YOIf+shr6WGNNZny+hIFPiwdAuCDI0myxfBcKKpMuXDQdshJQAkpACXQEgY5SHGcN8LblEGeBsD8YM9YQoQeJcVlqMr77+Kn08hoaw7h16+b5dhAOkDbIjBNLOfqWVL4b5ZRJN66ajlkJKAEloAQ6gUBHKY6ZPJ/ChIs6AQyAF4hxHr+Ci4J+WtYhY7IeRtrn5wh4tbQiOdi3OIfulsp3o5wy6cZV0zErASWgBJRAJxDoLMWxwFcw44ROALNyDIRFTogTFuboVx01LsFgtr2QNxkewrMC0VERXsqY/kyOXrGo01WiyqSrlksHqwSUgBJQAh1GoKMUR9dnY1+4l4QRA38nxm/ZwV+cMh5zUghoEl7a+gUseXIjpJYOoq9nPWxKZWxPjL2Z8FYAr5O03UCGGbj41dORveckWpGwjQmvVrmSPbByTW0Tj3Fh4JFxPFprizJZa5dWJ6YElIASUAITQKBjFMcD+7kn6MNiAFNazHshGFc4ZVy98AxaZMsnPZ93pDJOq3hVm1NN43FtVYzHMQ3j3d3ihZ32+dMVj/NLLCZ5Q+DRURbyXSeqTLpuyXTASkAJKAEl0EEEOkZxnJXnncuEB5qwWciML5bS+CGOpXK7/Kp9fRfAHgnauh8pHBjMphcT1J3QKrbew8Q4u5ijL0zoICe4M2UywcC1OyWgBJSAElirCHSM4pgp8IeY8b9j6BLO75mELz1+Kpl4jONWtr2QJ69YjiuI8CHbRonw+xWEQ5+cQyY+ZMcW12dzTX2geICM44Ic/UAs34WCyqQLF02HrASUgBJQAh1DoHMUR599BrJ1ZIpBFrNAZGItjn/pZyfdh+8Q8OEEjV8VeHR8gnoTVsXN87OgKDi6qKQYuyzI0d9Fwl0qpEy6dOF02EpACSgBJdARBDpJcfwVAwfXUflS4NFZq5OUOXkcHsKdAPax7YeAjxQ9GntKatvQapBP4D28YuPpmNZNzj+22JSJLTGVVwJKQAkoASWwKoGOURwbxNZjAjJFj0qre9Fcn3cAcD+AXsu+/tMLbPeoR/+2rLfaxd0BPgAhbpd2ZLzUSx7tIpXvRjll0o2rpmNWAkpACSiBTiLQEYpjlF4whSdqwUx0zuR0nvNE8KwXh/H1IEfylH7WHSSrkMB7+JrAow8k6607aimT7lgnHaUSUAJKQAl0LoGOUBxnFviIkHFjLSYGPlTy6OqJQpe5gDfjYRQBrGfZZ5mAWRNxMmozrozPFzNwsrQOA58veXSOVL4b5ZRJN66ajlkJKAEloAQ6iUBHKI4Zn7/AwFdqwLw87GDzifZazvj8PQY+aLtABBSKHtmfVtp2ZCFv6z1MjHcWc7SK8m7RXVeIKpOuWCYdpBJQAkpACXQwgc5QHPP8Yya8u4bT5YFHJ000N3eAD0OImxP0+1JPLzYb75BBCcaxsorr8zMANpW2wYyZpRyZE9e1tiiTtXZpdWJKQAkoASUwQQQ6QnF0fX4cwH9T3RFeH2TpTxPE4L/KVj9PQR/+E5O9puGwHMKRC7N000SPuVF/W53DG0/qhY3DzotBFhuttrBHHQBFmXTAIugQlIASUAJKoOsJdITi2EkUba8za8b+ncCjj3bCXDI+v5mBOyzGcmvgkcnlvdYWZbLWLq1OTAkoASWgBCaQgCqOdbBtHShWVicsCrKUnsC1a9qVW+BPgXGpdCzrQqpBZSJ9GlROCSgBJaAElEBzAqo41rFJF/hkYlyc5KHhFLYszaZ/JanbrM6sPG9adnA4A28gxs4A0iBsCMYUACYN48sAngZQAuEfHOIuAo4G4SPicTh4ezCHfmHkZ57HM8JJeDsDexFjdxA2A2N9BvoIeKna1wIQfj5MuOnJOfRPcT/jJKhMGoPcLM/T1iMcCsIBYOzJwEwibATGZACLMbJ+/yHgwZBwL0L8seThT2uzicI4PXJtNWPMJHomRb/J/QjYA8CWADYE4AB4HsADAH7TC1yZNCbsrAJvEzKODhn7EGE3AJtV+zB7xNNg/JEd3FBajOvQT2FbE9LKmOHzTkQ4yAH2YGA7MFwg2ienEWEIjMWVTGiLCXiKgAdMnFxO4Y7SbPqH4hsfArMGeNsy42AGdibG9gxkCFgfwPRqTOZXAPybEEVLuY+B3y1l3PpMjsz/X+Olm/drVRzrFcc8v4UIv07yVBHhqGKWbkhSt75OusAHUYi5IJgrZPOCWS2FgeHJwBZDjCNBOBHA6wFInwvzArqqXMYXnjidnlotA6xpVJk0JjxzgHcphziVRiIC2IWTIiwC4/vUgwuKp5FxqBIX1+dFALYRV2ggyIw3lHL0x7g23AJ/DYxT4+Ri/044P8jSGaNyrs/mud0itl4jAcKFQZY+26xuZoD34RCfZ+BwAnoEfSwlwv8rzkFBqsybUGZlxukE7C/83T4Cxv8EObpLMB4c2M89QV/0cWr3XDVqPIVMMJsCSb/1Mm6ejwLhepu6nMJO46moVX9nHybAxLvdymYsNbIPMeH7U4Zx4SOnk/mYiy3pPB9DhJ/ECsYL3BZ49JZ4sbES6QLPIUbBpm64Ahst+hwZn4FxK9vM41mpFD4OxrGVd0/GumHCEmJcVwbmL/LoHuv641BhTe3X4zD0lU1IFYTx7LOj24pO3HqQLFsNY3aQowvameDMPB9SBs4lwt7ttCOty8AgjZxGJXt5mo4ISxj4SClL/yft10ZOmTSmNSvPOw8T5hNwiA3PJrKLwTg7eAV5yYmUO583RDlyJGun8NT1sP5DJ9NgXCOZAv+OOVKO2iuM44Ic/cA0Yk7pygyj/CYqxBgo5ihbX9mdx5vDwSUA3pWkYSJ8q5gl8xHXtGQKvBszvgngdQn6GALwvsCjWEXMnce7w8FfE/RRX+WlwCNzypqouD7/v8pO82WLysvdQfTd3k/DFnUairp5PpAJnx+n39lIH4znKieTZxY9uiJufOk8n0WEL8bJxf2dgYtKHiX6+HJ9vrJyq2Vjw/9U4FFS5XrMVNIF3oNCfBWEtws/kOJwoHJS+ePUMLILz6DEe0BsJzUCa3K/thmnRFYVxzpKbb4QvxZ4dJoEfL1MdGwN5EH45Hj9MJKMo406IQifDrL0jTbaWKWqMmlM0nCZQvhS5ep5tvAkS74khJ8OE46Li6GaLrAxnfi9vOGGksXAo5mSNlyfjQnI5hLZFjJPpRwcsGAOmSgOyOT5SCYkvyGoO700bVZPxsxLdqN2xsqEU0pZMsrn2Jeoz2dWNu5+AJOS9mE+GBnYd5FHD7VqI13gjxHjW0n7Ga1nrglLHr0paTuZsSHb4pq6v6IY7x4n1HLueTZXnxeDcHg77cTUvSyYgVNwLJWbybkFvh6Mo8ZhDCcFHl2epB3X57stP1JuCTw6LElftXWixBxlDIBx3Gp6L75oFGLJR1TSuXTCfp107M3qqeJYR6Z6NbMiIegfBh6937Zu5nzenlP42SohiZo0YmxlCPCHHfxq/Zfx3NB62HSFg9cRwfR7TDsvE9txN5BnZhxSytFv2m1LmTQmOLPA24UcKTvbt8u4Rf0bAo9iX1Tm2shJ4QAKcUBkV2nsb20K4adBlo6WVjGpSUMHO5QdbA/GYQQcEVP3DwCuZcLfyoT7n5xDL9TLz5zHrwmdyE7qYAIOArCxdDz1TmVpn7MEzBsn05LnJ5eRqb3O3PZCnjy8AleCo6vStgsBPyt6FMcQM+bzzFQZe1aU7D2N7SxG7DTFMWLNQAm4pOjRKUkHnfb5MQK2ldYn4OqiRx+SytfLVW3d83FX9EYBr9iSXsDANb29WDA0hFkOcC6Ad4r7bvABUlt3r2/wpOcWY1eHsHfV9tzcRhl7d6sPBybsX8qS+U3YFWZyC9Gt1DRpxfFIiuEW+H3g6ORe/JuUjq9OjolxajFHiXwbWvXZSft1QjYNq6ni2ACL6/PSJLEcGbip5NGRNgtUPYK/BYRNYusRzg22wRebfZ1GV2SEb63mL+S4YT6BFHYNZpP5kktUlEljbK7PbwNgrlklV37XMuOCcgr3OYQtnDLMS9uchot+80w4oZQlc3ImKtWUncZJS1wY+GrJI+sruEhhdXA7AVs368xcQ00bxAcf6idzLSsqaZ/fRYDc3ILQH2Qpuj7N5Pmr5jpT1JFQiBifKObIXEcjUhqHorSshwqri8RC4LVxp471DUV2Zg6iU1uLkvi0q+pEYOwsbWy9Pxd4dJ7F+CLRLft5am9fdMIqOQB4JOXgiNET7JV99bOT6cMNDLxD2L+5rdnfJnZxgqtjOMPYcOEZZBzkrEranLwSFlpVInw0yNJ3rOqMCl/LqfSiyATnMxb17wQwf8UQfrvBBli+bCl2DIFPAzhe3AbjY0GOvi2WjxHs5P263TmKXiLtdtJt9dM+P1e5onh1gnFbGR+7ed4XhFsqD/wGsX0J7SfTPv+IgPfEtreqgPGMvpoZt0yajAd6X8BLy6Zgc56EA5mjK1HRdeLKJo2Cm6UzLccQiSuTxtTcPL8fhO8BSMVwZSac2Ejpc/N8KQifEq7Lo4FH4lNNY4caEm4Vth2JEeHYYpZ+ZFNHojRW3v+XB4OVeVp6D7sF/lLF8MlcAYsKE75QytLZrs/G2cacMo13uT7w6Bhcyyl3EX5c8QwVn85KB1I5MfNKHlk5PSRy1mDsJ3XIqR97dU+wSgjBjCNKOTK3OOIy8zzegCfhZ0Jb2gXlMt7czCmwqlw/Jv1QMx+EgUfmOlZU0nn+s40dPANPljxK5MiWxKQjBPZO4nxSVdyNI5D5SJYU82H42cCjyxoJ24RhM46ijoP9i3PIXMu3VTp9v25rchYPdbv9dFV912fzVWbc+m3L7YFH5rortqTn8xZUhvHqindKIVwQZGl2bKNG8fL5EZjwEMLCjK9kXsFZzYzIZ5zLr3ImwVw9i+2F2IRAGMQ2QT8tEw4jElMmjWlVPWevE9kzjtiZfr1RS7YnReRgX+kmWvnNmOdzwGa9AexYMe14WFqnOv7bWnlyE3BO0aNEJ38JPrpOJ0KRGdfWzeFvTDhrMuOOsBdDw8txOBMuSvAxWgo8cht6lBN+C8I5Qy/jzr4+TF0BHFcJmeVXw5BIkRq5EeXUotgq2ADCpYz1k4ZBqXi+f6KyT1rZThPgFj0SOzkapTHsgXm2zDV8XFkcprD7otnU8hTO9dl4ru8T11j178uDGZjWytZxZTv97LjTYZzZpgrbNs44v6go7saxxLq4ef6cedYsKobDDvri7KTr23P7eQr14SZjNiLsazkcHD0aSq5ZHcvf9aNTB7GLzU1Ffb/dsF8L+TYV0xPHBmhcn40nXtzJzpiaUpuhnfq5d0kfbq+Gvolbwz9vPB3733MSxdpdbj3A6/WEkc2N+EondLDzojn0YKtBVO3AjIyNTc3xgUdXxU1u9O/KpDGpasYbcypt4nbGlSsDj05oKjRycmXMMGTraHHdlODqbFkwA32iFyUQ2dk55eg30+zUhMGY005UA9dno8SKT1kr3zrmWsuEBam1/ZoXzMCZ9fNKJwvztYwZJxDh6po1LRPhjGKWjJK4SkkSMgXA3YFH+8Y9WLV/d3021/k2HuOPBR6JP2brx5IgKcPLgUfxtzjVjowN4QuLcbNYYRFeaWYKfIVZPynbFGHGgiw9EScfxS8MYU4zxYUZfilHOXGFGkG3wFdb2tXar3c/O+k+/FRgt/zfkdVESGj5/hrgXcIQf5POnQnZUpZsP4Kj5rtlv5ayaCanimMdmaotkdVJWU0TPwo8Mi+SliWd5zwRvDg5c3SecrDnwjlkAgTHlpk+vy4EbI7ZxS/vdIEvJ8bHYwfxXwHbqxdlUge3ajd4n9Cb+ImeXuz8+KlkbMEalqrjlwkILfuwYJwZ5Eh0BWt7dQbCvUGW9pI8T3FKY3TFBHys6NH/StprJFP93ZvAwNYfjNX22JgBtIoqYOvgUW3X7EWjHw3mv48OPDIfEmNK9dTMOADJ1nekhQWBR2KnE1PBdh7E+L9ijmzNZ1bOzy3wnWDYeGT/MfDoDdJnwdKEQ+wtbLtnSu1NXZ+NycJ10vlV5aw+5Gvbdn2+H8Cu4v4I1wVZsvmwsLYRtg0t5Pr8FwCi/QbAsz29mPH4qWT2SnHppv1aPKkmgl2rOFY2rw9WvOyMzVcnlasCj1oa41aDf94ruXZkwsWlLIkNhNN5NqcTsXHBRoFV7ID+UrEDEsWBM7HMKp6z5ipHWp4IPJohEVYmDSiNfIHfIo0dR4QPF7PU8veQIG7haYFHX4tdwyRXZ4Aot3tkmO/gdjCaPUtLmfFeW3u2+jm1Ha9QYIOcIKRM7TBXMOHoUpZ+3mo9XJ9NgG0b73ar06EkjipRUPMsfSX2OWoi4PpsHO3EJ4hM+GYpS+Z6O7ZkCvxOZvw0VnBEgDnE3qW5dK9EPu3zjTYnaFLnlYzPX2DAimdSm8Oqfa35oDLZp0TFmD+VcmTiboqKO8CHIYR5rqX6yMKhQezyVD8tEXVgfhDCw5rR9iT76Sp9d9N+LYXWQk66UOPQ1fg24fp8PoC549tqe63FfgUxU7qAOwl4o6CnpQgxM5hLYk9V2+wakkDDo+OsnlaZkAySK9OomujqRZk0fBQyec4xRaFdJOXRYAZ2irv2rdi/GuP770saNDIO4ciFWbopTr5qyvBonFzt3yXXQQKl8cUwxBGL5lK78STNFdOHKykav2szhxrZ2A9GI+v6bK625V6eNR0Q4zOScCFpnx+gkVAt0iK2y47mMOLQZ+WoAsbRQY6kytkq4874nGbAKtsMAacWPbooDoBJBTlpEv4himgx0thPAo/eHdfu6N8t1+KfgUdNowTU9un6/MOqiYR0KOHQIKbbKFqjDbs+71AJFm+VJtHG6W3783n68hSMGZTYcYcZ7yrlyOrENePzexgQO+LZRkjppv1a+tC0kutmxdF8oSQy9h0PcI3aIEKuke3RqGwmz8cywfzoJUV0IlO3oZgTwQMljRsZ6cuoZhOxCgJLId5cnEu/bTUeZTKWzjbn85ZOCo9U4nX2SdZSGjrH9dk4cbxX0qZxaOgFNpPkTrYOY2OUUsahC3P0q2ZjceezixGbxmanZ/9yHLxNasYRN+c2PkTFpx9JTxxNaKGSR6J1sz1xtPl4NAwzPp/IiDLWyEsbqQaTePQy4S2lLMXejqQLfBFxFKZKVGziIFafX5MjWVbsHCCNorWTrOFIytocYeU7y1LhMvVsUj26PptMa03TdjaY412BR/tZzD0SnTnAe4ch/mxRbxkG8SqJg2e37dcWDJqKdrPi+GQb+ULHg92YNgh4b9EjEzajYXELfE81gG58/4TX28T1Mg26Pv/bJliqA7xpoUe/ix/MiITrszmtEoeMkOTuViZj6afz/L9EEAUvNgGIlzE2j/NYrdoJmpODXuF63xp4ZPKkx5YEXragHmzeLDd2nNLIwONgvLWUI/mLOWYWrs+JPkSZcbA04L21HejImF9MMbZfkKNnYxdiJP7dMokZzMq2LOxYTZ20zxdaxtdrK9VgkmvZXmCTuA8ec5LGgDmdleQQN1N/KPDotbFrUBWw8UQ2NroM7CaJp2mcCF/pwysW4zYXwFaB9mvn6Oa5HyNZqqRFnOqxeppsbiqke5LxDk90ep0ozizjDaUc/TFu4t22X8fNR/L3rlQcqyFixmSBkEx4dcq0siPJ+HwoA78U9v+3wKPdhLKR2NYDvFVPCKNMSwtPLmOD2swUcRUzPvsMjMnN26JeS4NsZTKWXPXL2JzsSn+b3w48+ljc2rk+XyMMajza1GHNnDDq+0pwkvZs4NFmjcYcpzRWnEPuox4c1kzpjOPQ7O+uzyZfrfi6LGrH8oVs+2FnumDg5JJHl0rmZX3KFRnt2V37VWydb69mCZIMyYy/rVSDlqfkZkzPVGL6xaamdPN8FQgfEU3CcLLwtK3mKjcfaZJA/YaROId0Js+7MsE4q4hLfYYjccWRwPY/ZoL4er6SvUyc6tH12QRaj927asa7MMhiWxCxzRyMbNU210QcERfJb68b92sxgBaC0pfTePTVFW0ksB9ZOa9hBxs3SmtmBFyffyEOaiowtK+Hmfb57YTIwFharK8v0iM5cs+WdhB3Fa5MxpKsnISYzDDvkzIGEKvgZQr8EWaIQyNVwkSJPUerz7ZV7FACfl306JD6OVZPIMz1tNtk/nf29OLIVp7jFtxWila9kW0zHXGKseuCHP1d0ud2Pr96CHhOIlsj89TG0+FKQnFF6zDiZHCzZR9WsTRdn5+3ycPdbqpB2xBJzZ6tWibmajGViuwmZWGpRr7iZHEhRxzFfiLNLW1SyE4p4w3SD/h0nj9QF54pfrmFYWsaNeT6bBRgY+coKtJUj9XfgznokDvdVAPuiwZSL2TWpQ9N84E3apOBfMmjln4U3bhfJ+JXV0kVxzogrs8mldasBHCDStzCTKN61WNyk51FFOqDytiheDqZl7G4uHk+HQRxiq0kITKquXjHxI9rNkhmnFjKkfmqHFOUyVgmVVuZksU11FIMYqNWdjjuAB+AMMpOJN2gnx92sNuTc8g8r7ElSexQkxos8GhObeMCpfEGDOJ9Epuj2EHXCcyYx/s7DsQmG9XqNwceHS7tqxrf7Q6pfFXOKm1egjiOQ+4gpjUL/l8/VpMrfDiF2DiDdfUSpxpM9GwJbAVdn02aSLHXLxj/CHIUb1N4Lacyi3AVAx8UrvPTBOxnE6jc9dmExzKZisTFcbBrEltgE6JqxRAGLfYjc0R+RpAj47jaslg6k0RtiZX3Jj27PocWNznmNP57pRx9uNlEunG/jlsX6d9Vcawhte2FvP7wEMzJgz0XwveDLDXcMNIFPpkY0gTqUbYI6QKOytkGaU0SIsP12RgxG2NmWWnxpatMxiJMkO+4pfKSKfCHmKPwTFKlcRkTDi5l6Q+yBQZm+LyXA5gYafJSF0B55nk8I+yJHGEafnhVXxpvLXpkldJQOiC3wCeB0TBlWdM2LG2tMnk+xWSPkY7JyDFjpo0dp+uzyQ38PxZ9iK8VTZvpAh9ODKs0fpWMJYlTDSaIS2uYNf1YXblXWmbXIqBQ9Khl3N1IqXbwzYrH+WFC/g8z43Cb9Y3WwDLED4AVUwfRlyQTSqbAuzHDxJEVF2mqR9dnc1IvthkFcE/g0d7igdQJVhNMWMVlREw8ym7cr5Pyq69nryCNV88d2E6ijbE6j1bXsjYBbBm4ouSRTaDtaASWoR+MR/U7izm60WYZMgX+IjPOktZpFc5FmYyl6Ba41CJe4dgKTRwbtr2QN1kxhHMIOFG6VgAWV14SR0sdPVa+hAt8PDjKoCIutbbAEqWx2vAfAo/2F3diIZggM0lL555GXdsGg07iCev6bOILSlLmRUOMO1Gpn0eCnNxtpRq0jUtrxhuXJjORMgS8u+SRyZ88plRzK5v92sRVnC587G4IV+D4RZ+j/wjlV4rZes3bOvXUjidJrGRnGOmFZ5CxF25abFOfRg0R+oMsmZPiRGWnS7hvyVKYcHLiEpcJrhv3a/HkYwRVcawB5Pps0gyJckLXc2XCnqUs/bX+/1dPMc0GIcvmQHh/kCVpyJ6ou+rXlDH8FdvsiGIs1k3G1jmmWTgeZTI2RFGSF1q9faNxkEoxjieGSS0mDpgM4DFivKeYI3FartFHI5MU9PalAAAgAElEQVTnAhNWuXaO2XPKww6mmzy21YDk5qRxpmhDc/D2uLy0onbqhGwdPkxmiWbOPc36t8xbbK3UVeOsmj1AerpsPh7nFnOUlzKzjapgnqt2Ug0m8ODmpYzprSIM2Jr0GDblENs+MZcW1HIySQvCMIp8YJTGV4kYMp4D4bOBR8ZRzbpUYx6+ZHkjdm3gkY3N9MpxJbgWF6V6TJLXPgzxxnbitSYxs2gVBqtb92vrh65JBVUcV1UczYtzF2u4hEVBlhrGm7M1WLeJgbXy5W1/pfB84NGrbedpe2rSU8Y2j59OYzy9lclYJknCjqQYu4SELSpXKruFjLcR8BbxB8rI4hvvxG9OLsOTGufXPzOuzyZSwKEWz9IjgUc7WCuNIx38OfBoH4u+RKK23s4M/KrkkXzOCTLr2Cp1s/K8c5kgSk26EoqlIp7gVqO9VIOWHtyVa/pi4FHLjxDXZxOI/J2iB2NEaHG5jB0cBzuAsEPlFMpk2nobgC0s2ngejMLkEBcn/Z2ZvtwC7wdGbHiY2nElMUkare/6fEPlivhIi3mKUj26BTbOQ8dYtLt04+nYQOok1qjdRIoe47tBjhqafnTrfm3BvKWoKo5VPEmyX4ySbWUDY2kHsWLj6Zhm+wNJkPXiN4FHB9s+RJahMZYFWUxtFDpBmYwNJ+H6bF4I1oFtbdewRt7k/50b5OiuNtow0QL+JcylPaqp/nhSGbOHU5FNo7UTmiQ2qM180vN5CyrjKZs6Epu32vZmFni7kGHl7AZbpS6Bt225jK2eOJ1Ec09yq9GO0hIpSj6bkGuy07wR4DcEHh3Vai3dPD9rkSnG5rFoJPsHYnxnvam45qGTySoUTEPlJ88fZ8Ll7Q5qNda/PPDopLj2XZ+N492WcXI1f2/bTMUy9Nto12Oc+GqU6q7cry2Yq+IogWVrv1fbZiu7Gtfn3wA4SDIGsfdeXWPWeTgZA8Uc2cRjjHp0fTZX8bu3OxdlsirBJNeMojUYK2ROGH/hMAZaZW2Rtp0kxIzJI0wcnYxaK43Vcd0fZLFHklhuDV/GdvFVoyaI8D/FLInTE2YK/F5mmKw94mKj1FV/m7YpWK1uHRKe2CQK1mzmkyCvuvFoPKfo0eebQY5SDPbCJEmYiHIPEy6Fg5tLs8l8XLVdbFPKtt2hZQOSVI/G/np4CPHB7Fd5weLCIEs22WXGjDyhA9xngxxdWN9Yt+7XlsvZUlxPHKt4bOOFjVI1WSxKHr2mGWXLExmrXKijfboFvsVk0pA+GLYvvqjdaznlLoJNsvumc1Emq65Uej7vSGU8JF0/W7lqppVrQsZV9bZatm3Vyqfz/BYi/NqyDRMSQ2bv26Rhm1y4cWNLEMIGCLFHMJfE3qZpn79CwBfixlLzdyulztSr5JC+2cKj11SxylGd4FbDBB/LBLPJKs/0KINKlp13ECE2T/oqTGPiFSZIO2exZE1FzfNuPNEvkQbUb/EukR9CjMfIbdtgHBTkyNwkNC2Jcp0TPh1k6eu2w6mVT5JStJkDabfu1+3wq6+riqOJATKP38pOFOvOurSKLm8drZ6SfVlZKmLGKH43W0cI22T3lVR4XsmjQj1QZTKWSZITqZgH1RjQ302MWymFXySJ4Sb5IViHZ5I0KpN5KBis2CL3k3kpt1Vcn68E8FGLRqzDmySwFbNS6iLF0Wdz5Sy2u7PJVmLat73VqDgZtpVq0CZl3+jaGZvfVgHZE/7OVsAEbic8DUbAwAICNmDGnkTYy9JR5TZinGa7947Ob4Kv2S1+EiOiolSPBX4fGCbJgbgQ0HYoriQpRYcdbN0onm3C56jVfCdkvxYDFwiq4mgUR59vYuAdAl71IiZY8jbGQ7RR3arnndhTNUlqqARH/8s3no7ptnaU6QK/mxhN83CPmX+T+G3KZKxNYZJczwBMTLKngcg+z4TxMTZ0D3MP7i+dhofH6yq31W8iU+ArmHFCgt/Nf6swfgGKnA2s9qLKKeqHKif9V7fV94jCZdI7GocHUTGZPkoeWTnQWYftsPyATGIyQMDHix6ZGJ+iYnurMQ6pBm0zKMXahye5rmz1kW3yv6fKmMPAJ6XJHczvlgmfLmXJfLCIy6w8b1omPCOuMPGColSPlvF7o1kkSYhRP33bw5WKt/w/A4+2boSxW/fr8XwkrDbr8ey4U9pq5/qCGV8p5ahpBoJMgd/JDOPFJy2nBx7NkwobuZl5PiQk2ARG/mvg0Z42fRhZt8DzwThNWK+pF5wyIXOCsUpJF/giYpwiZDsqZpUqzrJtkbhtiJn6RqN0dFl8xi3gektPV9PUY8EM7IhjySqN2CpjYCZ3AINgTBVNOHqLNQ/03/AlM583RBlW8fpslboZBT7YYfxKPAcjaBmY2/bF23aqwTw/BMKO0jlJFPpEYWBWYKO4eIvVd4jxQLY58W14I9NsvknWOC7layu2aZ9/S8AbLfiLIg0kyRjTKpWvZHzVWLEliWyNzA8Dj97fqE637teW828pPmGKo5vny0BY6XHVzkM9ngAShBMZ6d7E5OrBdsFsaprj1touKIEtRwIbrW8HHtkklo+ma2kDemPgUcOQF8pk7NOb9vm7BDRNbdXoeXeGseHCM8hccayZYpSuQhRQd1qSATDw1ZJHX4yerQRhRqq/wY8FObIKPl471kSBiAGrj7skqQbjgljX806wB8TGO6ztI9GJJuMTxRx9M8mz4fbzFPTBeCGLUrRW+/hB4NFxLZWhAn+eGF+1GFMYZNEjOb1P5zlDhD8D2FjYPpuQNEGORAcLScxCmsXRjR3fyG/bvNfWj5UdFRCkejSiCZxQxWvQbKyuzyakjsmqJC7M+GApR99vVKEr92vxzGWCE6c4+nxbxSD7wJXPGeMzxRxJ0/DJZmMp1WammNiN0S3wp8C4VDqsJE4r1mnGGA09xVpuuCOb4kLpPFr96JTJWIpuga8Ho2UYkfpawQz0tHXaJl3MJnIJlS7TmnlhzglytErqSitP+/+OqbjxdGxva3YxWt31+WgA11mhsAyTkyDVYDg0iOlP9dMS6bis9wBgQeDRttL20wU+iBjGMUNcbJXf2oaTKNsMfL7k0Tkt9zF7xVEU0Hq0z0yej6wkgjAnj6LCwJPLGDu0Cli+su0EZiFJPy6rSrB4v49+1IQTJNfv1tmHCEuCLCX6OB1ll87z/xJFwdpFhYFhSmGTZodC3bhfiyZuITSRiuMqxttr+sSx6qTxoLH7tuA1KvrXYBB7xxnnZwrsMUOcmcH2isoMxjbNGBwcGMyhO2zmbGmXsnTqeti0WdwyZTKWfMbnXzFgFVfTHcSk2/tp2GYdx1M2kdIFmGvlEwKPrqofSwKTi5EmCJ8MsvSNJHNLEsTXNkxO2udv2qR+jIvS0GieVmGyRphdF2TpXVJmbp5PBeFrUnmjRwwNos9G+a1tO4GHuAmRdFQxSy2VtgQnsy8EHklPEKMpuD6bPO+vl7KShLCptvsnAPtK2zV2z4FHroX8StEkv23ph0LG588wMCbETYtxvhh4ZBPLc5WmqqFzTPgfcRvEaBm4vhv36yTPQas6E6I4VlPMrXKttqYVRzfPl4LwqQRAhzjE60tzyeSFbVlsX0zWTOxD5CDJV6jlZtjyykiZjH1kEmSzSLSOcc+rzd8TXDmZ5o8JPDL2jA1LQpvJJ3p68ZrHTyXjLGRVKpECrBwwGPh3yaNNbDpJMCerkFwJY8qdFXj0Jek8XJ+NYv4JqTyAoPJxkLGQXyma5HTTVA5TmLVoNrU8JUuQ+3ppxeZcbv86YnZhe8v0+2KWWtsSMlO6gJcJ6LNgGhsMvcXv0Njt2+SFFps+WDtZtumdnyRiSkg4ZFGWmoYZ68b92uK5EYlOiOI40+fXhYDxXlxZrJUk0XRkQm6e3w9ConyhAE6rfAGJvr7dPJ8GwnzZqKL8b7HXLbVtzfB5Jwcwp6bSYr2h2wb+dRy8buEc+kvTTUmZjEGT4KqxYf5c6UMwHnKWWYTMs/1kyaNtWvWd5KTDtCc9tanv2/XZ/HZ2suBhl3EpQarBymT6gyyJX9pJUg0y4T2lLP2fdN62jhIVx5tfVDISvV3a/qhc9RbIRKGQ5S6vVqyE/hosZbF+nC1ikuwhwWDFztIi7JN1jD/BVWyiq+MYx82Y36F5NsQn0gAWBh6JAvrP8HkvB2j6fqgfl7k2Lnk0yfZZGpV3fTbv+YZOLk3afCDIYrdWz1I37tdJ+TWrNyGKY6bAH2LG/3aC4pgu8B5g3Gn59TY69KZOH40AWxvlMr4R5MiEdhCVBArw9YFHNjlCYZmf+rbAI5MVpGlRJmPRuD4PVOLezRYt+n+FDms3oLBlf6uIuz7/A8AO4jYkysSIUf7fLZU5M4R/DTuY1SwsVqMxmhR6r/ThFQJ6xHMQOgCMtpck1SAD7y559BPpmNIJUg06hO0XZulRcR8+P0eAOLc9AZcWPTpZ2n7NS944MDTMDRzT1t2BR7HXuEkUsJ4ytnn89LG55ZuNZ+Z5vEHYEzmWiEvcLZCt7aTp2PbjoHawrs+PW2Z2Ep9uVh2fXgYgVgaHBjEtidlDNVTdIgBTxIvBiM121I37tXj+QsGJURzz/FUmrJIKak2cOFYN+n8PYDMhn1qx+51hHGDjyZog9MwtgUeHScfmFvgcMD4nlbc9zdh6gDfqCWF+eCLjZArxtuJc+mWr8SiTBoqj5Sls1ALjjCBHJs3chJckXq/M8Es5ysUN1trrvtpgs4DzzfrL5HlXJtwfN55V/k74aJAlsXdmkkDBKQevWTCHzItbVBJkxFgaDFauPIWnaI3MjAQD+1zg0XkCuZUitrbPtW0T4VvFLJ0o6c/12aQclNstWtqE7/UNnvT8YgxJxjIqM7mM9R85nUyEgoYl7fOZBJxt06YTYruFc+kxmzpGdqdLuG/JUhjFTqwb2MYfto2d6jjYNUkSg3SezyJCFLlBWP5U+RiPtU+1vUmM+l6D+7Vw7lZi4ofDqtU64bTPPyLgPav82CfYq7qa+cQoNS2vy5rMcwH1YP/iaWQVgNX2mhfA80EWm8RduYyO0TpwueBrqnb+NtkiCPhZ0aMj4p4TZTKWUGaA9+EQd8Wxq/t77OmuZXticXNqX0nHFWvjW9fg8Y2cYuo7rdrsmdMwOxs5xnNLgYzEQ9X0meSkjkPsJbFtHp1TglSDrwSDlRAoQqXO9GPrSMKMv5RyJA54nuD3aswSTi55JI4m4Rb4eDC+lTgVJWN2vZd+s4fZ9dl40RtvelFhQraUJXMjICoJ8mG/EmQxPeZq1ISFaRlqqG5w1s/Rymc2z68ngnHwkZeYVI/1Dbk+W9lQJkkxWj1tNB9g0pBCK1KMPVtlHlr53u2y/Vq+kHLJCVEcXZ+N3coq2RYm8sRxxjze33GiQNzyL80qQ2ObBcabSzkqyrFWJUecV0zw3+nSuqGDnRfNIZHdouuzOQ2UK8IWuWOr12xm3SYLxr4sTOG1ccbpUTvKZAzO6JRiEC9aBaIGyuUQ249n7mnBOkcimQJ/hBljPKNb1Q+BvRd5dI+kD1sHg5VtMs4McnSusA+703qg3NOLaTZOOAlSDYquXGvnZ5tqEMCVgUfibD9JvN2Z8IVSlkQnZJXxG6cbk4c4cf5yh3HowhyJAqAnONG+OfDocMkzZWQS5GKOPeVq9P6MGU9sm83quz4bUymrvNBxqR7r+8qcz9tzCg9LmYLx9SBHnxbLj3i3mzmIzb4qZ4JfCjw6S9JHt+3XkjnZyqx+xdEYiPfhlTF2BoSfLg3xQekJge3EInlmygwgGzLOtbJl+m9n9w87eEejfJXS8di67jOQL3k0N6591z4jhTyswbWcSi/C7dLMAUT4f8UsfSVuzKN/VyZjSdmmdBt5vPG9Uo6sAofX97z1AK+XCjGbCAcE2+BwSWxIm5Poan9WsQmrV+HmQ21z6TNVlXuhpxeZx08lc9XWsqR9vpGA2BPymkYeCjx6bVy7qyh1BTapIGdI6zBwRcmjj0vlkwTmhsXpnBlHoowlgtsH8/J9YTHmm9PJuvk+UH/IEMeDerC59DaoehX7BIAN49qt/n0IIdLBXDLpPWOLdegixpeDHPU3a7h69W2CoffGdj4qYGkrv8oza69wxaZ6bDTutM+3EnCIcE5PBINwpSfxbp4PBEVxR6X6zS3BIA6Xtm/G3E37tZCxlZgUrFWjtcIxBsmPcojjbK5/pAOJPI5N8G3CAdI6dXK3TC7jva1sTyTtJrDdeREhdozbqKyD5DLuCHK0MgB7q7Hb2E0x8KvSDBwmUThG+1QmY+knuTo1rTDjxFKOzDWfVdn2Qp5cHsKHGTDXRqOn1qIwLa7PvwCi/NLSYhVwOtqYfTYfT/Y2nEKv5IqTllFMbeLcxWYmWeUFbP9hZ+ygrILzJ1HqmHFwKUfiYN7uPN4dDv4qXeiqXBmM/Sue1Q3NL9Ij16EmxE99zu+riPEgE8RpV5OESMr4fDYDZ4rnRDg3yJJI3tIDvcyM17S6zZoxwK91wshhTFxsTQVWeW4t41BKUj02GnhmHr+JHdxpManjghyZ8Fktyzbn85apVJTBZ8s42erfHwtXYN+4tJL1bXXTfi3kYCW22hVHd4APQ4ibW4xqiIGv8Qqca7t4jdqsKqrmpWOuY8SeW6NtRVHjga8EM3C2jTLUbH5VB5MnKy/B9cQrQ/glFuOooJ+WNapjwlZMoegU9TPiNoGvBR7F5pq2DNBaHHaw95Nz6AWLcUCZjKVVPVkw1ze2oUiGHeDLxUGcI/lijk6pGB8H4dQGJ3plEN4YZMkEG25aXJ//abExm+/+nwZZEtuVmY63P5+nL0/B5JcVB+6tDvilcAUyrfaSatsmrqx8/7O4BjfjsP6wM5UYB1U+7m6X/pYSBLRGTy82ffxUek7aR9VWzARQti0vEfBFh3D9hn14+j//wRblHuxNI8+e+eioZ39nTy/eOrwcnwNBHGMSgLWtb9Xhx9jRSp0khxwHe8c5aAjedfUMY9O/JoicgTDEGxfNJeMEaldGohqY34XYtKryU70m8OgDdh2NSDfyfWjRzsKeXuzR6jahegJvTBZ2E44nSBHevCBL5gTaqnTTfm01MaGwfOMUNlgvZuGBZGy85oXDuMxWgYyuPQbxdoT4SEg4KuG1tBn6ow7woYUemS+WcSsJAuiavs0YvugM409DvRjqIWxGIV4XMo6kEeNumx+3ae/2FOEjTX8kxvbwCXxF6qVtvvRTDt4St5k2g6hMxpJJ5/kYIohDsdS18AgYV4WEXzoh/ukuwb8fBXqnTMGry5MwywmxNxMONhlqWvw+rpm6Hj7RLOuP6a+q9D9v8+Ow9bocbTuBV+RI1ZgToiS5sZnwjlKWfi6dd4JUgxh2sLHNR1iCeHJPBx5tIZ3DqJzrsznxsrqmt+mDCL9fbwoOM8+drRkEAxeVPDIfQVYlwW+t5IQ4tJmncnoe70kObgWwkXAg/+oFdn3UI+Pl3bRkGkQkiWmfJ5exQZKbsiRpRG1jD9eOvfpRYkwTRAo8AzeVHRzbKOxWNZ7pj803p5D/Y0jhrcFsCoTyY8QSPEO1bUzIfp10bnH1Vr/iaG8zYTJA3AKGyW19X8rBgsEQLzzzCpZuvT4mT+lB39AwNnVCvIaBnYjxJia8MWFcxlE+i5lwfpkwYBMLLg7uyhfgfN6CyjA/EGvnHGkfQjlzgnkdAT+hYdw9ZRmefnl9bNLDOBQMEypFFAzZOAwRcGjgkdzAuW6AaWXScMlcn6+spAv7qHA9x0vspart27fjGnQH+ACEEJ+KRe1Zel2OjqHqoWpOHUXhoGrGzpWr9D8y8BNO4bp6p62Mzycy8M24udb+3Taen22qwUpmlqcCj7ayGZN1qkHg1sCjt9r0YWStr3btOvjN1PVw1OjHSoKMXicFHl1u1+WIdNrneYRo35MW8zu5ICRcGzoo8jJMnTQZr4k8njnKQia64TIBy4lxSLOr/NrBJMiLLA7GXT/ptM/vIkAcGN7Ul6R6bAW3arZgTCeksRb/xsCXJwN3Dg5iyeT1sbM5MGLA2AaL7ECNeRWvwLG2B1SN5tHp+7X0wbaVmwjF0TwUB9kObILkV4BxRQroX5CjJNcx4mFmfH4PAz8SV+hcwQcJeEfRI/NCb6sok7H4TGDqJdNxIxjWL/hEi0G4LgV8Vnpdk+QkLWkcNjMft8DzwYg1sWg1dwKuLnr0oVEZt8BfA0dX9dKSJGexse/bR9qBbbaVhKkGTa7whxm414RTIsK9qV7cF+dMVL0CNOn8bG85Wk6fCRdnFmN2bc51N89XgfARMTfAxD80mUgM77s4hbtKs+lf0voJFFVp043lGM8xcFQpR3+UNOT6vMDSfMU6ycPK34XPJmORsXm2KSbYuQnN9Rci/CUMo3BPVhFIqmkBzU2L7QeizTiN7AoifCW9GOfWPnO2jdTKd/p+3c7cYvbU1dX0SLsJwkWs3gGNtG7iMX6DU7jMZpNpd2BJArm22+c41g8JmM+D+EIz28skfSmTsdSizagvch44PglTYZ17HMYZ0jAmo21aZhKKNuupg+h7qJ+sgiKP9rf1AG/VE8IoLaLThEZzrw8Q7fps8tC2zHBU187tgUfyj98kqQaBeYFHpwvXDklSDTZs26S82wbrx9lzV8PmmGdyPMozRPhMMUtjPqQzef4xE97dZictc6LXt101pzKOWImfMeF4bxl2cII0Skc1BaNRjOUHPDFe2q3GaRvjskVbopittfWrqQivtVSShdijdL6/cxgnF3NkQsyNa+nk/XpcJ1rTmPyBTDgC12djCP0GEPYDw6SF2iBhU+1VIywxX/Vg/GjqK/hJ0hdZe4OIAg+fQIRLhPERx3QXOe8wvs+Ew23SgLU57j86wNyFHv2uzXYaVlcmjammC/xuYhTMrdo4cTdXuLcx4Jc8auWw1rS7yu/ZnJTsZzEe6zA29W0nuPZdpYn6IM5unp8FYRPxHAgXBln6rFQ+SapBIny4mKXvSftI6tXZoH1xzD+3wF+qvIGbho4RjH3IBPoOh/H5ZteEtgHNG/ZpEa92tH7Ve/lCyw8KwZQjEeOVbiIWXC+tYOSSJAZgxrtKOTJBzq2L67P5QLMLvN+gFybsWcqSrSf+iENcD85ixilt+CmsOiLCvRSiv5ijG62BWFboxP3acgpi8dWuOK66gzOlL8AOKGNPB9iDgT0A7G5hUCyeWNU72tgVmisM86V3y+qwXxQPqEaw6vltUnIdK61v7AodxlVUxuU0CVzmKBXg6ixlAn6BEOcX59JvV2dHpm1l0pjwaNickHESEfZOuA4PMnBdGOI77QYMd33+Fwjrg6NTkFX+VWyPiOr+nwn5Hnj0voTjjqrNGuBty2EUMLhiVZKgOHh7MIdMCCFzUrdpmaIbB3GxDXmUJNUgMXazOQ2xCZnVaqK2ziXpAh9OjIssT4b+yYxryilcEHfa5hb4TjDeJF6cekHGc0GONk1a3ySLIMIniXBMm1enT4FxIzv4bilLdplYqoNPF/hjNJJRR1zKIbZN8huvepqba+d2dYK2bhjMRGfM55lOiM+CYcxLpM5GKxkZx00CbgDjcokdqRiuQLDT9mvBkBOJtPuQJOq0vpK5jkoxtnNCbGt0CCZsHYX7IGwMjsJxmFNKk8HEGB+bf8MAltT8M+ElSiAEYAQU4sHlS3BPksTo4zIhYSPufHapjCOZcRgoCsNiAh5Pq9h0vQjC82Yu7OB3KcYdCwcraaCqqchsM3eYoOJEuIdD7A3CDsaCgBibRQrACE/jkGQy3BgPs78bL8fUJNxsE7ZDOOVYMWXSHNHM83hGOYVDIwWSsSMoir/4ahPqqaq0mcDXxoB/ERP+BsJ95OA37XgOxi6YCqx7BPrZyUzHERzicBD2BWMrUBRQ2+zLL1Vf3A+CcT8c3BbMwV3SNKqdAtNcP74yHfub2zJi7Gq+OQAY56XRd5ExvXiZgZdpxM7ySWKYa9C/IcT9xbl4tNvm3CnsR8dh7HgXTcOBZeDNBOxVfUduUXmfTaPo9hmDICwGw4S7M7a7D6Uc3LFwNu7pBPZr837dEYpjpz2wnT4eWzszBg5PejXZ6SxGx6dMumWldJxKQAkoASXQzQRUcezC1bPNXZoizJB6zXYhjmjIyqRbV07HrQSUgBJQAt1EQBXHblotEyk1z9PWoyi6v9TeS56justYjA5XmXTpwumwlYASUAJKoOsIqOLYZUuWLrCxuRGnkzL2isUsvbHLpmk1XGVihUuFlYASUAJKQAkkJqCKY2J0a6ZiusAnE+Nii94vCzwyWQ3W2qJM1tql1YkpASWgBJRAhxFQxbHDFiRuOAmcQE4ueXRpXLvd/Hdl0s2rp2NXAkpACSiBbiKgimM3rdaIE4hVKjMCDih6dGeXTdNquMrECpcKKwEloASUgBJITEAVx8To1kDFBKnMwhXYaDySua+B2cq6VCYyTiqlBJSAElACSmAcCKjiOA4QJ6qJzPm8PaeiDBrS8lTgkQlau9YWZbLWLq1OTAkoASWgBDqQgCqOHbgozYaUyfOxTPihxZBvCTw6zEK+60SVSdctmQ5YCSgBJaAEupiAKo5dtHgZn89m4EzpkAkoFD3ypPLdKKdMunHVdMxKQAkoASXQrQRUceyilcv4fBMD77AY8vGBR1dZyHedqDLpuiXTASsBJaAElEAXE1DFsYsWL+3zEwRsLR1yCOy9yKN7pPLdKKdMunHVdMxKQAkoASXQrQRUceySldt6gDfqCfG8xXDDYQd9T86hpRZ1ukpUmXTVculglYASUAJKYC0goIpjlyxiusAHEeM3FsN9LPBoOwv5rhNVJl23ZDpgJaAElIAS6HICqjh2yQK6eT4NhPkWw2UAjzJwtwP8mRl390zGfY+fSsst2uhoUWXS0cujg1MCSkAJKIG1kIAqjl2yqK7P3wZwfDvDZeDvJY92aaeNTqqrTDppNXQsSkAJKGWKWxMAACAASURBVAElsC4QUMWxS1bZ9fleAHu0NVzC94MsfbCtNjqosjLpoMXQoSgBJaAElMA6QUAVxy5Y5gP7uSfowyCAye0Mlwi5Ypb8dtrolLrKpFNWQsehBJSAElAC6xIBVRzXpdXWuSoBJaAElIASUAJKoA0Cqji2AU+rKgEloASUgBJQAkpgXSKgiuO6tNo6VyWgBJSAElACSkAJtEFAFcc24GlVJaAElIASUAJKQAmsSwRUcVyXVlvnqgSUgBJQAkpACSiBNgio4tgGPK2qBJSAElACSkAJKIF1iYAqjuvSautclYASUAJKQAkoASXQBgFVHNuAp1WVgBJQAkpACSgBJbAuEVDFcV1abZ2rElACSkAJKAEloATaIKCKYxvwtKoSUAJKQAkoASWgBNYlAqo4rkurrXNVAkpACSgBJaAElEAbBFRxbAOeVlUCSkAJKAEloASUwLpEQBXHdWm1da5KQAkoASWgBJSAEmiDgCqObcDTqkpACSgBJaAElIASWJcIqOK4Lq22zlUJKAEloASUgBJQAm0QUMWxDXhaVQkoASWgBJSAElAC6xIBVRzXpdXWuSoBJaAElIASUAJKoA0Cqji2AU+rKgEloASUgBJQAkpgXSKgiuO6tNo6VyWgBJSAElACSkAJtEFAFcc24GlVJaAElIASUAJKQAmsSwRUcVyXVlvnqgSUgBJQAkpACSiBNgio4tgGPK2qBJSAElACSkAJKIF1iYAqjuvSautclYASUAJKQAkoASXQBgFVHNuAp1WVgBJQAkpACSgBJbAuEVDFcV1abZ2rElACSkAJKAEloATaIKCKYxvwtKoSUAJKQAkoASWgBNYlAqo4rkurrXNVAkpACSgBJaAElEAbBFRxbAOeVlUCSkAJKAEloASUwLpEQBXHdWm1da5KoAWBbebxrJ4U9mRgJzB2BJAGsA2AjQH0MrCEgMUA/g3gMQCPArgLKdwezKYXFa4SUAJKQAms/QRUcVz711hnqARiCbg+/wHA62MFGwuEAO4GcBVS+IEqkQkpajUloASUQBcQUMWxCxZJh6gEVjeBtM83EnDEOPSzDITLKYVziqfRM+PQnjahBJSAElACHURAFccOWgwdihJYUwTSeT6LCF8ct/4JS5hxdmkGzsexVB63drUhJaAElIASWKMEVHFco/i1cyXQGQTSeT6GCD9ZDaO52wnxoYVzydhEalECSkAJKIEuJ6CKY5cvoA5fCYwHgZnn8YywB98h4DdEuG+YsTB08PS2L+PlJzfCVB7GpmEZe4aEQwl4H4DpFv2+4ABHLfTodxZ1VFQJKAEloAQ6kIAqjh24KDokJdDJBHa6hPuWLMXnAcwx3tbCsS4nxnuLObpRKK9iSkAJKAEl0IEEVHHswEXRISmBbiAwc4D3DkP8uBq2RzLkpQ7wVj15lKBSGSWgBJRAZxJQxbEz10VHpQS6goA7jzeHg18BeK1wwP9JOdhnwRx6XCivYkpACSgBJdBBBFRx7KDF0KEogW4kMCvPm5YJdwFwheP/88bTsf89J9EKobyKKQEloASUQIcQUMWxQxZCh6EEupnArDzvXCb8GcAUyTwIOKfokbGT1KIElIASUAJdREAVxy5aLB2qEuhkAm6eTwNhvnCMK1IOdtIrayEtFVMCSkAJdAgBVRw7ZCF0GEqg6wlcyyl3ER4EsL1wLtcHHh0jlFUxJaAElIAS6AACqjh2wCLoEJTA2kIg4/N7GPiReD6M/YIcGftILUpACSgBJdAFBFRx7IJF0iEqgW4i4Pp8N4DXCcf8w8Cj9wtlVUwJKAEloATWMAFVHNfwAmj3SmBtI5Ap8EeYcZVkXgwMTyoj8/jp9KREXmWUgBJQAkpgzRJQxXHN8tfelcBaRyDKLLMMz4AxVTI5Ar5Y9OirElmVUQJKQAkogTVLQBXHNctfe1cCayWBjM/fY+CDkskx8PeSR7tIZFVGCSgBJaAE1iwBVRzXLH/tXQmslQQyBX4nM34qnVwIvHaRRw9J5VVOCSgBJaAE1gwBVRzXDHftVQms1QTc+bwhyngegCOc6OcCj84TyqqYElACSkAJrCECqjiuIfDarRJY2wm4Pv8VwO7Ced4SeHSYUFbFlIASUAJKYA0RUMVxDYHXbpXA2k7ALfDXwDhVMk8GBjODeNXt/TQskVcZJaAElIASWDMEVHGcSO7M5OaxG6fwFgqxGwg7AtgKwHQg8kB9BcBLIDwHxv1MuMdh3FT0qDSRwzR9zRrgbcuMgxnYmRjbM5AhYP3qWHurY/03AUUA9zHwu6WMW5/JkZnDGi97fYMnPfcS9iEHBxCwM4DtAGzJwHQC1jPjZ+BlYixmiq5Ui8RYCEIRjIeHXsEDT/XTkjU+kS4eQMbnExn4pnQKjoPXLZxDf5HK28hteyFPLi/DAUhhX2bsBGAHBl5dfaanARgCsJSBJUR4FoxFICwC4x/k4N4VwANPzqGltX1mfH5zReH1ABwBwOylVwYenWAzrvGS3XqAt+oJ8UEwDgDBOBq92pgJMPAcMf4Owi+pB98vnkbPjFefNu2sjb/Hrc7hjXsm4WgQ9iNgD7O/ANiwap5h9pQHAPymF7jyUY/+bcNrVHZWgbcJGUeHjH2IsBuAzap9LAfwNBh/ZAc3lBbjOvRTmKSPdurM8HknIhzkAHuw2WMZLoD1GZhGhCGY/RVYTMBTBDxgHOE4hTtKs+kf7fRrW7fb32e2813d8qo4rm7ClbfJjAF+baqMjzHhAwA2t+ySCfhNSDi7lKXbLOtaiW8zj2elUvg4GMcCyFhVNsKEJcS4rgzMX+TRPdb126xwYD/3FKfhbeTgA2AcBcAoBEmL2YQfBOMPAG5fsQK3/vNMMi8DuD5/AsA3EjQ8hEFsEPTTMtu66QIfRIzfCOu9iBT2CGZTIJRvLcZMmQHsGgIHE2PXakrBbcxHBANTCRgE8Cxx9GL4M4W4vng6PZKZx29iB3eKx0D4aJCl74jl4wT72Zk5HYeHwIlgHNLO82DiTTqEu5jxSzCeYODTRNi7bghzAo8a5urO5LnAhDlxQ27x9xsDj95Z/3ejWAyHOIcIxwFIxbQ/RIC/fBBnT8RH0UT9HhvNufIbfaryG90iEW/ChUGWPtusbmaA9+EQn2fgcAJ6BH0sJcL/K85BAUQskMfMAh9RZpxOwP7Vj5K4ao+A8T8TkYVp5gDvUg7xYUL0PjMHH0nKQ0z4/pRhXPjI6bQ4SQNxdbr9fRY3vzX5d1UcVyP9dIH3qGwT/QDGbPgJu71q2MGn6k8+Era1slo0zhBfBeHtwk0qtsvKSeWPU8PILjyDFsUKtymw9QCvl2J8jDg6/TFfvKujlJ1hzDTzSRf4ImKckqgTBwcGc+gO27qZAnvMyFvUuzzw6CQL+TGirs87EGBODT9UPekQN8eMvziECxn4rrRS5ZQiX/JorlS+qdxIzuyPV06VcwBmtt2esAGHcejCHP2qkbib59tBOEDYVCOxawKPzIt6ZYk+YAjzpfEya6oGVMZhRrlvYzxNq07077F+IEaZLpsT44SFGAPFHGXrq7vzeHM4uATAu5I0TYRvFbN0Yqu6mQLvxhyd0kszL9U2Z07N3xd4dH2S8cXVqTzDBzLh84ToI2x8CuO5ysnkmUWPrhifBoFuf5+NF4fV2Y4qjquB7vbn8/RlKZxNwMkWXqWikRDw6xUOjhwP5TFzAW/GZQyAo9OK1fEsvAjgo6trIzPA0gV+NzHMKY85AVudZVkwA304lsquz+bk76AknSUNdp0u8OXEkTIkLQ8HHhlTCOtSfXmdNY4fPLIxMH4e5OgdMuHGUhmfD2XgAiC6jp7YEmKLYC493ajTtM9PELB10gExcEXJo2j9o2v3IXxLGiezSZ/PhA4OXjSHHkw6pobzXAO/x/pxZPJ8JBNuSDwvwvlBls6ore/m+SgQrgSwUeJ2ATDhlFKWjPI5pqR9PrOyCZuDhklJ+zC2wgzsO56hrdJ5NmZKF4NweNJxCepdFszAKWZ/Fcg2FFkb3mdJ5z7R9VaHsjDRc+io/tx5vDs7+BEB266ugTHhm6UsmevSxMUt8PvA0dfzxokbkVVkYpxazNHFMnGZVGRf1Ivv0Ih92USU+ysKcOQhvJ3Prx5ifACE4zFi22RTbg08eqtNhUiWmdI+9iOCeaFJTrCtFcdtL+T1h5djHgjm2VoTe4P1mEc5mlOunrK5CsSnrNmOQwUG/l3yaJOmTV3LqcyT2IvL0QeHObl5Y+XauM+i668FHp1mPkqXp3BTxXbuzRZ1m4kGU9fDLg+dTMbUoK2yJn+PjQY+cx6/xijGbMwrRj7yxPscMc4u5ugLo+2mfc4SMG+cDgGen1xGpvZ61nwIDK/AlTB7yjgUAn5W9Ghc9sV0gU+mkZsOYxfetBiFtWJ7eQED1/T2YsHQEGY5wLnCvWqk3QYKuxRHt7/PpPPsFLk18XLolLmP+ziqX7o/jPuRjUPHoeNg30SOBNdyKr0I8wn4jMU4jJ3a/BVD+O0GG2D5sqXYMQQ+DUSKk6wwPhbk6Nsy4dZS6Ty/HoRrLU9w7ifGFeUUbuubjNKLzyGcNA2bwYkclI4mxvurjj+NOyd8P8jSmEwors8PV23+RFMzG2xpBjZs58u6upnHKeJ3Bh6Jr0Zn+vzGMnCNJVPRnC2E/hN4ZH2iM2M+z3TKuFFyymj4O4zLK44G1y0fwj823xgvv7QcGw4tw3aUwr4VO813A3iDxZhHRW8PPBKfQrt5Ph0EcdxKAs5ZwjhnCuEXBLwxwfgaV2F8PciR+S0nLp30e2w0ibTP7yLg/8QTJPQHWfqykc/k+avmelZcVyBIjE8UcxQ5jUVK41D07B4qqCoWaTeg/pb9PLW3D98Con0xrjyScnDEgjn0+CqC/exk+nBDxe5ZeosQgrB/kKU/xXW48u9rwftMPNcOElTFcZwWY+sB3igVotTkFOEuEG4mxm00jGCoF8/1DqE37MF+lZOKUxKemlnbsFU3g58AeJtw2sZm5rOBR5c1kncL/CkwLpW0FTkXONi/OIfulsg3k6lmJDHK+RRhOyZn8mlBjn7QSr5qv2SuvBtulEz4QilLZ9e34eb5MhCsbAnHw3vY9fk+IPKybFiYcHEpS6KPg6qzj1FE5VdkhHuZMRCWcdvk9fD8cBlbIMTbwNGJaGI706mDmPxQP5nnTlSqjgrmxbtpbAXGz1PARxfk6NmWz0KeDwTh1zYnTAxcVPJIFHrI9O0W+GqbEybjXMEc2b0dGTtPOwF2HOy2cA4ZD2Dr0mm/xyb71JcwYmsuKqO/dddn8yybU7PxLtcHHh2DEVvcH5sP1/HuwHj7lzwqJGl35nm8AU/Cz5gjx5y4sqBcxpufOJ2MM9KYEjmoOHjM4gbjB4FHxnQqtqwN77PYSXaogCqO47gwmQK/lxlGqTFcja3G95jwtVKWTCDkpiVd4DnEsP2RPxV4JPZoc/t5CvXhJnN1I5zycjg4OphDv2g5dp/Ntfx7hG0+OnUQu9goBrXtuj4fZ5wthJ6MpuqfOIV3lWbTv4TjMx7T5kWxin1Tte4xjWw13Ty/H4RrpO0bOSZkS1kasKlTLxsXI5EIRxWzFGvnleDlaJ7rM4Ms8o08RKMr47ASGkT+cbLK1FKEGQuy9ISEjVvg/cAwziix3vMEXFLM4jMSr9ZtzuctK9EF/ikZQ43MSYFHl0vrpH1+oBomSlrFjKf29x4ycCUIl5YJD08q4zVG4alEAnivtMEaucsCj6yv+Dvx99ho7mm7Pco0cToRipWwTdfWtfc3Jpw1mXFH2Iuh4eU4nAkXVez/TOgjm1IKPHIb/oYJvwXhnKGXcWdfH6auAMye5wMwIdBsyohyalmM0hj2wETvkJjgLA5T2H3RbFrYqhvX57sA7CMcyvJgBqbF3cisDe8zIY+OFFPFcZyXpWoPc3DoIGdjeO76bPL6SmzXVo54xRBePRoipuU0+tlJ9+GnViebjOPiTulMnyY0Qxjib1KMSZWmmXk+JCT8XHwqxrhjKfAO27iSxlZrUi/GxFxzCNsvzNKjYxS4EU9LsWJarZ9oU6/t2y3wOWB8rgn3//T0YovHTyUT661pqT6r5qUkLWVifKCYo/oX6ir1I6/aEH9LYuebYuyyIEd/jxvQrDzvXKYo1M+r4mQrN45XBR6JzSrcAT4MIW4WtLtSpBKm5w2lHP1RUmenfu5d0hfZhMlPeFdt+F8EvL/o0ZhQR3EfFI3GZ67vp5SxpU1YlE79PTaan605ScXnzpjUmJBktR8k84IZOLNeoUnn+S00cjptU5Yx4wQiXF1TqWzsl4tZGvN7THiwcHfg0b42gzKxNl9YjJvFhwtC86NMga8w85WOJfbjcS14n0lZdKqcKo4dsjJJNiCpHYutnY71tZvPJmjzXkKUz/b0YkacUlPbVno+71gJH2LsXkwAckl5uKcX+z5+Kr0sEV5FxgRpL2BFXUy8ll/Brs8mmO0O0r5iHSkEDWV8/l4Lr9rIkaJVM1V7XBO2Q5pLunLbh5NLHolME0wcupAj2y2rEgJ7x8UANWYhPYy/gjFD0Pg9Pb3Y3+Z5c302IYHOF7S9UmRyGetLFa+q17oxNUhSHnGG8dZmYa6qSun9Ns+jGYRDOHJhlozTTWzp9N9j7QSqNoQmKUFcjMtm82bjcBVkqWnc1rTPjyX4SDKxXEfNbcx/Hx14dEujQVRPAV+w+a0CWBB4ZOWg6eb5UgvnMnGKUNuIEHHvtW5/n8X+wLpAQBXHDlkk87X3/GKYEyLxmkhs5aqnJ+akTtruwqFB7GITIDid5zxRFENRVIjw4WKWvicRrr4IjV1kU3u+unZMdo89A4+M00qi4ub5WRBqPWT/FnjUtH/X569Xsjh80qazuM0xri3XZxOnrlEIojIzXlPKkcno07BU7Y6M+YTJWCQtY+IItqzYz447PcrCI1HuVjYVhnjjorn0+6ZtG8Xex03C0CDLQ2BP29AkMUp5o6FFV49SkBmfP2wT33K03Uo8zceRwpvjTC/cPH+0GjpGOiSzOZxT9CjWCaQbfo+1kzZRLuCgpalQS0iM2UGOTHinpiWT5x8zRU5VScoKJhxdypLZo5sW12cTzD9t0cFjgUcmW5aoVG1Vza2XpDCH2Ls0l+6VCKd9vtHmtssZxoYLz6CXGrXd7e8zCa9ukJEqE90wl64fo+uz+aqUXL2NzDWFTKvsINXQHSZOmzjGITPeVcqRsVETl4zP72HgR9IKDNxU8khk5G+rlAJomr1DOj7XZ8OsNg5gS6WpGgqipfPNmL4Jn2x1itHyJdL6ZfjtwKOPNa0/cqJ6u2U4l2dXDGEnkVlETcdJAqUz4+BSjppmyHF9Nhk9Wr7IVw4hYXgP12dzYmcy5IiKbfiTtM/zaCQ4ubwwniszXv/EXFoQV6n6uzdZjmyuwkVe4d3we6zlk1RJr7YhMnFwfTZX22JTiNrxEeMzklBlCWxiRetpxhKZ50zCP+o+lls9Zj8JPBIrypZj/2fgUcN4p2vD+yzut9stf1fFsYNWyi3wKxZZIMJhB32tAoG7PpsXbNPUWQ2mflfg0X62SGYO8N5hiD9b1FuGQbwqLvVe1Y7NXOlJr5keCmZg1zjD6rhx1mf5iAvaHQWeHUbDwM/N+iLg6qJHJiOLdWnhwLOMgB1a5TZ3C3wSGA295FsM5FPNPOtbKrg+/0/FgdgqhWCr7Cvbns9br0jhH8L4hy85w0g3O7loNu7qyb+xP7RxRjgv8KiZvemYrlyfjcOZNLKBMREYJgeH2GQcSpCppukLe3QC3fJ7rAXu+mxMDpJkIxLfvCQ9cTTZtUoeiZyZbE8cJVlqRjnZfuAxYf9Slkwq1tjizmcXZTS9/RjTAOGCIEuzGzXc7e+zWFhdJKCKY4csVjW0gLHFkZY/VWxiXt9MOONzmgHjzCF/ATKODnIkva5Y2XUSxUniTJD2+Var9FYJx1/PsP5FIDmFtbVzBGFRkCWbq6domNWrQuN1PDb8DOPLQY6ahh3ZLM/T1qP/3963x8lRVfl/T/UwIS9AIwgI6WqI8hREEBBWBJGnig8UF11YFdGfgECmqwcQXQKiSLo6UQTdBZdVVHRB8b3IQ94flwUBBQQEMl2dIIIIApkhIZnu8+vTUxN7eqq7zq2ZSbqGe//hQ+bce8/93q66t+495/uFcK2Z6KUvcwex4y2LaFj7wxy1c4u8D6gRm6ouVMMB5X66PaqCYXZsbJxnVB+myV7ShkgyVjxqTnToOF5THeUkHxkJkmSGAo86EpKn6Xlc9xv0Wa6ARUrVqMSdfDc3li3y3RG65XH9PZ9h7BBHDdVoZISrUD4KNbrYI/0yPhcUKJZKSGRFGZAMf23bDwUe7RI3uKZ3wFmSJa6xlw8kBnaPCi2ZDuuZBoO02NiNY5fMVLbE+xGjfWxXi5/C61bO0xfbue/6LOSt7a8sx1ccCPJYoKEraa0abkiM1CfiEi3ml/hgZ4RqRVcYDwcedknif2sHrTGLVMWOcbq+hoHljS4JcDudDkYNvMPV2wAGsUunU9xQ0mwcF2UngOPmqVPdMIniId0Ejlg5wN4DHo07vQ5131UxVbJsOoQdo7Lg43zJFvkjLdmucVVAjN3LBVIxCzRUh4BnYhttMkjCyef6LDG3EnurLvPmoveeT5Mkho0raXseRwfQIRa4PS6EnwV5UnMruj4LC4NamUY6NnmujE/tGkJTupAjt8jfAeF47Y/EhBUj5MaVxMHNNO13SspM+3qmGX+abOzGsUtmy+RKRegzNurFdo+fSpELULg4PVEnr52hHV47gmtVfUmEmNPgrVQXBooVj9peIbk+X2+kpkA4KciT0ULZztlskc8jwhfCv68J5mNW3PV3rsjHMDU4PNXFJElIGg2vUSXpZ7txnTg4ohPnZli3AmArtYPAi2sGsZVJolRz23K1PJyBipNxtJ7jYLcoMmq3xD8F471K35PJOo4Qc38FjDOU/TSukWcPYraWmzQJewLVcFi5n+R5UBdjtZSRq4nNH/VoHBWVdJq251F8DrORn1eDNmLIGcZuGkooMU7yIQDgyXlz4bbbpLf6m4QeCsBOcQmCIV+pJN2oY2HVH7sjyXHXaJ9ZBh7cuIr9opgJpsN6Zvgb7Hpzu3Hsgilyl/JmGMaj6uDkmCvJXJELTA1tVXVRvxDatOj6XDPI3JYv4u9VCnRcVHMJ6Eperq3FVsvPor+rBzzJhtsXeYsq4WnDZo3Uf7I+nyRE1hF9XB14JLxzbUtCovIJaaKH2dtjZchiAKpW8bpWFYrtl/CCaq0RdqF6X9XJm/+1nKcrDOeiYe6aX22aXt2dDoIoFOlLDVsF/WQUQ+v6LDGUHcn7Wx1ol82axudRxjZ/Me/vOLhDD3TD8trAoyO1dXI+H8DArVr70O6swCO13GQCHsc17iBmx4WXuD6LrOK/qX2XW50CNScNRlcVXfbl+E4HurDWek8RsG+725e0r2dqfFNkqHoRp2g8qXQ1W+TvEkGVKMHAjZX5OLzTCZjrsxAoq+NQ6jJm9wQe7ZUUvDDuriPZ9Li2CT8J8vSBqD6N47MMr5aSjjOunlvkh0AN7WtteSTwSGUfEpP/KeJK7MVqFTu1k/wadaQeb3htPd7wcK1jDTvGQUGBJAM7UUmw4ai5g5jRuuAZngIy9WCr8ulkuolvjDHr8wpDve6rAo8+rAXI9flyAB/X2oPxTFCgeDnFlgaTbGjayT2m9nlMkghmGCedK/Ipoh6jns+Ra+TtOtFltbbl+iwJZpJopi1/qKtcvSnOuK78I+8TNWUPAaWyRx1p1xq3DA4uM3jXPMKMIzvhkfb1LG4e0vh3u3HckLNmLtB+97CDw5/oI6HtiSxJTnnq5ziLgjzJ12eisvMlPOelVVhpUrkthcnItbdcs6uvVAk4sezRt0z6nwrbJHGOPb3Yol3IQbOPbUl0GacFBbqo03jCKzvRZ9YnSgHPBvPx2rgr+o79+vxPNSAy0aVNvb8GHr12zN9G9HxFbm/sv7fv+PeBRxq5tHEtzL+AX+VshLbPVlSXcRn3rXUSJFLcFHiklQld113O50MYUF9vy5V7xaPxV5Ypfh5zPl8ssYQmzzr1YEuTjw5TcutExNw+S2yv+jfd6TZnFIsEH3USlnF0xaNrovAMkztPrDNgSNy9lh/257W1+Finm6LUr2cmP74U2dqN4waarFyRd6sRLiHgn5QuXLNmEMfFxZu5PguVgZEOcizpcoyDSWLZ2lFRuEv47ag1eAbVZdjBNk/0kam2sLp9rWGoVd5Rjq+1LU0Qe24J7821Rnby2OeVcG+wLfaO29wlib8E4cogTx/Vjj3KzjQ2ixm/qxToLc1tGZ+cJeRulD6T/PYARGqYR+I2sgmTJLKZalw70JN0asOQ0Fk2BU9UPBrH95oEk255HhNQEo3/cImZKEMd5o4hOlFdHbiIe4KR34w6Xp0Y/eUCFTu57hb5DBDU1+XSVrWGBa08oiELgdyWyaZRx0HMeAaE0wKPfhD3HKR9PYsbX1r/bjeO63Pm5IRxBQ5zGCfxCEWERu7tBWIUygW6TOOqW2IJSDYRt181by421QZqR/mQ5OsVjCuCAo27fjGOuwGMVDs0GCa1WXARbz68BnKypy9xG4ORzYYo57RKOtYcB/sM9JHIPXYsxleNIzvUCZ/imsZVMvDdikdjMjxNCaeJcVS5QMZShwJgkmvHqMW03WTkLuQdOAMzRSOlHnBrn3UZvI/WZfBU6kxh3UgO1zQ/j6bZzo0wII8OiXue1v19JAFkpQH3rmTgx27qmvsPuTMfUPskhjGJcmLi+iy0a0cZtLuyWsWOjoMdQdixfmMkH3gSR6u+GQLwLBilGTVcrJXnTPt6ZoBvqkztxnE9TNf2Jd52mPEpGqHH2VrZpWQpf2/Ywdkmp2muz3Lypu1DXPlt4NH+Sp8izUyvxcJGlgYe9UUseGbcsRUHQQAAHx1JREFUjcAPA4+OnYj/k1k3QnUmrvmO8aVuiT8Dxjh9aEmSKXt0Slzj4SLxfwD21tiO2jiEHZLQ2TT3kSvxF5hxnkG/45IGDFUnIk9FtP0bXzsSXgr6MEdLAZXkRFojKxo1vgR625EJVsbcjV3yPGaX8lZUxZPauRc7TQxfc3vblfgNNYbECeqLYlPX3FgSeqioBLNWByNkVfVjMLf8LTG+PXMWfvDQyWRE25b29cwcqnTUsBvHKZynUFFFpMVEnkmrfrIWhKtpGOfFcQe2up7wxOuiIE8m6jLjEEukRhIVmzdyuib0GdoYGXnZf6Hs0flTOI1GTed8voSBkwwqVWdU8aqoL/BwPmVhar0C+oszjJ20qiiGikTi+otBHptpN0TtxmqS9CVtOIT3DOTpl6PthbGzolmrOZmXaquDQczGIpIMf+Pi+izhAPsYVLw78Ei9Ic/6/EUCPm/QfnXYwdxO6lDt2jI9ZY7khU3x85jkY9Y0Gz/Jh4BmU9c8pyY0bWG9ZwOPXtPpNxYm2kXSLhn8NrWm9zDhG3BwbZzG+rRbz7QIpdDObhynYNKEjb8ui+Yz8C5184TlDFzqZPAtk+DsMS+ZBEodmAT+wwQvN7myGXeluN1XeH6tB8I1qC7E+HC5QEZxherGExgmWUwAHF5XAbqutbu2GbiMY4MCqbSxk6j6ALgt8OjtCYY/porrs1yxj4lZ7NAmDzt4TXPiVz1G7UAQbjbw4/7Ao90N7P9hOqLhLQlesw3qd9YFb2kowfXgnwKPdjTwZ52p6/PP62wJKj14qUSE95bzJHXWlTQ/jwkobIAa9gj6SSROVSXBh0Dspm7cO8CcDSFWozqBRKwKjxgj+Zj7FYBLot51UXWTKE9103o2GaB1axt24ziJMxNmlp0DQBJUVKSqkl1cY3yzMoRrk56UjA7BLfGHwVBtKEbrEHBo2aMbJgJDAu47RAXQJwnEB2PfoEByFdsVJTwlFCoY9bNFjC+VCzTmJCpb5LcSNZSEWhNirg/ypNY5DhNrTPEx4pdsB3w9sF1OCzdRTswfA492bbZ1i3wqCF9T1hek2lI8xbWRKHsT6As8UnMyuj6LZq8b58vo3020jMdtOHwekLBNbV/T7Xk0pj0C1s4axBwtkbvgaro5BxC7qYuYR7luV8cRdlJfGW074cetKApJUstTYAQMLCNgU2a8magRf61+3wG4mRinx6ktpX090z57abQzmew0jm+9+Zwtco4IPwWwm7LTm4ixMO7hUbbVMMuW+GRiXGxSRyOnF9ee6/NfDPWP/xx4tM24l2SJPwbGf8X1N+bvGeSChSTqB11TEvCOjT3hG6GgEdm9VgqO1RkHb1zWR2pS7SRE0GCcGRTowokAaiyTxvhmUKAxV/xuiZeCcbqBH0YngM3tZov8fiJEUo2069/ko2uHC3nuyxnIRlr9zo2TFW3nVygBKqen2r4erWe47jCdnkfD027JKn+w4tEbDX5rojJUAWO+ug7BKCwoiSqNJqktSWhRJ1nN+Ut5u0wVfQyIzKU2JOtlJpxUyZPwmkaWtK9n6t9FCg21L5YUDm39uewu5jfBaegqa/RKmYFCxaPSZHuYhGF/2MG8TryQcT4muc6qy2H9d10O65/HLVQJKCJWMeY8XaChOD/X598T8Met7unFZo+fSg0S9ZzPn2UgipvxnMAjk2QTJNkQweAqvB2uuRL/CzO+q8Y9ImnAOKPScGFu9s0t8Tn13cMitb9iaKDoYqpF3/DDkIx61Hfjk/uITbu0lYSypSueRwk7WIJBk2xnU/qphtpXFUZKVZpNXfPvz1gffOQ3E3sDk4jiZi1eHafMFV6BS7iDyQmp124tTPt6ZvQuSZmx3ThOcMIkew9V3KVVm5jKZI4EWay1II+eiSRB1K/fhFJHlA3UhRkfrRToytYKLRrRqvaCwfoXbsJkCFUHCYxyPn+QgatNqjrA2wY8uiOULhR5vU1b6j/a04vdRjeX2rbr6hCScT4O6071HcYhAwWSD6HEJevzZQR8UtnA8/PmYotWSijXZ7mq30/ZhpwanV/xaFRjXFutYZcr8o+YGklsqsLA3yoeba4yHrnWlNMYIy31WgbbL19IcuVsVEzfA3X+zHfX+TMl/mxMSevzmDDs4IzAI7VMqzG/qBz/Otin3EcS96sqCeI0eRVjbtyHdLbEZxPDJKFQvU6EN29yW6I5RBEcWOjjggIJPdCYYvo7lk+5blrPVJOcUiO7cZzgxGV9/gUB71Y280gwH7vGETYr2xpn5vp8Zp0o9gJ1faETyZNJMsC4pk0zZ0WhgjLYPFhIkj099kVR5BITxlH0tBtPW7ULNQBTY5gkzhGMzwUFusAt8ndAGMNl2Hi7Mg6uFOgmU48TxTMZJglE+eT6LOo/r1P5257TUxIV9MkuE7hid32WzfrrVf6OGBnFqyVQFVoZ5LFpko86Qwqd5+bNxZZRPK65lD6Prs/vq/9ufmIwlyruw+b2EnB+1tYMYm6cgENzHwmkBpcFHi2IG3eCjeOL9Vje1g/Ztt3kivweJoxJtOrkk5DPr2bs2LrhTft6FjcPaf673ThOYPbCBIbfqptgLAwK9FW1vaFhhyvOdi09H3ikY/uPaCFUNRDCa3UbxPhxuUAfjHIoCZVN4FGPIUzrxdyUf7B+xfRrh/ClKIk+Ar5f9kilZd46uGyJjyRuZDOqy0TjXrOL+c3k4B5th+2UixJs5oyv8sXHMKlNYgK1tD9gwsWVPH1WO8Zcie9ghglf6v8GHqlPW0f9COUln9Em5zHhskqePjWdnsecz5/nEek7dTGlyTE8UZfT8McrHpl8mMgp9X0AYjWn1w1SmRyW4CTzucAj7Qliwx3XZ1kX36qdAAJOLXs0RvM77euZduxptLMbxwnMmvHLo4Y9K/0kuqNTUrIlPpoYPzJo/IXAo80M7MeY5hbzoexgHI1Mp/ZqhHcuz9Nvomxcn2VTbcQpOWsm5pqSyiYdr0m9bIm/TgwVQXfY7otAg4qoNUD/+Qxjh2UFMlOkCRvNlniPOvWR2W9ugglHhidVbbWlTTeODBQrHvWbzJPYbufzW2poqPOYlE8HHl2qrWCYYS7NJspsN40trZ8MvbmSJ9mgjCtpfR7rdGjCLPFh7dyYhh2EGyNTUv1rAo/UoRBJpAbrHz7nBR4Jq0fHki3yCUT4Vpxd099X1a/xZxnYS+JQpHBBuzaEQaKcpzHyu2lfz0zwSput3ThOYMZcnyWbN6ttYtjBrCRkvtr25/u8pwPEStCNtjfRq17XZ9EaHZfk0sHfB4I8dm93/ZYr8vlMOFs7XrHrFl3cVp8TvPTaDfszgUf/boJJs+02S/jVPTU8a1KfALfskRGf5mj7e/4Hb/TsysYGWBcgT/h4kKfIGNlske8mwl5a36MkCzV1EyykcuK4fyVPqtsG4wxzCU0gnFLJ0yUa/5ttjKixGLcGBTqwXR9pfR4TqDfdFHh0sBrrBFKD9fz2RUGeztX2kURqkAkfrOTpx3F9JCFHN40lzy7lnaiKh+J8Wff3iLCptK9n6rGn0NBuHBNOWkivIadE2rIm8EgtVK9tdMyisYg3xhyITyoOSam7ZhCzTeJuRvsL4/iWA9hY7WtMlqjpV6r02+kEU+3XFBiGVBpySjiRZ+z/gsF6csgEk39MZbtqwC7LPdK/9JvwM5RI6xjzaxirJ0jfG+SpVdM7dnYTcP6hpxebPn4qqZ5/05gvcZhqOKDcT7fHOt9ksP0SXlCtQWI1db+5GPm7ND6POy/i3qE5GCJAH8ISpxffMglJpAYZOLrikZruyfA5aniolQkNE1iMkq56qtj28TNI4pZVJQyZGBfH3qmyM4zNmtWw3JSvZyqgUmqke8GkdHBT6bZwVzlVLFP3MQmJKJq+TPnLHAe7DfTRA5q2m20SZFzeWVcM6Bjzki3yO4gQeY3dwb9x+samY5kqe+M4x7GOVFHDXiZKFu3GYUprY3KaNqbPEfUVuRZXxWUx4wOVArVNYsj6fDUBkfGwbca6es0g5pl8CNVPNd9VJzD+hXqz1djVYXmQJ/VNQ4JkBGHDe1VUAlmn32rW54sIUMVdEvCbskfv7NheCp/HXJF3Y8IfjJ7pDqfeUe0kSTjLOHi9If+q8KiahF2sCgYxR/uR6foskoP6uEUHBwZ9dKsW1/DmYY3WXuxmVLFJq/Rqmtczk7GnzdZuHBPOWJIXVE8vNjalUzF1z/X53+pLm/pKhAjHlPNkRB0TnjYKCbVWFWRthvHmZQV6sNN4Qm6054wW8UmSxzPFWWNvspBHtLc08EidYR6zoTiJAP21p+FCOtq3kdIDIVYBJ4Gkm1zxqq7rxOfw5EWSeNTJXSP7Rvyq7JGWSUESBf4bwDGa30xosyLwSE8sLckIS9lFFaJr3qvoR/VRksbnMclJHRvGnif4XQ4Fg/V3pcHNQV1u71oQDlfMZcOkTqn0uzqlklbeU36T8sEm2eeqwoR8JU9LVMZCp/BlnrdRL0z0sIeCPOa2hjGleT3TYpVGO7txTDhr2yzh1/XUoD66byw4hjxeSVzLXcg7cAaPqOu2If/tuMHzWfjohJdOW9TZrq7PpkHnmGgWsHYQpnZZnz9AQGzMUWu7Qk8xeyZ2mqykH+EapSpWqFUdDK/uxH8J3VidwUNKPtMXM4Rdl+VJfGpbklzxQrEhlQ5zPmcZDR1stSzfOkcJFwZ5EuorVXF9fhiAWnPadGMqThglhBAuCPL0OY3zaXse3RJ/GYyzNGMLbao9vZht8kGfQGrwrsCjfQx8kvk0khoEcHng0QnaPnI+H8fAFVp7ANcGHh2ptU+gMx15I5X29UyLV9rs7MYx4YyFR/Gr1Iux9GPwwm51K1fkY+DgVFqLdzXHgUS5bxgbtiIYrOvnKr+G3SIfCILwCWp/O9cFgzhS234StYC6zKNRxmIUZmF8mPBI/qyTDJbJzyX86hZqFC1WjeZN46E0Phnyjar44Jr7zZb4UmKcqPGFCMeV8/S9OFt3MW8JByJnaVTi4l7D0znZNKp1o5sdqFOr/EudWuX7GqfCOK1Bo/cE8JXAI/Xmx/Dq9P5Zg3iLVpM5bc+j4e9cpvChwKNdNHM5amMqNcjAtyoeqZ4N6SOJ1CAMqd52voTnvLSq8TGpZdVYgxqyQT89pcHKWGeecW5QoEjlpjSvZxqs0mhjtKClcYBT6XNdB/h/Aexr0MfznMHOlYWkXgzrJwlyUiGKBu9p9KPg6sot5rexg9vUfikl5ra9kLfOZBoaylsr236sthb7xElVNbcVvjTlhaZPuhlp4GOBR99R+rXOTDYn5MDjkdgwueYbcmrYY6CfHjNtK8re9fn+CIqdtk0nOW3S+Dl/Me/vOLhDYys2cZuv5nZMspJNKXNcn4UlwDTh5elaBvtFqa40tLtFCpGgVn1pxayuSf+mcp5UcXSmmaFhXx+pa0cLY0FsCU9k5D2kuW5/rlrD3iv6SR2bnbbnsa5kVTb8IPhh4JGoK6lKEqlBME4LChQlIRrZZxKpwSQCATmfv8SA6uQ5XHvUJ9VZn28nYAy9TgeAq8x4faVAMnfjSprXM9WPKoVGduM4gUkzjb8Iu7qrpxfvfvxUkpOotiWkY5CHWvjIxhATazRPDRMLBnp6sUenLNFwAREZOq2SR5AhHBB3HRkFQNbnxQQUDKemRozTykP4huZ0c/4S3iXDWMgMIdZuzXa/OxisfxAoT2E7+WkU50h4CQ52CRaS0DxNejFMkrlv1iD2jTuZEtohMH6ozGK9JhjEh0xwzRX5RCao+RKbQJNY2bOpBz+ZuRGGhl7C3uTgFJE3GwMsYTkY6nhCobCaPYjZcbiM9uEW+eMgXG4ymRnGG+PigaW9MEFPPhA1Cj1rwDisTr9zi4kvYpuW5zFkunjB6IQ/VGzSYpJEahCMg0xwT0DQLVn+W8StKa1jXHARbzK8ppGF/1rl+Nc4DvaKS6Z0l/DhqOFaZZti9l+BR5+IeY+aJMp11XpmgENqTO3GcQJTFZ7Ayde76enYU0woZoBfOhs1OO/w8irMcxzs6DjYX7RjAezdxrU7kcERcRmXYQKLZEurXgoM/LLq4JgonslwEyvE4jso4XoMGRyadAMUvtDkpE6dudrk131yNYQMbp7dixVbPIPVyzfG7OoMbE3DeAOocUJ8RIcN8GoifLqcJ5P4n7awZIv8fiJoaTimNEN8wYW8zXCmkXH6atU8Eq6cNwcfi5Kjw1WcyS7HGTSi0KFRXPmBO4jjb1lEw6q+Q6PwSu3PBolYJs2vIAcf5BokrlZXGA8HBdpZZ9yIPZSEgoVa+4Yd41aniuMHziShu4osoayekDhrMmNfZsbRUXrUGr/S8jy6Jd63vjmW01d1YcK7Knn6H22FBFKDwjU774k+kg8ZVUkgNfhU4JGON7XFA8P3k9SuODUc0u5GJlSNukH9jgH+0gvs9qhHHRNp0ryeqSY9ZUZ24zjBCcsWuUgEb4LNaKv/fNZMfFSbNBFKIko8onZjez8D584AbhscxEszNsGuqOF4RiN2TZOtKfF5N/JaHGNyPR01+GyJ9yNuxFJOKfflmL4ZD5ODY7XXkJpJCwm45aUY96z9cd5c7BG5SdN0pLTJ+nwEoUE/k1FWuYcJF/TUcDvNwAsvr8Y2GQeHgHEqCDup2iBcFKysb54SnuBmS3wyMS5W9aU3epKqeEdmJp4bXgMTVZ6rA4/UGdI5n29kQE8u/Q//1xJwVY3wkyrhzo178Le1L2Nrh7AnA58B8A7lUF+kGj5U7qfrlfaRZml4HnM+f5KBy0zGacpPaKoWBuDJwCPNifA6t42lBoEbAo8ONRl3s22CE+UXwPhqjXBVzUGZV2PWRjMaOu/Hghu/TRWPMAODxHhnUCDVh1ua17Okc9Ot9eIWs271u2v82mYJz+ypQfit1FQICZyvgnF+4OHcdqor7doMZQHlxGt2gn5NqqwlwhezK3GB6alSu05C9RWJ9VK9iEycbbaV60cAS6sOzpkKZR/XZznl262Df0w1vN2U8DnpeMOMSlFr0ZwUJu1G6r1IwAllj0xkMMf3J/yQS3ArGG+biDOjdUU3uMfBEcKrF56myfWmtgg3ncSKXkeE6+I+MlyfnwawhbbxSbWTD6Ea3l8+g4SmZ8Kl259Ht8Rfa3zQ6EsSDWYz1gfGr+sbI7nhUJWEUoPVuoLXIwzcK/KiRLg304vfawnqxTG3yN8ANTZ966cwnmHgvZUCGZ0Qp3k9Wz/Arp9e7MZxEnAO6U4kdugNk9BcaxMPOA4+MdBHainB1gbCAP2rRJZ3CvyTU8Y7HMbJ5QLJ9fKkFpHHqgFXEvCaSW34H41dm2H0a2LKkvavWNBiY3yS9t2uXnjyeKVBVqWpC1dnCPkkMa5RHTWesWH8Rn3K2c5bxq9rw/jI6In4got4xvAarDYdXJO9ZJlKFvTXWttImhU+AV9Gq9aY8I3ZG+Ms7e2Ets9ufh5dn0U8QHsSK0O+JfDoIO3YkURqEFgceHSGto8kUoORbYvgxLbYBMeQbCpVxS3y6SAI8bjqdknVaLTRdcMOTniijyQExbikeT0zHmyXVrAbx0mamMbJxVp8e1zwffL2lxFwbnkQ3096xdfcdSNwvAfnMeMUZSJDvOeEe6mGReUCydXnlJVwY740TBSajH6qIPyyseDn6c7JaLBTGzFxRM+uXYMd/vw5MtKTngyfw5hHIQY/ajLaC9u4GYzzTJIBtH2HcU4SdG+aZS1dyKlif+DRuESbepJbTRFK0MnNSPqc8HTkOu34JsnuNnJQKPfRXZPU3rhmuvV5dIv8V6NseQmhyNNpWpySSA1qqadGfUhCYN7G/1ilrqh6kjTo1CAZ4CYbcC2E99VvOc4LPPqptkI7uzSvZxMdezfUtxvHSZ6FbImPJMbn61dZHeX12nQri9u1BFxezuNG02tpzVAamZg1nIaRbGJdkkRTwwz8jYCfg3GpNjZF45fGRgKv4eB0Ikgm7yxNnRYbORH9cU8Vl5voriboZ0yVTnGOTDhhsngjk/rZiB1yUMBIUpZxWIAQlhPjF04G34zLuEzq42i98Crv5Pr/C+ebhoNOnqn/GHZwYbsEBddnOXFMHEvbbg5zJfaYUTQY8wME3FYD/pVQl4/Tl6F6Mt3/MOGrlTz9Vl9tYpbd9DxuX+QtqgQJC1AXZnyyUqD/1FYw5MtsNEuM3U1uYlyfTaUGI91n4OsVj0yu7ce0I/RdRPh/RA0WgomEOT0Jxi/YwRVT8dtM83qm/d11o53dOE7RrISShBIUf2CdoX87Gsl+lI2aYC6EwCsByFG9xB89Uufhur2SxV0mVwsTcV0W4OWzcWAVOKCeLLEnqHGNvVWdZ282NTioMQjCSnBDHUfiZx7KOLh1YCHumYoNrclYJK60l3FwDdgPjDeB4YKwZZ3vUjaTPRJbB+B5IshL6/c1ORl1cFPSLG8T36Jsw6Du8Qs64fagD2/f0HiO+hwSlh8q/GvM2AUOcuAGP6DgOszAShr53QrP5kPE+GP9ZOI2k4VxoliO1pds66HVOIxqOKrObSoUUTL/8nytZOBJAu4C4wYM4afBIprIVXRil7M+X0HAcQYNNBJvwrjpwxh4R+PZHAkxkU2ywyNxo38H4zE4+AMBd64l3DAVsblav9P2PGrHZe2AnRdx79Bc7A9AkhUlTnv7kP5p0/BjS2J+Xwx/l/JukI9I+UC/HzX8odyPR9fH+y3N61kaf2d245jGWbM+pwcBSewoQa7DW+mV1tYc7LG8j2TzZcs0RMA0O3aip0TTEEI7JIuARaALEbAbxy6cFOvS9EEgV+LjmTFe0cZQ73j6IPLKGEmi7FjGmUGB5KrSFouARcAi0LUI2I1j106NdSztCDRiG6t4JCJgv7JmEDs/uYheSvsYrf/RCIRJBg+a4EPAhyZMXWTSobW1CFgELAIJELAbxwSg2SoWAQ0C7ciC61xrR011JrrGP2szdQi4Pov+sdAd6UsNewT99Ht9BWtpEbAIWATWPwJ247j+Mbc9vgIQCJU2hCh67DNG+FmQp/e9AiB4RQ/R9fkCAGeagDBrJuZONu+iSf/W1iJgEbAIaBCwG0cNStbGImCAgMS3lefgPgJ2bam20hnGrp00iA26saZdjIBb5F+BcKSBiysCj+Yb2FtTi4BFwCKwQRCwG8cNArvtdDoj4Bb5LBC+HDHGzwQe/ft0Hrsd2wgCWZ9XELCNAR7XBR4dbmBvTS0CFgGLwAZBwG4cNwjsttPpikC2xHsQQ/RsW4m0bw7yOHh9cJpNV2zTMi53KW+GKv5u5C/hq0GeFhrVscYWAYuARWADIGA3jhsAdNtl9yKQ9fkGAt7Z8JBxkIl03taLeFbvbPwuQk95qFrD7iv6aVn3jtx6NlkI5Hw+gIFbTdojxqfKBbrMpI61tQhYBCwCGwIBu3HcEKjbPrsWAdfnpwC8NnTQ6GrZ9fmHkXrahI8Hefp21w7aOjapCOSKfAoTvm7SqAO8bcAjSaayxSJgEbAIdDUCduPY1dNjnVufCCy4iDcfXoO/ruuTcFGQp9M0PmRLfDYxzm+1ZeC7FY+O17RhbaYHAtkSX0qME01GM+xgXjstbZN2rK1FwCJgEZhqBOzGcaoRtu2nBoH5JT7YYdzYtHG8PsjTYXEDyJb4ZGJcHGH3p1WMPZ8u0FBcG/bv0wcB12eRmNzHYER/DTwaPeU2qGZNLQIWAYvA+kfAbhzXP+a2xy5FwC3y6SAsbXIvliIl63OeAH/ckBjPZDLYb1kfPd6lw7VuTQUCI9rkKwHMNmj+lsCjgwzsralFwCJgEdhgCNiN4waD3nbcbQi4Pv8ngE80+cWzZmKTKFLmnS/hOS+tgiQz/HPEOIYc4KABj+7utjFaf6YWge2X8IJqDY8Z9cL4ZlCgk4zqWGOLgEXAIrCBELAbxw0EvO22+xDIFvluIuzV7BkDD2YIZ9Uc3OG+gMGBTTGfangfMfIAto4Yxctw8L6gj37dfSO0Hk01Atkiv58I15j0Q4zPlgsUFepg0oy1tQhYBCwC6wUBu3FcLzDbTroegUXsuHOxEoxZE/B1iGr4QLmfrp9AG7ZqihBwF/OWcLAvgLcC2Bfy4WH+G1oNYACEx7iGx0j+S3hso2E89ng//my5P1P0g7CuWgReAQjYjeMrYJLtEOMR2G4xv77m4NF4y7YWATHeWy7Q/RNow1ZNEQKuz8cCuHKKXb4p8OjgKe7DNm8RsAhYBNQI2I2jGiprOJ0RyJb4aGL8KNEYGVc4VZw6cCa9kKi+rZRKBFyflwCYWrUXA0qoVIJonbYIWARSh4DdOKZuyqzDU4GAW+RFIJxj2PZtVMPny/10u2E9az4NEHB9vhnAgVM6FEseP6Xw2sYtAhYBcwTsxtEcM1tjGiKwfYm3rQEHMbAnMXapAVkCXsPAHAJ6ALwM4Lm6MszDAO4gxo/ttfQ0/CHYIVkELAIWAYtARwTsxtH+QCwCFgGLgEXAImARsAhYBFQI2I2jCiZrZBGwCFgELAIWAYuARcAiYDeO9jdgEbAIWAQsAhYBi4BFwCKgQsBuHFUwWSOLgEXAImARsAhYBCwCFgG7cbS/AYuARcAiYBGwCFgELAIWARUCduOogskaWQQsAhYBi4BFwCJgEbAI/H+n2qc5KKLCZgAAAABJRU5ErkJggg=="/>
          <p:cNvSpPr>
            <a:spLocks noChangeAspect="1" noChangeArrowheads="1"/>
          </p:cNvSpPr>
          <p:nvPr/>
        </p:nvSpPr>
        <p:spPr bwMode="auto">
          <a:xfrm>
            <a:off x="155575" y="-1096963"/>
            <a:ext cx="6229350" cy="22860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367364" name="AutoShape 4" descr="data:image/png;base64,iVBORw0KGgoAAAANSUhEUgAAAo4AAADwCAYAAACOueV4AAAAAXNSR0IArs4c6QAAIABJREFUeF7snQmUHFX1/7+3ejIJYQIIyCakq5PIJjsIKMgioIgg4IK7PxQUFUSSrg6I+ndE2dLVEwRRRETxJ6LITxBQRJTNFRRkEWRLujogCggCGbJMpuv++9X0xE5Pd9d91ZNJd3LfOTmHw9y3fV71q1vv3YWgRQkoASWgBJSAElACSkAJCAiQQEZFlIASUAJKQAkoASWgBJQAVHHUh0AJKAEloASUgBJQAkpAREAVRxEmFVICSkAJKAEloASUgBJQxVGfASWgBJSAElACSkAJKAERAVUcRZhUSAkoASWgBJSAElACSkAVR30GlIASUAJKQAkoASWgBEQEVHEUYVIhJaAElIASUAJKQAkoAVUc9RlQAkpACSgBJaAElIASEBFQxVGESYWUgBJQAkpACSgBJaAEVHHUZ0AJKAEloASUgBJQAkpAREAVRxEmFVICSkAJKAEloASUgBJQxVGfASWgBJSAElACSkAJKAERAVUcRZhUSAkoASWgBJSAElACSkAVR30GlIASUAJKQAkoASWgBEQEVHEUYVIhJaAElIASUAJKQAkoAVUc9RlQAkpACSgBJaAElIASEBFQxVGESYWUgBJQAkpACSgBJaAEVHHUZ0AJKAEloASUgBJQAkpAREAVRxEmFVICSkAJKAEloASUgBJQxVGfASWgBJSAElACSkAJKAERAVUcRZhUSAkoASWgBJSAElACSkAVR30GlIASUAJKQAkoASWgBEQEVHEUYVIhJaAElIASUAJKQAkoAVUc9RlQAkpACSgBJaAElIASEBFQxVGESYWUgBJQAkpACSgBJaAEVHHUZ0AJKAEloASUgBJQAkpAREAVRxEmFVICSkAJKAEloASUgBJQxVGfASWgBJSAElACSkAJKAERAVUcRZhUSAkoASWgBJSAElACSkAVR30GlIASUAJKQAkoASWgBEQEVHEUYeoOIdfnRwFs2+5omfDmUpZua7edTqivTDphFXQMSkAJKAElsLYQUMVxLVnJHS/mviVL8RIAp90p9fRisydOpefabWdN11cma3oFtH8loASUgBJY2wio4riWrKib531A+NM4TOeZwKMtxqGdNd6EMlnjS6ADUAJKQAkogbWMQFcpjtPP5VelUtiJU5gJIE3ANiFjcwJeDeBVAPoArA9gMgM9BKQALAewtPrveQBPAXiSCI+HwD2pFbh34RlkTuq6vrzmHN6kZxJ2hYPdKMSuIOwGYAcAk6STI+A3RY8Olcp3upwy6fQV0vEpASWgBJRANxHoWMVx1vm89XAP9qMQe7ODncDYCcBWqwEuA7iPGTemUrh+4Rz6y2roY401mfH5YgY+LR4A4YIgS7PF8l0oqEy6cNF0yEpACSgBJdARBDpKcZw5wLPKIc4CYT8wpq8hQg8R45LUZHz/iVPp5TU0hnHr1s3z7SAcKG2QGSeWcvQdqXw3yimTblw1HbMSUAJKQAl0AoGOUhwzeT6FCRd1AhgALxDjPH4FFwX9tKxDxmQ9jLTPzxGwqbQiOdinOIfulsp3o5wy6cZV0zErASWgBJRAJxDoLMWxwJcx44ROALNyDIRFTogTFubo1x01LsFgZl3Irx4ewrMC0VERXsqY9kyOXrGo01WiyqSrlksHqwSUgBJQAh1GoKMUR9dnY1+4p4QRA38jxm/ZwV+cMh53UghoEl7a+gUseWpjpJYOoq9nPWxGZWxHjL2Y8BYAr5e03UCGGfj6ptOQveckWpGwjQmvVrmSPahyTW0Tj3Fh4JFxPFprizJZa5dWJ6YElIASUAITQKBjFMeD+rkn6MNiAFNazHshGJc5ZVy58AxaZMsnPZ93oDJOq3hVm1NN43FtVYzHMQ3jXd3ihZ32+dMVj/OLLSZ5feDR0RbyXSeqTLpuyXTASkAJKAEl0EEEOkZxnJnnncqEB5uwWciML5bS+DGOo3K7/Kp9fR/A7gnauh8pHBTMphcT1J3QKrbew8Q4u5ijL0zoICe4M2UywcC1OyWgBJSAElirCHSM4pgp8IeY8b9j6BLO75mELz1xKpl4jONWZl3Ik1csx2VE+JBto0T4/QrCYU/NIRMfsmOL67O5pj5IPEDG+4Mc/Ugs34WCyqQLF02HrASUgBJQAh1DoHMUR599BrJ1ZIpBFjNBZGItjn/pZyfdh+8R8OEEjV8ReHR8gnoTVsXN87OgKDi6qKQYOy/I0d9Ewl0qpEy6dOF02EpACSgBJdARBDpJcfw1A4fUUflS4NFZq5OUOXkcHsKdAPa27YeAjxQ9GntKatvQapBP4D28YpNpWL+bnH9ssSkTW2IqrwSUgBJQAkpgVQIdozg2iK3HBGSKHpVW96K5Pm8P4H4AvZZ9/acX2PYxj/5tWW+1i7sDfCBC3C7tyHiplzzaWSrfjXLKpBtXTcesBJSAElACnUSgIxTHKL1gCk/WgpnonMnpPOeJ4FkvDuObQY7kKf2sO0hWIYH38FWBRx9I1lt31FIm3bFOOkoloASUgBLoXAIdoTjOKPCRIeOGWkwMfKjk0ZUThS5zAW/OwygCWM+yzzIBMyfiZNRmXBmfv87AydI6DHy+5NE5UvlulFMm3bhqOmYloASUgBLoJAIdoThmfP4CA1+pAfPysIMtJtprOePzDxj4oO0CEVAoemR/WmnbkYW8rfcwMd5RzNEqyrtFd10hqky6Ypl0kEpACSgBJdDBBDpDcczzNUx4Vw2nSwOPTppobu4AH44QNyXo96WeXmw+3iGDEoxjZRXX52cAbCZtgxkzSjkyJ65rbVEma+3S6sSUgBJQAkpgggh0hOLo+vwEgP+muiO8IcjSnyaIwX+VrX6egj78JyZ7TcNhOYSjFmbpxokec6P+XnMObzKpFzYOOy8GWWy82sIedQAUZdIBi6BDUAJKQAkoga4n0BGKYydRtL3OrBn79wKPPtoJc8n4fAADd1iM5ZbAI5PLe60tymStXVqdmBJQAkpACUwgAVUc62DbOlCsrE5YFGQpPYFr17Qrt8CfAuMb0rGsC6kGlYn0aVA5JaAElIASUALNCajiWMcmXeCTifH1JA8Np7BVaTb9M0ndZnVm5nmzsoMjGHgjMXYCkAZhIzCmADBpGF8G8C8AJRD+ziHuIuAYED4iHoeDtwVz6JdGfsZ5PD2chLcxsCcxdgNhczA2YKCPgJeqfS0A4RfDhBufmkP/EPczToLKpDHIzfO8/nqEw0A4EIw9GJhBhI3BmAxgMUbW7z8EPBQS7kWIP5Y8/GltNlEYp0eurWaMmUTPpOg3uS8BuwPYCsBGABwAzwN4EMCtvcDlSWPCzizwNiHjmJCxNxF2BbB5tQ+zR/wLjD+yg+tLi3Et+ilsa0JaOSIw3ecdiXCwA+zOwLZguEC0V65PhCEwFleyoS0m4GkCHjSxcjmFO0qz6e+KsH0CMwd4VplxCAM7EWM7BjIEbABgWjUm8ysA/k2IoqXcx8DvljJueSZH5v+v8dLN+7UqjvWKY57fTITfJHmqiHB0MUvXJ6lbXydd4IMpxFwQzBWyecGslsLA8GRgyyHGUSCcCOANAKTPhXkBXVEu4wtPnk5Pr5YB1jSqTBoTnjHAO5dDnEojEQHswkkRFoHxQ+rBBcXTyDhUiYvr8yIA24grNBBkxhtLOfpjXBtugb8GxqlxcrF/J5wfZOmMUTnXZ/Pcbhlbr5EA4cIgS59tVjczwHtziM8zcAQBPYI+lhLh/xXnoCBV5k0oszLjdAL2E/5uHwXjf4Ic3SUYDw7q556gL/o4tXuuGjWeQiaYTYGk33oZN89Hg3CdTV1OYcfxVtKqv7UPE2Bi3r7GZjw1sg8z4YdThnHho6eT+aBrWdJ5PpYIP42TE/z9tsCjNwvkxoikCzyHGAWbuuEKbLzoc2R8BsatbDOPZ6ZS+DgYx1XePRnrhglLiHFtGZi/yKN7rOuPQ4U1tV+Pw9BXNiFVEMazz45uKzpx60GybDWM2UGOLmhngjPyfGgZOJcIe7XTjrQuA4M0chqV7OVpOiIsYeAjpSz9n7RfGzll0pjWzDzvNEyYT8ChNjybyC4G4+zgFeQlJ1LufN4I5ciRrJ3CU9fDBg+fTINxjWQK/DvmSDlqrzDeH+ToR6YRc0pXZhjlN1EhxkAxR9n6yu483gIOLgbwziQNE+E7xSyZj7imJVPgXZnxbQCvT9DHEID3Bh7FKmLuPN4NDv6aoI/6Ki8FHplT1kTF9fn/VXaaL1tUXu4Oou/2fhq2qNNU1M3zQUz4/Dj91kb6YTxXOZk8s+jRZa3GmM7zWUT4YrvzYOCikkeJPr5cny+v3GrZ2PA/HXiUVLEeM9V0gXenEF8F4W3CD6RYXJWTymtSw8guPIMS7wGxndQIrMn92macEllVHOsotflC/Frg0WkS8PUy0bE1kAfhk+P1w0gyjjbqhCB8OsjSt9poY5WqyqQxScNlCuFLlavn2cKTLPmSEH42THh/XAzVdIGN6cTv5Q03lCwGHs2QtOH6bExAtpDItpB5OuXgwAVzyERxQCbPRzEh+Q1B3emlabN6MmZeshu3M1YmnFLKklE+x75EfT6zsnH3A5iUtA/zwcjAPos8eril0lLgjxHjO0n7Ga1nrglLHr0paTuZsSHb4pq6v6IY7xYnFPf3dJ7N9efXQTgiTraNv18STMcpOI7KjdpwC3wdGEe30f5o1ZMCjy5N0o7r892WHyk3Bx4dnqSv2jpRYo4yBsB4/2p6L75oFGLJR1TSuXTCfp107M3qqeJYR6Z6NbMiIegfBx69z7Zu5nzejlP4+SohiZo0YuxkCPCHHfx6g5fx3NB62GyFg9cTwfR7bDsvE9txN5BnZhxaytGt7balTBoTnFHgbUOOlJ3t2mXcov71gUexLypzbeSkcCCFODCyqzT2tzaF8LMgS8dIq5jUpKGD7csOtgPjcAKOjKn7BwBXM+GBMuH+p+bQC/XyM+bxa0MnspM6hICDAWwiHU+9U1na5ywB88bJtOT5yWVkaq8yZ13Ik4dX4HJwdE3adiHg50WP4hhi+nyekSpjj4qSvYexncWInaY4RqwZKAEXFz06Jemg0z4/TsAsaX0Crix69CGpfCO5qr17Pu6a3ijhFXvSCxi4qrcXC4aGMNMBzgXwDnH/DT5CRuvu+S2e9Nxi7OIQ9qranpvbKGPvbvXhwIT9Slkyvwm7wkxuIbqVWl9acTySYrgFfi84OrkX/yal46uTY2KcWsxRIt+GVn120n6dkE3Daqo4NsDi+rw0SSxHBm4seXSUzQJVj+BvBuHVsfUI5wbb4ItNv0zNFRnhO6v56zhumE8ihV2C2WS+5BIVZdIYm+vzWwGYa1bJld/VzLignMJ9DmFLpwzz0jan4aLfPBNOKGXJnJyJSjVlp3HSEhcGvlryyPoKLlJYHdxOwNbNOjPXUOsP4oMP95O5lhWVtM/vJEBubkHoD7IUXZ9m8vxVc5Up6kgoRIxPFHNkrqMRKY1DUVrWw4TVRWIh8Lq4U8f6hiI7MwfRqa1FSXzaVXUiMHaWNrbenws8Os9ifCtFt+rnqb190Smr5BDg0ZSDI0dPsVc20s9Opg/XM/B24RjMjc1+0vjFCa6O4Qxjo4VnkHGQsyrRqSthoVUlwkeDLH3Pqs6o8NWcSi+KTHA+Y1H/TgDzVwzhtxtuiOXLlmKHEPg0gOPFbTA+FuTou2L5GMFO3q/bnaPoJdJuJ91WP+3zc5XriU0TjNvK+NjN8z4g3Fx54DeM7UtoP5n2+ScEvDu2vVUFjGf0lcy4edJkPNj7Al5aNgVb8CQcxBxdiYquE1c2aRTcLJ1pOYZIXJk0pubm+X0g/ABAKoYrM+HERkqfm+dvgPAp4bo8FngkPtU0dqgh4RZh25EYEY4rZuknNnUkSmPFa/nSYLAyT0vvYbfAXwJHV8CiwoQvlLJ0tuuzcbYxJ0zjXa4LPDoWV3PKXYRrKp6h4tNZ6UAqp2VeySMrp4dEzhqMfaUOOfVjr+4JVgkhmHFkKUfmFseqzDiPN+RJ+LnQnnZBuYwDmjkGVhXsx6Ufa+ajMPDIXMnGlnSe/2xjB8/AUyWPEjmyJTHpCIG9kjifVJV24whkPpIlxXwYfjbw6JJGwjZh2IyjqONgv+IcMtfybZVO36/bmpzFA91uP11V3/XZfJUZt37bcnvgkbnuii3p+bwllWG8uuKdUggXBFmaHduoUbx8fhQmNISwMOMrmVdwVjMj8unn8qucSTBXz2J7ITYhEAaxTdBPy4TDiMSUSWNaVc/Za0X2jCN2pt9s1JLtSRE52Ee6iVZ+M+b5HLBZbwA7VEw7HpHWqY7/tlae3AScU/Qo0clfgo+u04lQZMbVdXN4gAlnTWbcEfZiaHg5jmDCRQk+RkuBR25Dj3LCb0E4Z+hl3NnXh6krgPdXQmb51TAkUqRGbkQ5tSi2CjaAcCljg6RhUCqe75+o7JNWttMEuEWPrJwcjdIY9sA8X+YqPq4sDlPYbdFsankS5/psvNf3jmus+vflwXSs3+xGaWUb/ey402Cc2aYK2zWOOL+sKO7GscS6uHn+nHnWLCqGww764uyk69tz+3kK9eFGYzYi7Gs5HBwzGkquWR3L3/VjUwexs81NRX2/3bBfC/k2FdMTxwZoXJ+NJ17cyc6YmlKboR37uXdJH26vhr6JW8M/bzIN+91zEsXaXW49wOv1hJG9jfhKJ3Sw06I59FCrQVTtwIyMjU3N8YFHV8RNbvTvyqQxqWrGG3MqbeJ2xpXLA49OaCo0cnJlzDBk62hx3ZTg6mxZMB19sS/J6mSMnZ1Tjn4zzU5NGIw57UQ1cH02Sqz4lLXyrWOutUxYkFrbr3nBdJxZP690sjBfy5hxAhGurFnTMhHOKGbJKImrlCQhUwDcHXi0T9yDVft312dznW/jMf544JH4Y7Z+LAmSMrwceBR/i1PTkbEjfGExbhIrLcJrzUyBLzNrKOWbIkxfkKUnW8lH8QtDmJNMcWGGX8pRTlyhRtAt8JWWdrX2693PTroPPxPYLf93ZDURElq+vwZ45zDEA9K5MyFbypLtR3DUfLfs11IWzeRUcawjU7Ulsjopq2niJ4FH5kXSsqTznCeCFydnjs5TDvZYOIdMgODYMsPn14eAzTG7+OWdLvClxPh47CD+KyC+djFVlMlYslW7wfuE3sRP9vRipydOJWML1rBUHb9MQGjZhwXjzCBHoitY26szEO4NsrSn5HmKUxqjKybgY0WP/lfSXiOZ6u/eBAa2/mCstsfGDKBVVAFbB49qu2YvGv1oMP99TOCR+ZAYU6onZsYBSLa+Iy0sCDwSO51Ev1VbRxXG/xVzZGs+s3J+boHvBMPGI/uPgUdvtHkWLM04xB7DtvumxObU9dmYLFxrMz9j62fzIV/btuvz/QB2EfdHuDbIks2HhbWNsG1oIdfnvwAQ7TcAnu3pxfQnTiWzV4pLN+3X4kk1EexaxbGyeX2w4mVnbL46qVwReNTSGLca/PNeybUjE75eypLYQDidZ3M60TImWC2sih3QXyp2QKI4cCaOWcVz1lzjSMuTgUfTJcLKpAGlkS/wm6Vx44jw4WKWWv4eEsQtPC3w6Guxa5jk6gwQ5XaPDPMd3A5Gs2dpKTPek8SebZWXY7vxCgU2yAlCytQOcQUTjill6Ret1sP12QTYtvFutzodSuKoEgU1z9JXYp+jJgKuz8bRTnyCyIRvl7JkrrdFJVPgdzDjZyJhgDnEXqW5dK9EPu3zDTanaBIHlozPX2DAimdSm8Oqfa35oDLZp0TFmD+VcmTiboqKO8CHI4R5rqX6yMKhQez8dD8tEXVgcTAx2p5kP12l727ar6XQWshJF2ocuhrfJlyfzwcwd3xbba+12K8gZkoXcCcB+wt6WooQM4K5JPZUtc2uIQk0PDrO6mmVCckguTKNqkmuXaBMGj4KmTznmKLQLpLyWDAdO8Zd+1bsX43h/Q8lDRoZh3DUwizdGCdfNWV4LE6u9u+S6yCB0vhiGOLIRXOp3XiS5orpw5UUjd+3mUONbOwHo5F1fTZX23Ivz5oOiPEZSbiQtM8P0kioFmkR22VHcxhx6LNyVAHjmCBHUsVslXFnfE4zYJVthoBTix5dJAFg0kFOmoS/i6JajDT408Cjd0naNjKW6/GPwKOmkQJG+3R9/nHVREI6jHBoENNsFK2avravBIu3SpFo4/S23fk8bXkKxgxK7LjDjHeWcmR14prx+d0MiB3xbCOkdNN+LX1oWsl1s+JovlASGfuOB7hGbRAh18j2aFQ2k+fjmGB+9JIiOpGpbcj12ZwIHiRp3MhIX0Y1m4hVEFgKcUBxLv221XiUyVg625zPWzkpPFqJ19knWUtp6BzXZ+PE8R5Jm8ahoRfYXJI72TqMjVFKGYctzNGvm43Fnc8uRmwam52e/dNx8FapGUfcnNv4EBWffiQ9cTShhUoeidbN9sTR5uPRMMz4fCIjylgjL22kGkzi0cuEN5eyJLodSRf4IuIoVJWo2MRCrD7DJk+yrAidIF2fjaK1o6zRSMraHGHlO8tS4TL1bFI9uj6bTGtN03Y2mONdgUf7Wsw9Ep0xwHuFIf5sUW8ZBvEqiYNnt+3XFgyainaz4vhUG7lCx4PdmDYIeE/RIxM2o2FxC3xPNYBufP+EN0hjeo025vr8b5tgqQ7wpoUe/S5+MCMSrs/mtEoULsLIS3J3K5Ox9NN5/l8iiIIXm+DDyxhbxHmsVu0EzclBr3C9bwk8MnnSY0sCL1tQD7Zolhs7Tmlk4Akw3lLKkfylHDML1+dEH6LMOEQa8N7aDnRkzC+mGNstyNGzsQsxEv9umcQMZmVbFnaspk7a5wst4+u1lWowybVsL/BqyQeP6/P2DJgTWkkecTP9hwOPXhe7DlUBG29kY6fLwK5xMTWNE+ErfXjFYszmAtgq0H7t/Nw892MkS5W0iFM9Vk+TzU2FdE8y3uGJTq8TxZllvLGUoz/GTbzb9uu4+Uj+3pWKYzVEzJgsEJIJr06ZVnYkGZ8PY+BXwv4fCDzaVSgbiW09wK/pCWGUaWnhyWVsWJuZIq5ixmefgTG5eVvUa2mQrUzGkqt+GZuTXelv87uBRx+LWzvX56uEAY1Hmzq8mRNGfV8JTtKeDTzavNGY45TGinPIfdSDw5spnXEcmv3d9dnkqxVfl0XtWL6QbT/sTBcMnFzy6BuSeVmfcJn2La/9KrbOt1ezBEmGZMbfVqpBy1NyM6ZnKjH9RKkp3TxfAcJHRBMxrCy8bav5ys2HmiRYv+EkyiOdyfMuTDDOKuJSn+FIXHEksP01TBBfzVeyl4lTPbo+myDrsXtXzXgXBlnMAhHbzMHIVm1zTcQRcZH89rpxvxYDaCEofTmNR19d0UYC+5GV8xp2sEmjtGZGwPX5l+KgpgJD+3qYaZ/fRogMjKXF+voiPZIj92xpB3FX4cpkLMnKKYjJDPNeKWMAsQpepsAfYYY4NFIlTJTYa7T6bFvFDiXgN0WPDq2fY/UEwlxPu03mf2dPL45q5TluwW2laNUb2TbTEacYuyzI0d8kfW7r86ZDwHMS2RqZpzeZBlcSiitahxEng5ss+7CKpen6/LxNHu52Uw3ahkhq9mzVMzHXi6lUZDspC0018iUniw054iz2U2l+aZNGdkoZb5R8xKfz/IG68Ezxyy0MW9OoIddno/waO0dRkaZ6rP4ezEGH3OmmGnBfNJB6IbMmfWiYC7xZewzkSx619KPoxv06Eb+6Sqo41gFxfTaptGYmgBtUwh1kGtWrHpOb7CyiUB9UxvbF08m8jMXFzfPpIIhTbFGCEBnVXLxj4sc1/eExTizlyHxVjinKZCyTqq1MyeIaaikGsXErOxx3gA9EGGUnkm7Qzw872PWpOWSe19iSJHaoSQ0WeDSntnGB0ng9BvFeic1R7KDrBKbP4/0cB2KTjWr1mwKPjpD2VY3vdodUvipnlTYvQRzHIXcQ6zcL/l8/VpMrfDiFljEGG8wvcarBRM+W3E7QpIoUe/6C8fcgR/F2hVdzKrMIVzDwQeFa/4uAfaXByl2fTXgsk6lIXBwHuySxBTYhqlYMYdBiPzJH5GcEOTKOqy2LpTNJ1JZYcW/Ss+tzaHGTY07jf1DK0YebTaQb9+u4dZH+XRXHGlKzLuQNhodgTh7suRB+GGSp4WaRLvDJxJAmUI+yRUgXcFTONkhrkhAZrs/GiNkYM8tKiy9dZTIWYYJ8xy2Vl0yBP8QchWeSKo3LmHBIKUt/kC0wMN3nPR3AxEiTl7rgyTPO4+lhT+QI0/DDq/rSeEvRI6uUhtIBuQU+CYyGKcuatmFpa5XJ8ykme4x0TEaOGTNs7Dhdn01u4P+x6EN8rWjaTBf4CGLYpfFrI9Vggri0hlnTj9VaLrYZtggoFD1qGXs3UqwdfLvidX64cA0eYcYRNmtsG94HwIqpg+hLkgklU+BdmWHiyIqLNNWj67M5qRfbiwK4J/BoL/FA6gSrCSas4jIiJh5lN+7XSfnV17NXkMar5w5sJ9HGWJ1Hq2tZmwC2DFxW8sgm0HY0AsuwD8aj+h3FHN1gswyZAn+RGWdJ67QK56JMxlJ0C1xqEa9wbIUmjg2zLuRXrxjCOQScKF0rAIsrL4ljpI4eo+26BT4eHGVQEZdaW2CJ0lht+A+BR/uJO7EQTJCZpKVzT6OubQNBJ/GEdX02sQUl6fKiIcadqNTPI0FO7rZSDdrGpTXjlaTJTKQQAe8qeWRyKI8p1fzKZs82sRWnCR+968MVOH7R5+g/QvlIzNZr3tahp3YsSWIlO8NILzyDjL1w02Kb+jRqiNAfZMmcEicqO17MfUuWwoSTE5e4THDduF+LJx8jqIpjDSDXZ5NmSJQTup4rE/YoZemv9f+/eoppNgdZNgfC+4IsSUP2RN1Vv6aM4a/YXkcUY7FuMrbOMc3C8SiTsSGKkrzM6u0bjYNUinE8MUxqMXHAZACPE+PdxRyJ03KNPhqZPBeSxYFjAAAgAElEQVSYsMq1c8yeUx52MM3ksa0GJDcnjTNEG5qDt8XlpRW1Uydk6/BhMks0c+5p1r9lzmJrpa4aZ9XsAdLTZfPxOLeYo7yUmW1UBfNctZNqMIEHNy9lTIuLMGBr1mP4lEPMenIuLahlZRIXhGEU/cAoja8ScWQ8B8JnA4+Ms5pVqcY8fMnyRuzqwCMbm+mVY0pwLS5K9Zgkr30YYv924rUmMbNoFQarW/drqweuhbAqjqsqjubFubM1XMKiIEsN483ZGqzbxMBa+fK2v1J4PvBoU9t52p6a9JSxzROn0xhPb2UylkmSsCMpxs4hYcvKlcquIeOtBLxZ/IEysvjGO/Hbk8vwJIb5jZ4X12cTKeAwi2fp0cCj7a2VxpEO/hx4tLdFXyJRW29nBn5d8kg+5wSZdWyVupl53qlMEKUmXQnFUhFPcKvRXqpBSw/uyjV9MfAo9iPE9dkEI3+H6OEYEVpcLmN7x8H2IGxfOYky2bbeCmBLizaeB6MwOcTXE//WCrwvGLHhYWrHlMQkabS+6/P1lSvioyzmKEr16BbYOA4da9Hu0k2mYUOpk1ijdhMpeozvBzlqaPrRrfu1BfOWoqo4VvEkyX4xSraV/YulHcSKTaZhfdsfSIKsF7cGHh1i+xBZhsZYFmQxtVHoBGUyNpyE67N5IVgHtrVdwxp5k/93bpCju9pow1yd/VOYS3tUU71mUhmzh1ORTaO1E5okNqjNfNLzeUsq42mbOhJ7t9r2ZhR425Bh5ewGW6UugbdtuYzXPHk6ieae5FajHaXF8HN9NiHXZCd5I8CvDzw6Om4t3Tw/a5EpJq65uL//gRjfW28qrnr4ZLIKB1PfcCbPH2fCpXEdrsG/Xxp4dFJc/67PxvFuqzi5mr+3baZiGfpttOsxTnw1SnVX7tcWzFVxlMCytd+rbbOVXY3r860ADpaMQey5V9dYOs95IrQ03F5lvIyBYo5s4jFG1V2fzVX8bu3ORZmsSjDJNaNoDcYKmRPGXzqMgVZZW6RtJwkxY/IIE0cno9ZKY3Vc9wdZ7J4kllujeSV5oRDhf4pZEqcnzBT4PcwwWXvExUapq/42bVOwWt06JDyxSRSs2cwnQV5149F4TtGjz7eCHKUY7IVJlDAR5R4mfAMObirNJvOB1VaxTSnbVmcJKktSPRr76+EhxAezX+WFhQuDLNlklxkz+oQOcJ8NcnRhfWPdul8nWNKmVfTEsYrGNl7YKFGTxaLk0WubEbY8kbHKgzrap1vgm00mDemDYfvii9q9mlPuItgku286F2Wy6kql5/MOVMbD0vWzlatmWrkqZFxRb6dl21atfDrPbybCbyzbMCExZPa+TRq2yYUbN7YEIWyAELsHc0nsbZr2+SsEfCFuLDV/t1LqTL1KDumbLLx5TRWrHNUJbjVM8LFMMJus8kyPMqhk2Xk7EWLzpK/CVBCvMEHqOYtlaypqnnnjjX6xNKh+o5asPrjHY9S2bTAODnJkbhKalkS5zgmfDrL0Tdvh1MonSSnazIG0W/frdvjV11XF0cQAmcdvYSeKdWddWkWXt45WT8m+rCwVMWMUv6utI4RJz2WT7L6SCs8reVSoB6pMxjJJciIV86AaA/q7iXELpfDLJDHcJD8E6/BMkkZlMg8HgxVb5H4yL+S2iuvz5QA+atGIdXiTBLZiVkpdpDj6bK6cxTZ30kwlNYqc1a1GxcmwrVSDNun6RsdobH7jArIn/K2tgAneTvgXGAEDCwjYkBl7EGFPS2eV24hxmu3+G63xxF6xW/wkRkQlqR7dAr8XDJPkQFwIaDsUV5KUosMOtm4UzzbhM9RqvhOyX4uBCwRVcTSKo883MvB2Aa96ERMseRvjIdqobtXrTuypmiQ1VIKj/+WbTMM0WzvKdIHfRYymebjHzL9J/DZlMtamMEmuZwAmJtm/gMg+z4TxMTZ0j3AP7i+dhkfG6yq31W8iU+DLmHFCgt/Nf6swfgmKHA2s9qLKKeqHKif9V7bV94jCZdI7GmcHUTFZPkoeWTnQWYftsPyATGIyQMDHix6ZGJ+iYnurMQ6pBm0zKInsw5NcWbb60DY54FNlzGHgk9IED+a3y4RPl7JkPlpEZWaeNysTnhEJrxkhUapHy/i90UySJMSoR2B7uFLxlP9H4NHWjVB26349no+F1WY9nh13SlvtXF0w4yulHDXNPpAp8DuYYTz4pOX0wKN5UmEjNyPPh4YEm8DIfw082sOmDyPrFng+GKcJ6zX1glMmZE4vVinpAl9EjFOEbEfFrFLFWbYtErcNMVPfaJSOLovPuAVcZ+nlapp6PJiOHXAcWaURW2UMzOQOYBCMqaIJR2+x5oH+G75k5vNGKMMqVp+tUje9wIc4jF+L52AELQNz27542041mOeHQdhBOiepQp8oFMwKbBwXb7H6HjFeyDanvg1vZRrNOckax6V8bcU27fNvCdjfgr8o0kCSjDGtUvlKxleNFVuSyNbI/Djw6H2N6nTrfm05/5biE6Y4unm+BISVHlftPNTjCSBBOJGR7k08rh5sG8ympjlure2CEthyJLDR+m7gkU1i+Wi6ljagNwQeNQx3oUzGPr1pn79PQNPUVo2ed2cYGy08g8wVx5opRukqRAF1108yAAa+WvLoi9GzlSDMSPU3+LEgR1bBx2vHmigQMWD1cZck1aAkiHXtPBLsAaJ4h6N9JDrRZHyimKNvJ3k23H6egj4YD2RRitZqHz8KPHp/XH/pAn+eGF+Nk6v5exhk0SM5wU/nOUOEPwPYRNg+m7A0QY5iDxeSmIU0i6MbO7aR37Z5r20QKzsqIEz1mMAJVcy/2Vhdn01IHZNVSVyY8cFSjn7YqEJX7tfimcsEJ05x9Pm2ikH2QSufM8ZnijmSpuGTzcZSqs1MMbEbo1vgT4HxDemwkjitWKcZYzT0FGs1xuqGuFA6j1Y/OmUylqJb4OvAiA0jUlszmI6etk7bpIvZRC6h0mVaMy/LOUGOVkldmdDwv7jJNGxna3YxOiXX52MAXGuFwjJMToJUg+HQIKY93U9LpOOy3gOABYFHs6Ttpwt8MDFMdAhxsVV+axtOomwz8PmSR+fEDTCB4igKaj3abybPR1WSQZiTR1Fh4KlljO3jgpYnMQtJ+nFpu99HP2rCCZKrd+vsQ4QlQZYSfZyOLkA6z/9LFAVqFxUGhimFVzc7FOrG/Vo0cQuhiVQcVzHeXtMnjlUnjYdMtj4LXqOifw0GsVeccX6mwB4zxJkZbK+ozGBs04zBwUHBHLrDZs6WdilLp66HzZrFLFMmY8lnfP41A1ZxNd1BTLq9n4Zt1nE8ZRMpXYC5Vj4h8OiK+rEkMLkYaYLwySBL30oytyRBfG3D5KR9/rZN6se4KA2N5mkVJmuE2bVBlt4pZebm+VQQviaVN3rE0CD6bJTf2rYTeIhDGt8zwensC4FH0hPEaBquzybX+xukvCRhbFyf/wRgH2mbxu458Mi1kF8pmuS3Lf1QyPj8GQbGhLhpMc4XA49sYnmu0lQ1dI4J/yNugxgtA9d3436d5DloVWdCFMdqirlVrtXWtOLo5vkbIHwqAdAhDvGG0lwyeWFbFtsXkzUT+xA5SPIVarkRtrwyUiZjH5kEmSwSrWPc82rz9wRXTqb5YwOPjD1jw5LQZvLJnl689olTyTgLWZVKpAArBwwG/l3y6NU2nSSYk1VIroQx5c4KPPqSdB6uz0Yx/4RUHkBQ+TjIWMivFE1yumkqhynMXDSbYm9FEuS/XlqxO5fbwI6YXtjeNP2+mKXm9oTMlC7gZQL6LJiKgqE3as/12djt2+SFFps+WDtZtumdnyRiSkg4dFGWmoYZ68b92uK5EYlOiOI4w+fXh4DxXlxZrJUk0XRkQm6e3weCda7QauunVb6ARF/fbp5PA2G+bFRR/jfRdctoe9N93tEBzKmptFhv6LaBfx0Hr184h/7SVDlQJmPQJLhqbJg7V/oQjIecZRYh82w/VfJom1Z9JznpMO1JTmyavCDNb2dHCx52GZcSpBqsTKY/yJL4pZ0k1SAT3l3K0v9J523rKFFxvPllJSPR26Ttj8pVb4FMFIrYtIG1bVdCfw2WsthAYoeYJOB7MFixtbQI/WQd5y/mOjbR1XGM42bM79A8G+ITaQALA49EAf2n+7ynAzR9P9SPy1wblzyaZPssjcq7Ppv3fEMnlyZtPhhksWurZ6kb9+uk/JrVmxDFMVPgDzHjfztBcUwXeHcw7rT8ehsdelOnjyYvJjujXMa3ghyZsA6ikkABvi7wyCZHKCzzU98WeGSygjQt1obK6waTgUrcu9miRf+v0OHtBBO27KuRsvt3ACa2p6xIlIkRo/y/WSpzpv9/DjuY2SwsVqMBmhR6r/ThFQJ6ZBOINNQLgiyJ1ylJqkEG3lXy6KfSMaUTpBp0CNstzNJj4j58fo4AcW57Ar5R9Ohkafs1L3njwNAwN3BMW3cHHomucZMoYT1lbPPE6WPzyzcb04zzeMOwJ3IuEZdWN0G2dpOmU9uPg9qBuj4/YZnZSXy6WXV8ehmAWBkcGsT6ScweqqHqFgGYIl4IRmy2I9fnrtuvxfMXCk6M4pjnrzJhlVRQa+LEsWrQ/3sAmwv51Ird7wzjQBtP1gShZ24OPDpcOja3wOeA8TmpvO1pxtYDvHFPCPPDExknU4i3FufSr1qNR5mMpWN7Mh21wDgjyJFJMzfhJYnXKzP8Uo5ycYO19rqvNtgs4Hyz/jJ53oUJ98eNZ5W/Ez4aZEnsnZkkUHDKwWsXzCHz4haVBBkxlgaDlStP4QlaIzMjwcA+F3h0nkBupYit7XNt20T4TjFLJ0r7c302KQfldouWduF7fosnPb8YQ9LxGLnJZWzw6OlkohSMKWmfzyTgbJv2nBDbLpxLj9vUMbI7Xsx9S5bCKHZi3cA2/rBt7FTHwS5Jkhik83wWEaLIDcLyp8rHeKxtarft18K5W4mJHw6rVuuE0z7/hIB3r/Jjn2Cv6mrmE6PUtLwuazLPBdSD/YqnkVUAVttrXgDPB1m8WnLlYsZpHbhc8DVVO3+bHNgE/Lzo0ZFxz4kyGUsoM8B7c4i74tjV/T32dNeyPbG4ObWvpOOKtfGta/D4Rk4x9Z1WbfbMaZidjRzjuaVAJs47dbS/JCd1HGJPiW3zyj7sUw2+EgxWQqAIlTrTj60jCTP+UsqROOB5gt+rMUs4ueSROJqEW+DjwfhO4lSUjNn1XvqtHmbXZ+NJbzzqRYUJ2VKWzCmTqCTIh/1KkMW0Zvu+67MJCxMbaqhmcNbPUc3v4g1EMM498iJI9VjbmK0NZZIUo9XTRvMBJg0ptCLF2CMu81D03u2y/Vq+kHLJCVEcXZ+N3coq2RYm8sRx+jzez3GiQNzyr8wqQ2ObBcYBpRwV5VirkiPOKyb47zRp3dDBTovmkMhu0fXZnAbKFWGL3LHVazazbpMFY18WpvA6iXF6Nee1MqmBGp1QDOJFq0DUQLkcYrvxzD0tWOdIJFPgjzBjjGd0q/ohsNcij+6R9GHrXLCyTcaZQY7OFfZhd1oPlHt6sb6NE06CVIPiK9fROdqmGgRweeCRONtPEm93JnyhlCXRCVll/MbpxuQhTpy/3GEctjBH4gDoCU61bwo8OkLyXBmZBPmYW550NXp/xoxFdHLWqA3XZ2MqZZUXWpLqsbavzPm8HafwiJQnGN8McvRpsfyIZ7uZg9jsq3KH86XAo7MkfXTbfi2Zk63M6lccjYF4H14ZY2dA+NnSEB+UnhDYTiySZ6bMALIh41wrW6b/dnb/sIO3N8pXKR2Pres+A/mSR3Pj2nftM1LIwxpczan0ItwuzRxAhP9XzNJX4sY8+ndlMpaUbUq3kccbPyjlyCpweH3PWw/weqkQs4lwYLANjpDEhrQ5ia72ZxWbsHoVbj7UtpA+U1W5F3p6kXniVDJXbS1L2ucbCIg9Ia9p5OHAo9fFtVv7d9tUgwxcVvLo49I+kgTmhuXpXKKMJYLbB/PyfWEx5pvTybr5Plh/yBDHg3qwhc1tUPU69kkAG8W1Xf37EEKkg7lkUnzGFuvwRYwvBznqb9Rw9drbBEPvje14VMDSLnyVZ9Ze4RKleqwfe9rnWwg4VDinJ4NBuNKTeDfPB4GiuKNS/ebmYBBHSNs3Y+6m/VrI2EpMCtaq0VrhGGPkxzjE+22uf6QDiTyOTfBtwoHSOnVyN08u4z3N7E6kbSaw3XkRIXaI26Ssg+Qy7ghytDIAe6vx29hNMfDr0nQcLlE4RvtUJmPpJ7k6Na0w48RSjsw1n1WZdSFPLg/hwwyY0Bujp9aiMC2uz78EovzS0mIVcDramH02H0/2NpxCr+SKk5ZRTG3i3Ikyk4wCSfBhZ+xWrYLzJ1HqmHFIKUfiYN7uPN4NDv4qXeiqXBmM/Sqe1Q3NL9J5NtehJsRPfc7vK4jxEBPEaVeThEgyY8z4fDYDZ4rnRTg3yJJI3tILvcyM1za70Zo+wK9zwshhTFxsTQVqG7YMvWbMEqxzt0f85/Gb2MGdFpN6f5AjEz6rZdnmfN4qlYqy92wVJ1v9++PhCuwTl1Kyvq1u2q+FHKzEVrvi6A7w4QhxU4tRDTHwNV6Bc20Xr1GbVUXVvHTMdYzYc2u0rShqPPCVYDrOtlGGms2v6mDyVOUluJ54ZQi/wmIcHfTTskZ1TNiKKRSdon5G3CbwtcCj2FzTlgFai8MO9npqDr1gMQ4ok7G0qicL5vrGNhTJsAN8uTiIcyRfzNEpFePjIJza4ESvDML+QZZMsOGmxfX5HxYbs/nu/1mQJbFNmel4u/N52vIUTH5ZceDe6oBfClcg02ovqbZt4srK9z+La/DoxejzAQxYBdoH4+DKx93t0t9SgmDW6OnFZk+cSs9J+6jaipkAyrblJQK+6BCu26gP//rPf7BluQd70cizZz466tnf2dOLtwwvx+dAEMeYBJDI1rfq9GNsaaWOkkOOg73inDQE77t6ji1TwCaInIEwxP6L5pJxArUrI1ENzO9CbFpV+aleFXj0AbuORqQb+T60aGdhTy92b3WbUD2BNyYLuwrHE6QIByzIkjl9tirdtF9bTUwoLN84hQ3Wi1l4IBkbr3nhMC6xVSCja49BvA0hPhISjk54LW2G/pgDfGihR+aLZdxKggC6pm8zhi86w/jTUC+GegibU4jXh4yjaMSw2+bHbdq7PUX4SNMfibHHfBJfkXppmy/9lIM3x22kzSAqk7Fk0nk+lgjiUCx1LTwKxhUh4VdOiH+4S/Dvx4DeKVOwaXkSZjoh9mLCISZDTYvfx1VT18MnmmX9Mf1Vlf7nbX4ctl6Xo20n8IocqRpzOpQkNzYT3l7K0i+k806QahDDDjax+QhLEE/uX4FHW0rnMCrn+mxOvKyu6W36IMLv15uCw81zZ2sGwcBFJY/MR5B1SfB7KzkhDmvmrZyex3uQg1sAbCwczD97gV0e88h4eTcsmQYRSWLa5sllbJjkpixJGlHb2MO1Y69+lBjTBJHyzsCNZQfHNQq7VY1neo355hSyfxwpvCWYTYFQfoxYguento0J2a+Tzi2u3upXHO1tJkwGiJvBMLmt70s5WDAY4oVnXsHSrTfA5Ck96BsaxmZOiNcysCMx3sSE/RPGZRzls5gJ55cJAzax4OLgrnwBzuctqQzzA7F2zpH2IZQzJ5jXEvBTGsbdU5bhXy9vgFf3MA4Dw4RKEQVDNg5DBBwWeCQ3cK4bYFqZNFwy1+fLK+nCPipcz/ESe6lq+/bduAbdAT4QIcSnYlF7ll6Xo2OoeqeaU0dROKiasXPlKv2PDPyUU7i23mkr4/OJDHw7bq61f7eN5WebarCSmeXpwKPX2IzJOtUgcEvg0Vts+jCy1te6dh3cOnU9HD36sZIgo9dJgUeX2nX5X+m0z/MI0d4nLea3ckFIuDp0UORlmDppMl4beT1zlIlMdMtlgpYT49Bm1/mjg0mQF1kcjLt+wmmf30mAODC8qS9N9dgMbtVswZhOSGMtPsDAlycDdw4OYsnkDbCTOTBiwNgGi+xAjXkVr8BxtgdUjebQ6fu19KG2lZsIxdE8FAfbDmyC5FeAcVkK6F+QoyTXMeJhZnx+NwM/EVfoXMGHCHh70SPzQm+rKJOx+Exg6iXTcAMY1i/4RItBuDYFfFZ6XZPkJC1pHDYzH7fA88GINbFoNXcCrix69KGal/HXwNFVvbQkyVds7Pv2lnZgm20lYapBkyv8EQbuNeGUiHBvqhf3xTkTVa8ATTo/21uOltNnwtczizG7Nue6m+crQPiImBtgYh+aTCSG912cwl2l2fRPi/rGCzpp+lmbbv4ry3iOgaNLOfpjXAOuzwsszVeskzys/F34bDIWGZtnm2ICnZvQXH8hwl/CMAr3ZBWBpJoW0Ny02H4g2ozTyK4gwlfSi3Fu7TNn20itfKfv1+3MLWZPXV1Nj7SbIFzE6h3QSOsmHuO3OIVLbDeZdgaXJJBrO/2Nc92QgPk8iC80s71M0p8yGUst2oz6IueB45MwFda5x2GcYRPGxLRrmUko2qynDqLv4X6yCog8OoetB/g1PSGM0iI6TWg09/oA0a7PJg9tywxHde3cHngk//hNkmoQmBd4dLpw7ZAk1WDDtk26u22wQZw9dzVsjnkmx6M8Q4TPFLM05kM6k+drmPCuNjtpmRO9UdtVkyrjjJX4OROO+eZhBydIInVUUzAaxVh+wNPCQztufLbxLVu0J4rZWlu/morwakslOW5KK//OwO8cxsnFHJkQc+NaOnm/HteJ1jQmfyATjsD12RhCvxGEfcEwaaE2TNhUe9UIS8xXPRg/mfoKfpr0RdbeIIB0nk8gwsXC+Ihjuoucdxg/ZMIRNmnA2hz3Hx1g7kKPftdmOw2rK5PGVNMFfhcxCkZfGyfu5gr3Ngb8kketHNaadlf5PZtTkn0txmMdxqa+7QTXvqs0UR/A2c3zsyC8WjwHwoVBlj4rlU+SapAIHy5m6QfSPpJ6dTZoXxzzzy3wlyputA3DxgjHPWQCfYfD+Hyza0LbgOYN+7WIV7uK8jLiwXyh5UeFcOqRZ7qJWnCdtEKSQNPMeGcpRybAuXVxfTYfaHaB9xv0woQ9Slmy9cQfcYjrwVnMOKUNP4VVR0S4l0L0F3N0gzUQywqduF9bTkEsvtoVx1V3cKb0BdgeZezhALszsDuA3SyMicUTq3pHG7tCc4VhvvJuXh32i+IB1QhWPb9NSq7jpPWNXaHDuILKuJQmgcscpQJcnaVMwC8R4vziXPrt6uzItK1MGhMeDZsTMk4iwl4J1+EhBq4NQ3yv3YDhrs//BGEDcHQKssq/iu0RUd3/q9jNXh149N6E446qzRzgWeUwChhcsSpJUBy8LZhDJoSQOanbrEzRjYO42IY8SpJqkBi72pyG2ITMajVRW+eSdIGPIMZFlidD/2DGVeUULog7aXMLfCcYbxIvTr0g47kgR5slrl+JkG4SRhDhk0Q4ts3r06fBuIEdfL+UJbtsLCOn+x+jkYw64lIOMSvJb7zqZW6undvVCdq6YTATnT6fZzghPguGMS+ROhqtZGQcNwm4HoxL42xIxWCFgp22XwuHbS3W7kNi3WGjCuY6KsXY1gkxy/xemLB1FO6DsAk4CsdhTilNBhNjeGz+DQNYUvPPhJcogRCAEVCIh5YvwT1JEqOPy4SEjbjz2aUyjmLG4aAoDIsJeLx+xabrRRCeN3NhB79LMe5YOFhJA1VNRWabucMEFSfCPRxiLxC2NxYExNg8UgBGeBqHJJPNxXiY/c14OaYm4SabsB3CKceKKZPmiGacx9PLKRwWKZCMHUBR/MVNTainqtJmAl8b4/1FTHgAhPvIwa3teA7GLpgKrHsE+tnJTMORHOIIEPYB4zWgKJi22Zdfqr64HwLjfji4LZiDu6RpVDsJprmCfGUa9jM3ZsTYxXx3ADAOTKPvI2N+8TIDL9OIreVTxDBXoQ8gxP3FuXisG+fdKWtg7HgXrY+DysABBOxZfUduWXmfrU/G5Q4YBGExGCbcnbHdfTjl4I6Fs3FPJ3Bfm/frjlAcO+VB7ZZx2NqZMXBE0qtJZdItBHScSkAJKAEloARWPwFVHFc/43HvwTZ3aYowXeo1O+6DnaAGlckEgdZulIASUAJKYJ0moIpjly1/1dPORPeX2nvJc1R3GYvR4SqTLl04HbYSUAJKQAl0HQFVHLtsydIFNvY24nRSxl6xmKX9u2yaVsNVJla4VFgJKAEloASUQGICqjgmRrdmKqYLfDIxvm7R+yWBRyajwVpblMlau7Q6MSWgBJSAEugwAqo4dtiCxA0ngWPMySWPvhHXbjf/XZl08+rp2JWAElACSqCbCKji2E2rNZKJxyqVGQEHFj26s8umaTVcZWKFS4WVgBJQAkpACSQmoIpjYnRroGKCVGbhCmw8Hsnc18BsZV0qExknlVICSkAJKAElMA4EVHEcB4gT1UTmfN6OU1EGDWl5OvDIBKxda4syWWuXViemBJSAElACHUhAFccOXJRmQ8rk+Tgm/NhiyDcHHh1uId91osqk65ZMB6wElIASUAJdTEAVxy5avIzPZzNwpnTIBBSKHnlS+W6UUybduGo6ZiWgBJSAEuhWAqo4dtHKZXy+kYG3Wwz5+MCjKyzku05UmXTdkumAlYASUAJKoIsJqOLYRYuX9vlJAraWDjkE9lrk0T1S+W6UUybduGo6ZiWgBJSAEuhWAqo4dsnKbT3AG/eEeN5iuOGwg76n5tBSizpdJapMumq5dLBKQAkoASWwFhBQxbFLFjFd4IOJcavFcB8PPNrWQr7rRJVJ1y2ZDlgJKAEloAS6nIAqjl2ygG6eTwNhvsVwGcBjDNztAH9mxt09k3HfE6fScos2OlpUmXT08ujglIASUAJKYC0koIpjlyyq6/N3ARzfznAZ+FvJo53baaOT6iqTTloNHYsSUAJKQAmsCwRUceySVXZ9vjJCtPcAACAASURBVBfA7m0Nl/DDIEsfbKuNDqqsTDpoMXQoSkAJKAElsE4QUMWxC5b5oH7uCfowCGByO8MlQq6YJb+dNjqlrjLplJXQcSgBJaAElMC6REAVx3VptXWuSkAJKAEloASUgBJog4Aqjm3A06pKQAkoASWgBJSAEliXCKjiuC6tts5VCSgBJaAElIASUAJtEFDFsQ14WlUJKAEloASUgBJQAusSAVUc16XV1rkqASWgBJSAElACSqANAqo4tgFPqyoBJaAElIASUAJKYF0ioIrjurTaOlcloASUgBJQAkpACbRBQBXHNuBpVSWgBJSAElACSkAJrEsEVHFcl1Zb56oElIASUAJKQAkogTYIqOLYBjytqgSUgBJQAkpACSiBdYmAKo7r0mrrXJWAElACSkAJKAEl0AYBVRzbgKdVlYASUAJKQAkoASWwLhFQxXFdWm2dqxJQAkpACSgBJaAE2iCgimMb8LSqElACSkAJKAEloATWJQKqOK5Lq61zVQJKQAkoASWgBJRAGwRUcWwDnlZVAkpACSgBJaAElMC6REAVx3VptXWuSkAJKAEloASUgBJog4Aqjm3A06pKQAkoASWgBJSAEliXCKjiuC6tts5VCSgBJaAElIASUAJtEFDFsQ14WlUJKAEloASUgBJQAusSAVUc16XV1rkqASWgBJSAElACSqANAqo4tgFPqyoBJaAElIASUAJKYF0ioIrjurTaOlcloASUgBJQAkpACbRBQBXHNuBpVSWgBJSAElACSkAJrEsEVHFcl1Zb56oElIASUAJKQAkogTYIqOLYBjytqgSUgBJQAkpACSiBdYmAKo7r0mrrXJWAElACSkAJKAEl0AYBVRzbgKdVlYASUAJKQAkoASWwLhFQxXFdWm2dqxJoQWCbeTyzJ4U9GNgRjB0ApAFsA2ATAL0MLCFgMYB/A3gcwGMA7kIKtwez6UWFqwSUgBJQAms/AVUc1/411hkqgVgCrs9/APCGWMHGAiGAuwFcgRR+pEpkQopaTQkoASXQBQRUceyCRdIhKoHVTSDt8w0EHDkO/SwD4VJK4ZziafTMOLSnTSgBJaAElEAHEVDFsYMWQ4eiBNYUgXSezyLCF8etf8ISZpxdmo7zcRyVx61dbUgJKAEloATWKAFVHNcofu1cCXQGgXSejyXCT1fDaO52Qnxo4VwyNpFalIASUAJKoMsJqOLY5Quow1cC40Fgxnk8PezB9wi4lQj3DTMWhg7+NetlvPzUxpjKw9gsLGOPkHAYAe8FMM2i3xcc4OiFHv3Ooo6KKgEloASUQAcSUMWxAxdFh6QEOpnAjhdz35Kl+DyAOcbbWjjW5cR4TzFHNwjlVUwJKAEloAQ6kIAqjh24KDokJdANBGYM8F5hiGuqYXskQ17qAG/Rk0cJKpVRAkpACXQmAVUcO3NddFRKoCsIuPN4Czj4NYDXCQf8n5SDvRfMoSeE8iqmBJSAElACHURAFccOWgwdihLoRgIz87xZmXAXAFc4/j9vMg373XMSrRDKq5gSUAJKQAl0CAFVHDtkIXQYSqCbCczM805lwp8BTJHMg4Bzih4ZO0ktSkAJKAEl0EUEVHHsosXSoSqBTibg5vk0EOYLx7gi5WBHvbIW0lIxJaAElECHEFDFsUMWQoehBLqewNWcchfhIQDbCedyXeDRsUJZFVMCSkAJKIEOIKCKYwcsgg5BCawtBDI+v5uBn4jnw9g3yJGxj9SiBJSAElACXUBAFccuWCQdohLoJgKuz3cDeL1wzD8OPHqfUFbFlIASUAJKYA0TUMVxDS+Adq8E1jYCmQJ/hBlXSObFwPCkMjJPnE5PSeRVRgkoASWgBNYsAVUc1yx/7V0JrHUEoswyy/AMGFMlkyPgi0WPviqRVRkloASUgBJYswRUcVyz/LV3JbBWEsj4/AMGPiiZHAN/K3m0s0RWZZSAElACSmDNElDFcc3y196VwFpJIFPgdzDjZ9LJhcDrFnn0sFRe5ZSAElACSmDNEFDFcc1w116VwFpNwJ3PG6GM5wE4wol+LvDoPKGsiikBJaAElMAaIqCK4xoCr90qgbWdgOvzXwHsJpznzYFHhwtlVUwJKAEloATWEAFVHNcQeO1WCaztBNwCfw2MUyXzZGAwM4hX3d5PwxJ5lVECSkAJKIE1Q0AVx4nkzkxuHrtyCm+mELuCsAOA1wCYBkQeqK8AeAmE58C4nwn3OIwbix6VJnKYpq+ZAzyrzDiEgZ2IsR0DGQI2qI61tzrWfxNQBHAfA79byrjlmRyZOazxsue3eNJzL2FvcnAgATsB2BbAVgxMI2A9M34GXibGYqboSrVIjIUgFMF4ZOgVPPh0Py1Z4xPp4gFkfD6RgW9Lp+A4eP3COfQXqbyt3KwLeXJ5GQ5ECvswY0cA2zOwafW5Xh/AEIClDCwhwrNgLAJhERh/Jwf3rgAefGoOLa3tN+PzARWl1wNwJACzn14eeHSC7djald96gF/TE+KDYBwIgnE02tSYCTDwHDH+BsKvqAc/LJ5Gz7TbV5L6a+Pv8TXn8CY9k3AMCPsSsLvZXwBsVDXPMHvKgwBu7QUuf8yjfyfhNrPA24SMY0LG3kTYFcDm1T6WA/gXGH9kB9eXFuNa9FOYpI926kz3eUciHOwAu7PZYxkugA0YWJ8IQzD7K7CYgKcJeNA4wnEKd5Rm09/b6de2bre/z2znu7rlVXFc3YQrb5LpA/y6VBkfY8IHAGxh2SUTcGtIOLuUpdss61qJbzOPZ6ZS+DgYxwHIWFU2woQlxLi2DMxf5NE91vXbrHBQP/cU18dbycEHwDgagFEGkhazCT8Exh8A3L5iBW75x5lkXgZwff4EgG8laHgIg9gw6KdltnXTBT6YGLcK672IFHYPZlMglG8txkyZAewSAocQY5dqSsFtzEcEA1MJGATwLHH0YvgzhbiueDo9mpnHb2IHd4rHQPhokKXvieUlgv3szJiGI0LgRDAObeeZMDEnHcJdzPgVGE8y8Gki7FU3jDmBR2PydWfyXGDCHMmQm8jcEHj0jvq/GcViOMQ5RHg/gFRM+0ME+MsHcfZEfBRN1O+x0Zwrv9GnK7/RLRPxJlwYZOmzzepmBnhvDvF5Bo4goEfQx1Ii/L/iHBRAxAJ5zCjwkWXG6QTsV/0giav2KBj/MxFZmGYM8M7lEB8mRO8zc/CRpDzMhB9OGcaFj55Oi5M0EFen299ncfNbk39XxXE10k8XePfKNtEPYMyGn7DbK4YdfKr+1CNhWyurReMM8VUQ3ibcpGK7rJxUXpMaRnbhGbQoVrhNga0HeL0U42PE0cmP+eJdHaXsDGOGmU+6wBcR45REnTg4KJhDd9jWzRTYY0beot6lgUcnWciPEXV93p4Ac2r4oepJh7g5ZvzFIVzIwPellSqnFPmSR3Ol8i3lRvJmf7xyspwDMGNc2hQ04jAOW5ijX9eLunm+HYQDBU00E7kq8Mi8qFeW6AOGMF8aL7OmakBlHG6U+zbG07TqRP8e6wdilOmyOS1OWIgxUMxRdswazuMt4OBiAO9M0jQRvlPM0omt6mYKvCtzdEovzbxU25w5MX9v4NF1ScYXV6fyDB/EhM8Tog+w8SmM5yonk2cWPbpsfBoEuv19Nl4cVmc7qjiuBrrbnc/TlqVwNgEnW3iVikZCwG9WODhqPJTHzAW8OZcxAI5OK1bHs/AigI+uro3MAEsX+F3EMCc85gRsdZZlwXT04Tgquz6bk7+Dk3SWNNh1usCXEkeKkLQ8EnhkTCGsS/XlddY4fvDIxsD4RZCjt8uEm0tlfD6MgQuA6Dp6YkuILYO59K/6TtM+P0nA1kkHw8BlJY+i9Y+u3IfwHWmczCZ9PhM6OGTRHHoo6Zga1VsTv8f6cWTyfBQTrk88L8L5QZbOqK3v5vloEC4HsHHidgEw4ZRSlozyOaakfT6zsgmbg4ZJSfswtsIM7DOeoa3SeTZmSl8H4Yik4xLUuySYjlPM/iqQbSiyNrzPks59ouutDmVhoufQUf2583g3dvATAmatroEx4dulLJnr0sTFLfB7wdHX8yaJG5FVZGKcWszR12XiMqnIvqgX36MR27KJKPdXFODIQ3hbnzcdYnwAhOMxYttkU24JPHqLTYVIlpnSPvYlgnmhSU6wrRXHWRfyBsPLMQ8E82ytib3Besy1HM1JV0/ZXAfiU9Z8x6ECA/8uefTqhk1dzanMU9iTy9EHhzm52b9ybdxn0e3XAo9OMx+ly1O4sWI7d4BF3WaiwdT1sPPDJ5MxNWirrMnfY6OBz5jHrzWKMRvzipGPPPE+R4yzizn6wmi7aZ+zBMwbp0OA5yeXkam9njUfAsMrcDnMnjIOhYCfFz0al30xXeCTaeSmw9iFNy1GYa3YXl7AwFW9vVgwNISZDnCucK8aabeBwi7F0e3vM+k8O0VuTbwcOmXu4z6O6pfuj+N+ZOPQceg42CeRI8HVnEovwnwCPmMxDmOnNn/FEH674YZYvmwpdgiBTwOR4iQrjI8FOfquTLi1VDrPbwDhassTnPuJcVk5hdv6JqP04nMIJ62PzeFEDkrHEON9Vcefxp0TfhhkaUwmFNfnR6o2f6KpmQ22NB0btfNlXd3M4xTxOwOPxFejM3zevwxcZclUNGcLof8EHiU60Zk+n2c4ZdwgOWU0a+AwLq04G1y7fAh/32ITvPzScmw0tAzbUgr7VGw13wXgjRbjHhW9PfBIdBLt5vl0EMRxKwk4ZwnjnCmEXxKwf4KxNa7C+GaQI/NbTlw66ffYaBJpn99JwP+JJ0joD7L0ZSOfyfNXzfWsuK5AkBifKOYochqLlMah6Lk9TFBVLNJuQP2t+nlqbx++A0T7Ylx5NOXgyAVz6IlVBPvZyfTh+ords/QWIQRhvyBLf4rrcOXf14L3mXiuHSSoiuM4LcbWA7xxKkSpySnCXSDcRIzbaBjBUC+e6x1Cb9iDfSunFKckPDWztmGrbgY/BfBW4bSNzcxnA48uaSTvFvhTYHxD0lbkWOBgv+Iculsi30ymmpHEKOdThO2YnMmnBTn6USt5d8R+yVx5N9womfCFUpbOrm/DzfMlIFjZEo6H97Dr831A5GXZsDDh66UsiT4Oqs4+RhGVX5ER7mXGQFjGbZPXw/PDZWyJEG8FRyeiie1Mpw5i8sP9ZJ47cak6K5iX72axlRi/SAEfXZCjZ1s+D3k+CITf2JwyMXBRySNR+CG3wFfanDAZ5wrmyO7tqNg52gmw42DXhXPIeABbl077PTbZp76EEVtzURn9rbs+m2fZnJqNd7ku8OhYjNjhXmM+XMe7A+PpX/KokKTdGefxhjwJP2eOHHPiyoJyGQc8eToZZ6QxJXJQcfC4xQ3GjwKPjOlUbFkb3mexk+xQAVUcx3FhMgV+DzOMUmO4GluNHzDha6UsmUDITUu6wHOIYfsjfzrwSOzR5vbzFOrDjebqRjjl5XBwTDCHftly7D6ba/l3C9t8bOogdrZVDEbbdn1+v3G2EHoymmp/4hTeWZpN/xSOz3hMmxfFKvZN1brHNrLVdPP8PhCukrZv5JiQLWVpwKZOvWxcjEQiHF3MUqydV4KXo3muzwyyyDfyEI2ui8NKaBD5x8kqU0sRpi/I0pNSNm6B9wXDOKPEetATcHExi89IPFu3OZ+3qkQY+Id0HFW5kwKPLpXUSfv8YDVMlETcyJix1P7eQwYuB+EbZcIjk8p4rVF4KpEA3iNtsEbuksAj6+v9Tvw9Npp72m6PMk2cToRiJWTT1XXtPcCEsyYz7gh7MTS8HEcw4aKK/Z8JfWRTSoFHbsPfMOG3IJwz9DLu7OvD1BWA2fN8ACYEmk0ZUU4ti1Eawx6Y6B0SE5zFYQq7LZpNC1t14/p8F4C9hUNZHkzH+nE3MmvD+0zIoyPFVHEc52Wp2sMcEjrI2Rieuz6bvL4S27WVI14xhE1HQ8S0nEY/O+k+/MzqZJPx/rhTOtOnCc0QhnhAijGp0jQjz4eGhF+IT8UYdywF3m4bV9LYak3qxZiYaw5hu4VZemyMAjdyUilWTKv1E23qtX27BT4HjM814f6fnl5s+cSpZGK9NS3VZ9W8lKSlTIwPFHNU/0JdpX7kVRvigSR2vinGzgty9DfJgGbmeacyReF+XiWQvyLwSGxa4Q7w4Qhxk6DdlSKVMD1vLOXoj3F1duzn3iV9kU2Y/IR31Ub/ScD7ih6NCXUU90HRaGzm6n5KGVvZhEXp1N9jo/nZmpNUfO6MSY0JSVb7MTIvmI4z6xWadJ7fTCMn0zZlGTNOIMKVNZXKxn65mKUxv8eEBwt3Bx7tYzMoE2vzhcW4SXy4IDQ/yhT4MjNf6VhiPx7XgveZlEWnyqni2CErk2QDktqx2Nrp2Fy5GXyuzyZo855ClM/29GJ6nFJT21Z6Pu9QCR9i7F5MAHJJeaSnF/s8cSq9LBFeRcYEaS9gRV1MvJZfwa7PJpjt9tK+WjpRCBvJ+PyDFl61kSNFq6aq9rgmbIc0l3Tltg8nlzwSmSaYOHQhR7ZbViUE9pLEADWmIT2Mv4IxXdDBPT292M/mmXN9NmGBzhe0vVJkchkbSJSvqte6MTVIUh51hvGWZmGuqkrp/TbPoxmEQzhqYZaM001s6fTfY+0EqjaEJilBXIzLZvNm42wVZKlp3Na0z48n+EgysVxHzW3Mfx8TeHRzo0FUTwFfsPmtAlgQeGTloOnm+RsWjmXiFKG2ESHi3mvd/j6L/YF1gYAqjh2ySOZr7/nFMCdE4jWR2MpVT07MSZ203YVDg9jZJkBwOs95oiiGoqgQ4cPFLP1AIlx9ERq7yKb2fHXtmMweewQeGaeVRMXN87Mg1HrHPhB41LR/1+dvVrI4fNKms7jNMa4t12cTp65RCKIyM15bypHJ6NOwVO2OjPmEyVgkLWPiCLas2M+OOy3KwiNR7FY2FYbYf9Fc+n3Lto1y7+NGYXiQ5SGwh214khjFvNHwoutHCcyMzx+2iW852mYlnuYTSOGAONMLN88frYaOkQwnkjHON0WPYp1AuuH3WDtpE+UCDlqaCrV+1jA7yJEJ7dS0ZPJ8DVPkUJWkrGDCMaUsmT26aXF9NsH80xYdPB54ZLJliUrVVtXcekkKc4i9SnPpXolw2ucbbG67nGFstPAMeqlR293+PpPw6gYZqTLRDXPp+jG6PpuvSsm128hcU8i0yg5SDd1h4rSJYxwy452lHBkbNXHJ+PxuBn4ircDAjSWPREb+tkopgIaZO6RjM3Kuz4ZZbQzAlkpTNRRES+ebMf0TPtnqFKPlS6T1y/C7gUcfa1p/5ET1dstwLs+uGMKOIrOImo6TBEpnxiGlHLXMkOP6bLJ6tHyZrxxGwhAfrs/m1M5kyREVmxAoaZ/n0UhgcnlhPFdmvOHJubQgrlL1d2+yHNlchYs8wrvh91jLJ6mSXm1DZN7g+myutsVmELXjI8ZnJKHKEtjEitbTjCUyz5mEv9d9LLd6zH4aeCRWlC3H/o/Ao4bxTteG91ncb7db/q6KYwetlFvgVyyyQITDDvpaBQJ3fTYv16apsxpM/a7Ao31tkcwY4L3CEH+2qLcMg3hVXOq9qg2budKTXjM9HEzHLnGG1XHjrM/yERe0Owo8O4wxQZ9b9UPAlUWPTEYW69LCgWcZAdu3ym3uFvgkMBp6ybcYyKeaeda3VHB9/p+KHm6VQrBZ5pXRfmadz1uvSOHvwhiILznDSDc7vWg29urpv7FBtHFIOC/wqJnN6SpduT4bhzNpZANjIjBMDg61yTiUIFNN0xf26OC75fdYC9v12ZgbJMlGJL55SXriaLJrlTwSOTPZnjhKstSMcrL9wGPCfqUsmVSsscWdzy7KaHr7MaYBwgVBlmY3arjb32exsLpIQBXHDlmsamgBY4sjLX+q2MS8oZlwxuc0A8aZQ/7yYxwT5Eh6XbGy6ySKk8SRIO3zLVbprRKOv55h/YtAcgpra+cIwqIgSzZXT9Ewq1eFxut4bOgZxpeDHDUNO7J5/v+39/VhclRV+u+pHhKSSQCNICCkayDKpyCCgLAiiHyq+IHiogurIvoTEEi6egDRJSCKpKsTRdBdcFlFRRcUvxf5kO/HZUFAAQGBpKsTRBBBIBMSJtN9fn16amJPd3XXudUzSddw7z95nsy595773qq+t+495325fwZBuNZM9NKXukPY8ZaFNKJ9MMfs3ALvA6rHpqoLVXFAaZBub1fBMEM2NtYzqh/ThC9pQ2QZyx41Jju0HbOpjnKSj4wESTKrAo86EpKn6X1c9wz6LFfAIqVqVDQn32MNZgt8d4RmeVx/z2cYO8TRQtUbGeUqlI9CjS72aL+MzwV5iqUSEllRBiTDX9v2Q4FHu8QNruE34CzJEtfYywcSA7tHhZVMhfVMg0FabOzGsUdmKlvk/YjRObarwVfhdSvl6Ivt3Hd9FvLW9leWrRWXBTnM01CVNFcNNyRG6hNxiRZzi3ywM0qzoiuMhwMPuyTxv7mD5phFqmDHOF1fw8DyepcEuJ1OB6MG3uHqbRmGsEunU9xQ0qyFi7ITwHHz1KlumETxkG4CR60cYO9lHkWeXofa76q4Klk6HcKOUZnwcf5kC/yRpozXuCogxu6lPMWyC9RVh4BnYhtsMEjCyef6LDG3EnurLnNmY9o9nyZJDGspaXsfxwbQIRa4PS6EnwU5UnMruj4LC4NamUY6NnmvjE/t6kJTupAjt8DfAeF47UNiwooRcuNK4uBmmvY7JWWmfT3TjD9NNnbj2COzZXKlIvQZG03Ddo+fSpELULg4PVEjr52uHV47gmtVfUmEmFXnrVQXBgplj9peIbk+X2+kpkA4KciR0ULZztlsgc8jwhfCvw8HczEz7vp7oMDHMNU5PNXFJElIGg2vUCXpZ7uWThwc0YlzM6xbBrCV2kHgxeEhbGWSKNXYtlwrj2Sg5mSUuo6D3dqRUbtF/ikY71X6n0zaUWJci/wVMM5Q9lO/Su4fQr+GnzQJewJVcVhpkOR9UBdjtZTRq4nNH/WohYpKOk3b+yg+h9nIz6tBGzXkDGM3LSVUkg8BAE/OmQ233Sa92d8k1FAAdopLEAy5SiXpRh0Lq/7YHU2Ou0b7vjLw4MYV7BfFSjAV1jPDZ7Dnze3GsQemyF3Cm2EEj6qDk2OuJAcKnGeqa6uqi/oHoU2Lrs9Vg8xt+SL+XjlPx0U1l4Cu5OXqWmy1/Cz6u3rAE2y4fYG3qBCeNmzWSP0n6/NJQmId0cfVgUfCO9e2JCQq70oTPczeHi9DFgNQpYLXRalQbL+Y51Wq9dAL1W9WjcD5X0s5usJwPurmrvn1pvr6zi3w6aC6QpG+VLFVMEhGMbSuzxJD2ZG8v9mBdtmsaXwfZWxzF/H+joM79EDXLa8NPDpSW2fA5wMYuFVrH9qdFXiklptMwOM47A6hPy68xPVZZBX/Te273OrkqTFpMLqq6LIvx3c60IU113uKgH3b3b6kfT1T45siQ9WPcIrGk0pXswX+LhFUiRIM3Fiei8M7nYC5PguBsjoOpSZjdk/g0V5JwQvj7jqSTbe0TfhJkKMPRPVpHJ9leLWUdJxx9dwCPwSqa19ryyOBRyr7kJj8TxFXYi9WKtipneTXmCO1eMNra/GGh2sdq9sxDgryJBnYiUqCDUfVHcL0qAXP8BSQqQ9blU4n0418fZxZn1cYanZfFXj0YQ1Irs+XA/i4xjacg2eCPMVLKTY1mGRD007uMbXvY5JEMMM46YECnyLqMer5HL1G3q4TXVZzW67PkmAmiWba8oeaytWb4oxryj/ye6Km7CGgWPKoI+1a/ZbBwWUGvzWPMOPITnikfT2Lm4c0/t1uHDfkrJkLtN894uDwJxaQ0PZEliSnPLUznIVBjuTrM1HZ+RKe9dJqrDSp3Ja+ZPTaW67Z1VeqBJxY8uhbJv1Phm2SOMe+adiiXchBo49tSXQZpwV5uqjTeMIrO9Fm1idKAc8Gc/HauCv6jv36/E9VoG2iS0TdvwYevbbl/0c1fUVyr/Vv0Q78PvBII5nWUnvuBfwqZyO0fb+iuovLuh83j+aJFDcFHmllQtd1NeDzIQyor7flur3sUeuVZYrfxwGfL5ZYQpN3nfqwpckHhym5dSJibp8lrlf9PHe6zRnDIsFHnYRkHF326JooPMPkzhNrDBgSd6/lh/15dS0+1ummKPXrmcnDlyJbu3HcQJM1UODdqoRLCPgnpQvXDA/huLh4M9dnoTIw0kFWkS53cDJJLFs7Kgp3Mb8d1TrPoLqMONjmiQVkqiusbl9rGGqVd5Tja25LE8Q+sJj35mo9O3n8+0q4N9gWe8dt7pLEX4JwZZCjj2rHHmVnGpvFjN+V8/SW5raMT88ScjdKv0mePwCROuYtmIxuwiSJbIYa1w70JJ3aMCR0lk3BE2WPWvhek+DRK+9jAkqi6A+XDkAb6jB3DNGJ6ubAhdwXjD4z6nh1YgyW8lTo9Hy4BT4DBPV1ubRVqWJeM49oyEAgt2WyadRxEDOeAeG0wKMfxL0HaV/P4saX1r/bjeP6nDk5YVyBwxzGSTxKEaGRe3uBGPlSni7TuOoWWQKSTcTtV8+ZjU21gdpRPiT5egXjiiBPLdcvxnE3gFqxQ4NfNzbzLuLNR4YhJ3v6ErcxGN1siHJOs6Rj1XGwz7IFJHKPHYvxVePoDrXrU1zTuEoGvlv2qCXD05R0mhhHlfJkLHcoICa5eoxaUCPfkwt5B87ATNFIqQfc3F9NBu+jNRk8lTpTWDeSwzXN76NptnM9DMijQ+Lep3V/H00AWWnAvSvZ97Gbusb+Q+7MB9Q+iWFMopyYuD4L7dpRBu2urFSwo+NgRxB2rN0YyQeexNGqb4YAPAtGcXoVF2ukOet+pnw9M8A3VaZ247gepmv7Im87wvgUjdLjbK3sUrKUvzfi4GyT0zTXZzl50/Yhrvw28Gh/pU+RZqbXYmEjSwKPFkQseGbcjcAPA4+O7cb/YcZ01wAAHxtJREFUiawboToT13zH+FK3yJ8Bo0UfWpJkSh6dEtd4uEj8H4C9NbZjNg5hhyRUNo19DBT5C8w4z6DfyKQBQ+WJyJMRrQ/GV4+El4IFmKWhgUpyIq2RFY0aWwKt7cgEK2Puxh55H7NLeCuq4EntvIudJoavsb3tivyGKkPiBPVFsalrbCwJNVS7BLPGdiNkVfVjMLf8LTG+PWMmfvDQyWRE25b29cwcqnTUsBvHSZynUFFFpMVEnkmrfrIWhKtpBOfFcQc2u57wxOuiIEcm6jItiCVSI4mKzRs9XRP6DG2MjPzYf6Hk0fmTOI1GTQ/4fAkDJxlUqkyv4FVRX+DhfMrC1HwF9BdnBDtpFVEMFYnE9ReDHDbTbIY6jdMk6UvacQjvWZajXza2GcbPim6t5nReqq4JhtCPhSRZ/sbF9VlCAvYxqHh34JFqU571+YsEfN6g7cqIg9md1KHatWV6yhzJC5vi9zHJx6xpJn6SDwHNpm7cBs9c+ebZwKPXdHrGwkS7SNolg2dTa3oPE74BB9fGaaxPufVMi1AK7ezGcRImTdj4a5JoPgPvUjdPWM7ApU4G3zIJzm76ijRW6sAE8B+acFCO+Rt1nbjdV3hutQ/CNaguxPhwKU9GcYXqxhMYJllMABxeUwG6rrm7thm4jGODPKm0sZOo+gC4LfDo7QmGP66K67NcsbfELLZpl0ccvKY58asWp3YgCDcb+HJ/4NHuBvb/MB3V8ZYkr36D+p21wRsaSnA9+KfAox0NfFln6vr88xpbgkoPXioR4b2lHEmddSXN72MCChugij2CQRKJU1VJ8CEQu6lr+Q0wZ0OI1ahOIBGrwiPGSD7kfgXgkqjfuqi6SZSnemk9mwjQerUNu3GcwJkJM8vOASAJKipSVckurjK+WV6Fa5OekowNwS3yh8FQbSjG6hBwaMmjG7qBIQHvHaIC6JME4oOxb5AnuYrtiRKeEgoNjPrdIsaXSnkadxKVLfBbiepKQs0JMdcHOVLrHIeJNab4GPFLtgO+FtguJ4WbKCfmj4FHu0YsnKeC8DVlG4JWW5qnuDYSZXACCwKPVLyMrs+i2evG+TH2dxMt4xbcfF4mIZvavqba+2hMewSsnTmEWRoS93W/t4abcwCxm7qIeZTrdnUcYSf1lbG2E37ciqKQJLU8BUbAwFICNmXGm4nq8dfq3zsANxPj9DilpbSvZ9p3L412JpOdxvGtN5+zBR4gwk8B7Kbs9CZizI97eZRt1c2yRT6ZGBeb1NHI6cW15/r8F0P94z8HHm3T8iNZ5I+B8V9x/Y37ewYDwXwS9YOeKQl4x8af8I3Sz4jsXjMFx5qMgzcuXUBqUu0kRNBgnBnk6cJuADWWSWN8M8hTyxW/W+QlYJxu4Iv6BLC5zWyB30+ESLqRdv1rP7x2uJBnv5yBbKTVv7lxsqLtfAolQOXkVNvXo7UM1x2m0vtoeNotWeUPlj16o8FzJokbZTDmqusQjMKCkqjSaJLakoQWdZLUnLuEt8tUsIABkbnUhmS9zISTyjkSXtPIkvb1TP1cpNBQ+8OSwqGtP5fdRfwmOHVdZY1eKTOQL3tUnGgPkzDsjziY04kXMs7HJNdZNTms/67JYf1zy0KVgCJiNWPW03laFefn+vx7Av64NX3TsNnjp1KdRH3A588yEMXNeE7gkUmyCZJshmBwFd4O14Ei/wszvqvGvU3SgHFWpeHi3OifW+RzajuIhWqfxVCp6mKqRV/3wZCMesxv45P7dpv2tL6PEnKwGEMm2c6m9FN1ta8KjJSqNJu6xmfPWB989JmJvYFJRHGzFq+OU+YKr8Al3MHkhNRrtxamfT0z+h1JmbHdOHY5YZK9hwru0ipNTGYyR4Is1mqQQ183SRC16zeh1BFlA3VhxkfLebqyuUKTRrSqvWCo9oWbMBFC1UECowGfP8jA1SZVHeBtyzy6I5QuFGm9TZvqP9o3DbuNbS61bdfUISTjvAXrTvUdxiHL8iQfQolL1ufLCPiksoHn58zGFlGUUK7Pcl2/n7IdOTk6v+zRmM64tlrdbqDAP2KqJ7KpCgN/K3u0ucbY9VlOY4y01KsZbL98PsmVs1Ex/R2o8We+u8afKfFn40pa38eEIQdnBB6pZVqNuUXl+NfBPqUFJHG/qpIgTpNXM2bHfUhni3w2MUwSCtXrRHjzJrclmkMUwYGFPi7Ik9ADjSumz7F8xvXSeqaa5JQa2Y1jlxOX9fkXBLxb2cwjwVzsGkfYrGyrxcz1+cwaUewF6vpCJZIjk0SAlqZNM2dFoYIy2DyYT5I9Pf6HosBFJrRQ9LQbT1u1CzUAk2OYJM4RjM8FebrALfB3QGjhMmTGweU83WTqcaJ4JsMkgSifXJ9F/ed1Kn/bcHpKXddnSVbQJ7t0cc3u+iwb9terfB41UsesJVAVWhnksGmSjzpDCp3n5szGllGb9oGUvo+1Z+Z9tWfmJwbzqOI+bGwvAd9ndXgIs+MEHBr7SCA1uDTwaF7cuBNsHF+sxfE2f8i27WagwO9hwrhEq04+Cfn8GsaOzRvetK9ncfOQ5r/bjWMXsxcmMPxW3QRjfpCnr6rtDQ07XHG2a+n5wCMd239EC6GqgRBeq9sgxo9LefpglENJqGwCj/oMYVov5qbcg7Urpl87hC9FSfQR8P2SRyot8+bBZYt8JHE9m1Fduo17zS7iN5ODe7QddlIuSrCZM77OFz/DxDaJC9TS/oAJF5dz9FnNOAeKfAczTPhS/zfwSH3SOuZDKC/5jDY5jwmXlXP0qan0Pg74/Hkelb5TF1OaHMMTdTkJf7zskclHiXw03QcgVnN63SCViWEJTjKfCzzSniDW3XF9lnXxrdoJIODUkkfjNL/Tvp5px55GO7tx7GLWjH88qtizPEiiOzopJVvko4nxI4PGXwg82szAfpzpwCI+lB200Mh0aq9KeOfyHP0mysb1WTbVRpySM2dgtimpbNLxmtTLFvnrxFARdIftvgjUqYiaA/SfzzB2WJonM0WasNFskfeoUR+ZPXNdJhwZnlR11JU23TgyUCh7NGgyV2K7nc9vqaKu0GNSPh14dKmmgmGGuTSZKLPdNLa0djL05nKOZIPSUtL6Ptbo0IRZ4sOaeREbk5CDsTZNpQZrSZPXBB6pwyCSSA3WPnrOCzwSVo+OJVvgE4jwrTi7hr+vrl3jzzSwl8ShSOGCdm0Ig0QpR+Pkd9O+npnglTZbu3HsYsZcnyWbN6ttYsTBzCRkvtr25/q8pwPEStCNtdftVa/rs2iNtiS5dPD3gSCH3dtdvw0U+HwmnK0dr9j1ii5us88JfvTaDfszgUf/boJJo+02i/nVfVU8a1KfALfkkRGf5lj7e/4Hb/TsyvoGWBcgT/h4kKO2MbLZAt9NhL20/reTLYyrn2AxlRPH/cs5ir1xMM4wl80M4ZRyji6J87v570bUWIxbgzwd2K6PtL6PCdSbbgo8OliNdQKpwVp++8IgR+dq+0giNciED5Zz9OO4PpKQo5vGkmeX8E5UwUNxvqz7e0TYVNrXM/XYU2hoN44JJy2k15BTIm0ZDjxSC9VrG220cxfyxpgF8UnFISl1h4fQbxJ3M9ZfGMe3HMDGal9jskRNv1Kl304nmGq/JsEwpNKQU8Ju3rH/C4ZqiSFdJv+YynZVgV2We6T/0W/Az1AiLTbm1zBeT9C+N8hRs6537Awn4P1D3zRs+vipFPsbYBrzJc5SFQeUBun2WMcbDLZfzPMqVUicpu6Zi5G/S+P7uPNCnrZqFlYRoA9hidOLb5qEJFKDDBxd9khN9WT4HtU91MqEhgksRklXfRVs+/gZJHHLqhKGTLTEsXeq7Ixgs0Y1rLSvZyqgUmqk+4FJ6eAm023hrnIqWKruYwISUTR9mfKXOQ52W7aAHtC03WiTIOPyzppiQMeYl2yB30GEyGvsDv5F6hubjmcy7I3jHMc7UUEVe5koWbQbgymljfYkraW/UeUVuRZXxWUx4wPlPHVMYsj6fDUBkTGxbca7ZngIc0w+hmqnmu+qkRj/Qr3hqu/ssDzIkeq2IUEygrDhvSoqgazTc5r1+SICVDGXBPym5NE7O7aXwvdxoMC7MeEPRu9zzKl3c1tJEs4yDl5vyL8qPKomIRergyHM0n5kuj6L5KA+btHBgcECulWLa3jzMKy1F7vpFWzSLL2a5vXMZOxps7Ubx4QzluQHqm8aNjalUzF1z/X532rLmvpKhAjHlHJkRB0TnjYKCbVWFWRthvHmpXl6sNN4Qm6054wW8AmSxzPFWWNvspBHtLck8EidYR6zoTiJAP21p+FCOta3kdIDQaWAk0DWTa55VVd24nd4+iKJPOoEr9F9I35V8kjFpuD6/N8AjtE8M6HNisAjPbG0JCMsYRcViK75NEU/qo+SNL6PSU7q2DD2PMEzuSoYqv1WGtwc1OT2rgXhcMVc1k1qlEq/q1EqaeU9JXlFPtgk+1xVmJAr52ixyljoFL7MczaaBhM97FVBDrObw5jSvJ5psUqjnd04Jpy1bRbz6/qqUB/d1xcbQx6vJK4NXMg7cAaPqOu2If/tuMHzWfjohJdOW9SZrgmCztFtFrB2EKZ2WZ8/QEBszFFzu0JP0T8DO01U0o9wjVIFK9SqDoZXd+K/hG6syeAhJZ/pixnCrktzJD51LEmueaHclA74nGXUdbDV0nzrnCVcGORI6K9ii+vzwwDUmtMmm9Kxzo0SQggXBDn6XKzjo9mxIle5t8Z2zGZDvo9ukb8MxlkG/lb6pqHf5IPeVAccwF2BR/sY+CS4G0kNArg88OgEbR8DPh/HwBVaewDXBh4dqbVPoDMdeSOV9vVMi1fa7OzGMeGMhUfxq9WLsfRj8IPd7NZAgY+Bg1NpLd7VGAcS5b5hXNiKYKimn6v8GnYLfCAIwieofXauC4ZwpLb9JGoBphmLUZiF8WHCI/mzTjJYJo9L+NUt1CharOrNm8ZDaXwy5BtV8cE19pst8qXEOFHjCxGOK+XoexpbdxFvCQciaWlU4mJfwxM62TSqtaMbHajRq/xLjV7l+3FOhXFaQ0a/E8BXAo/Umx/Dq9P7Zw7hLVpN5rS9j4bPuUzfQ4FHu8TNY+PfTaUGGfhW2SPVuyH9JJEahCHV286X8KyXVtc/JrWsGsOoIhsM0lMarNwCm2nMM84N8hSp2pTm9UyDVRptjBa0NA5wMn2u6QD/L4B9Dfp4njPYuTyf1Ath7SRBTipE0eA99X4UXF0Di/ht7OA2tV9KibltL+StM5m6hvLWyrYfq67FPnFSVY1thT+a8oOmT7oZbeBjgUffUfq1zkw2JuTA49HYMLnmW+VUsceyQXrMtK0oe9fn+yModto2neS0SePn3EW8v+PgDo2t2MRtvBrbMclITkKX4/osTAGmCS9PVzPYL0p5pa7fLXKIBJXqSxRmNV36N5VyFBtLZ5oZGvb1kZp2tDAWxJbwREZ+hzRX7c9Vqth7xSCpY7PT9j7WlKxKhh8DPww8EnUlVUkiNQjGaUGeoiREI/tMIjWYRCBgwOcvMaA6eQ7XHvVJddbn2wkYR6/TAeAKM15fzpPMXUtJ83qmeqhSaGQ3jl1Mmmn8RdjVXX3T8O7HTyU5iWpbQjoGeamFj2wcKbFG89QwqWBZ3zTs0SlDNFxARIZOq+IRZAgHaK4jm0HI+ryIgLzh1FSJcVppFb6hOd2cu5h3yTDmM0OItZuz3e8OhmofBMpT2E5+GsU5El6Cg12C+SQ0TxNeDJNk7ps5hH3jTqaEdgiMHyqzWK8JhvAhU1wHCnwiE1R8iU2gSbzs2dSHn8zYCKtWvYS9ycEpInE2zo6wHAx1TKHQWPUPoT8OG+nDLfDHQbjcZDIzjDfGxQNLe2GCnnwgahR6hsE4rEa/c4uJL2KblvcxZLp4weiEP1Rs0mKSRGoQjINMcE9A0C0Z/lvErSnNY5x3EW8yMlzPwn+tcvzDjoO94pIp3cV8OKq4VtmmmP1X4NEnYn5HTZLkemo9M8AhNaZ249jFVIUncPL1bno69hQTChngl85Gdc47vLwacxwHOzoO9hft2A5xRXcigyPiMi7DBBbJllb9KDDwy4qDY6J4JsNNrBCL76CE6zFkcGjSDVD4gyYndaqs1Saf7pOrIWRwc/80rNjiGaxZvjH6K9OxNY3gDaD6CfERHTbAa4jw6VKOTOJ/2sKSLfD7iaCl4ZjUDPF5F/I2I5l6xumrVfNIuHLOLHwsSo4OV3Emuxxn0KhCh0Zt5QfuEI6/ZSGNqPpuMAqv1f5skIxl0sUKcvBBrkJi+XSF8XCQp501xq7PklAwX2O7zoZxq1PB8cvOJKG7iiyhrJ6QOGsyY19mxtFRetQav9LyPrpF3re2OZbTV3VhwrvKOfofbYUEUoPCNTvniQUkHzGqkkBq8KnAIx1vapMHhr9PUrvsVHFIuxuZUDXqBvVvDPCXacBuj3rUMZEmzeuZatJTZmQ3jl1OWLbABSJ4XTajrf7zmTPwUW3SRCiJKPGI2o3t/QycOx24bWgIL03fBLuiiuMZ9dg1TbamxOfdyGtxjMn1dNTgs0Xej7geSzmp3Jfj+mY8TA6O1VxBaicsJOCWH8W4d+2Pc2Zjj8hNmrYzhV3W5yMIdeqZjMJcTO5hwgV9VdxO0/HCy2uwTcbBIWBIDNNOqjYIFwUra5unLk5ws0U+mRgXq/rTGz1JFbwjMwPPjQzDRJnn6sAjVZb0gM83MqAnl/6H72sJuKpK+EmFcOfGffjb2pextUPYk4HPAHiHcpgvUhUfKg3S9Ur7SLM0vI8DPn+SgctMxmnKT2iqFgbgycAjzYnwOreNpQaBGwKPDjUZd6NtghPlF8D4apVwVdVBiddg5kbT6xrvx4Lrz6aKR5iBIWK8M8iT6qMtzetZ0rnp1Xpxi1mv+t0zfm2zmGf0VSH8VmoqhATOV8A4P/BwbjvVlXZthrKAcuLVn6BfkyprifDF7EpckORUqc3mUSQUJdZL9UNk4myjrVw9AlhScXDOZCj7uD7LKd9uHfxjquLtpoTPSccbZlSKWovmpDBpN1LvRQJOKHlkIoMZ3Z9wRC7GrWC8rRuHxuqKdnCfgyOEWy88UZMrTm0RfjqJF72OCNd1+tBwfX4awBbahifUTj6Eqnh/6QwSmp6uS6iG1LPvo1vkr9U/aPQliQazWZY549e1jZHccKhKQqnBSk3B6xEG7hV5USLcm5mG32vI6ceccgv8DVB907d+CuMZBt5bzpPRCXGa17P1A+z66cVuHCcA55DuRGKH3jABzTU38YDj4BPLFpBaSrC5gTBA/yqR5J0E/+SU8Q6HcXIpT3K9PKFF5LGqwJUEvGZCG/5HY9dmGIOamLKk/SsWtNgYn6R9t6sXnjxeaZBVaerC1RlCLkmMa1ufhVZoBL9Rn3S2a4jx6+oIPjJ2Kj7vIp4+Mow1pgNssJdMU8mE/lpjG0kzwrvwY6xqlQnf6N8YZ2lvJ7R99vL76Pos4gHak1gZ8i2BRwdpx44kUoPAosCjM7R9JJEajGxbBCe2xSY4hmRTqSpugU8HQYjHVbdLqkajja4bcXDCEwtIwk+MS5rXM+PB9mgFu3GcoImpn1qsxbdbAu+Tt7+UgHNLQ/h+N1d8Y93XA8f7cB4zTlEmMsR7TriXqlhYypNcfU5aCTfmS8JEoYnopwLCL+uLfY7unIgGO7URE0f07Nph7PDnz5GRnvRE+BzGPAox+FET0V7Yxs1gnGeSDGDSdxjrJIH3plnW0o2cKg4GHrUk2tQS3aqKcIJOrrZQ6ISnI9eZjG8CbG8jB/nSArprAtqKbKJX30e3wH81ypSXEIocnabFKYnUoAn1lPiRhMC8jf+xSl1R9SRp0KlCMsBNNuBaCO+r3XKcF3j0U22FdnZpXs+6HXsv1LcbxwmehWyRjyTG52vXWB3l9dp0KwvbtQRcXsrhRtNrac1Q6pmYVZyG0WxiXZJEQ8MM/I2An4NxqTY2ReOXxkYCr+HgdCJIJu9MTZ0mGzkR/XFfBZeb6K4m6GdclU5xjkw4YaJ4I5P6WY8dcpDHaFKWcViAEJYT4xdOBt+My7hM6mNjvfA67+Ta/wnvm4aHTt6r/xhxcGG7JAXXZzlxTBxPGzWPA0X2mFEwGPMDBNxWBf6VUJOP05dVtWS6/2HCV8s5+q2+WneWvfQ+bl/gLSoECQtQF2Z8spyn/9RWMOTLrDdLjN1NbmJcn02lBiPdZ+DrZY9Mru3HtSP0XUT4f0R1BoJuwpyeBOMX7OCKyXg207yeaZ+7XrSzG8dJmpVQklCC4g+sMfRvR6PZj7JRE8yFEHglADmql/ijR2o8XLeXs7jL5GqhG9dl8V3ejwMrwAG1ZIk9QfVr7K1qPHv9VOegxhAIK8F1dRyJn3ko4+DWZfNxz2RsaE3GInGl0xgHV4H9wHgTGC4IW9b4LmUz2SexdQCeJ4L8aP2+KiejDm5KmuVt4luUbRjU3bqgE24PFuDtGxrPMZ9DwvJDhX+NGbvAwQC4zg8ouI4wsJJGn1vh2XyIGH+snUzcZrIwdotlY33Jtl61BodRFUfV+E2FJkqeAXnHVjLwJAF3gXEDVuGnwULq5io6kdtZn68g4DiDyvWkmzBu+jAG3lF/N0dDTGSD7PBo3OjfwXgMDv5AwJ1rCTdMRmyu1u+0vY/acVk7YOeFPG3VbOwPQJIVJU57+5D+adPwQ0vifV8Mn0v5bZCPSPlAvx9V/KE0iEfXx+9bmtezND5nduOYxlmzPqcHAUnqKEKuw5tl29ZWHeyxfAHJ5suWKYiAaXZst6dEUxBCOySLgEWgBxGwG8cenBTr0tRBYKDIxzOjVdHGQOt46qDxyhlJouxYxplBnuSq0haLgEXAItCzCNiNY89OjXUs7QjUYxsreCQiYL88PISdn1xIL6V9jNb/aATCJIMHTfAh4EMTQl1k0qm1tQhYBCwChgjYjaMhYNbcIqBFoB1ZcI1r7ajJzkTX+mjtJgcB12fRPxa6I32pYo9gkH6vr2AtLQIWAYvA+kfAbhzXP+a2x1cAAqHShpBEj3/HCD8LcvS+VwAEr+ghuj5fAOBMExBmzsDsieZdNOnf2loELAIWAQ0CduOoQcnaWAQMEJD4ttIs3EfArk3VVjoj2LWTBrFBN9a0hxFwC/wrEI40cHFF4NFcA3trahGwCFgENggCduO4QWC3nU5lBNwCnwXClyPG+JnAo3+fymO3YxtFIOvzCgK2McDjusCjww3sralFwCJgEdggCNiN4waB3XY6VRHIFnkPYoiebTOR9s1BDgevD06zqYptWsblLuHNUMHfjfwlfDXI0XyjOtbYImARsAhsAATsxnEDgG677F0Esj7fQMA76x4yDjKRztt6Ic+c1o/fRWgpr6pUsfuKQVrauyO3nk0UAgM+H8DArSbtEeNTpTxdZlLH2loELAIWgQ2BgN04bgjUbZ89i4Dr81MAXhs6aHS17Pr8w0g9bcLHgxx9u2cHbR2bUAQGCnwKE75u0qgDvG2ZR5JMZYtFwCJgEehpBOzGsaenxzq3PhGYdxFvPjKMv67rk3BRkKPTND5ki3w2Mc5vtmXgu2WPjte0YW2mBgLZIl9KjBNNRjPiYE47HW2TdqytRcAiYBGYbATsxnGyEbbtpwaBuUU+2GHc2LBxvD7I0WFxA8gW+WRiXBxh96fVjD2fztOquDbs36cOAq7PIjG5j8GI/hp4NHbKbVDNmloELAIWgfWPgN04rn/MbY89ioBb4NNBWNLgXixFStbnHAF+y5AYz2Qy2G/pAnq8R4dr3ZoMBEa1yVcC6Ddo/pbAo4MM7K2pRcAiYBHYYAjYjeMGg9523GsIuD7/J4BPNPjFM2dgkyhS5p0v4VkvrYYkM/xzxDhWOcBByzy6u9fGaP2ZXAS2X8zzKlU8ZtQL45tBnk4yqmONLQIWAYvABkLAbhw3EPC2295DIFvgu4mwV6NnDDyYIZxVdXCH+wKGlm2KuVTF+4iRA7B1xChehoP3BQvo1703QuvRZCOQLfD7iXCNST/E+GwpT1GhDibNWFuLgEXAIrBeELAbx/UCs+2k5xFYyI47GyvBmNmFr6uoig+UBun6LtqwVVOEgLuIt4SDfQG8FcC+kA8P82doDYBlIDzGVTxG8i/hsY1G8Njjg/iz5f5M0QNhXbUIvAIQsBvHV8Ak2yHGI7DdIn591cGj8ZZtLQJivLeUp/u7aMNWTRECrs/HArhykl2+KfDo4EnuwzZvEbAIWATUCNiNoxoqaziVEcgW+Whi/CjRGBlXOBWcuuxMeiFRfVsplQi4Pi8GMLlqLwaUUKkE0TptEbAIpA4Bu3FM3ZRZhycDAbfAC0E4x7Dt26iKz5cG6XbDetZ8CiDg+nwzgAMndSiWPH5S4bWNWwQsAuYI2I2jOWa2xhREYPsib1sFDmJgT2LsUgWyBLyGgVkE9AF4GcBzNWWYhwHcQYwf22vpKfgg2CFZBCwCFgGLQEcE7MbRPiAWAYuARcAiYBGwCFgELAIqBOzGUQWTNbIIWAQsAhYBi4BFwCJgEbAbR/sMWAQsAhYBi4BFwCJgEbAIqBCwG0cVTNbIImARsAhYBCwCFgGLgEXAbhztM2ARsAhYBCwCFgGLgEXAIqBCwG4cVTBZI4uARcAiYBGwCFgELAIWgf8P7r2nOdcbBcEAAAAASUVORK5CYII="/>
          <p:cNvSpPr>
            <a:spLocks noChangeAspect="1" noChangeArrowheads="1"/>
          </p:cNvSpPr>
          <p:nvPr/>
        </p:nvSpPr>
        <p:spPr bwMode="auto">
          <a:xfrm>
            <a:off x="155575" y="-1096963"/>
            <a:ext cx="6229350" cy="22860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323528" y="836712"/>
            <a:ext cx="8496944" cy="646331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28575">
            <a:solidFill>
              <a:schemeClr val="accent3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pPr marL="319088" indent="-319088" algn="ctr">
              <a:buClr>
                <a:srgbClr val="C3260C"/>
              </a:buClr>
              <a:buSzPct val="128000"/>
              <a:buFont typeface="Georgia" pitchFamily="18" charset="0"/>
              <a:buNone/>
              <a:defRPr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Показатели </a:t>
            </a:r>
            <a:r>
              <a:rPr lang="ru-RU" b="1" noProof="1">
                <a:latin typeface="Times New Roman" pitchFamily="18" charset="0"/>
                <a:cs typeface="Times New Roman" pitchFamily="18" charset="0"/>
              </a:rPr>
              <a:t> собственных </a:t>
            </a:r>
            <a:r>
              <a:rPr lang="ru-RU" b="1" noProof="1" smtClean="0">
                <a:latin typeface="Times New Roman" pitchFamily="18" charset="0"/>
                <a:cs typeface="Times New Roman" pitchFamily="18" charset="0"/>
              </a:rPr>
              <a:t>доходов бюджета Трефиловского </a:t>
            </a:r>
            <a:r>
              <a:rPr lang="ru-RU" b="1" noProof="1">
                <a:latin typeface="Times New Roman" pitchFamily="18" charset="0"/>
                <a:cs typeface="Times New Roman" pitchFamily="18" charset="0"/>
              </a:rPr>
              <a:t>сельского поселения в 2024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году,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прогноз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на 2025-2027 годы</a:t>
            </a:r>
          </a:p>
        </p:txBody>
      </p:sp>
      <p:graphicFrame>
        <p:nvGraphicFramePr>
          <p:cNvPr id="12" name="Group 10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938310004"/>
              </p:ext>
            </p:extLst>
          </p:nvPr>
        </p:nvGraphicFramePr>
        <p:xfrm>
          <a:off x="251520" y="2060848"/>
          <a:ext cx="8524875" cy="1917383"/>
        </p:xfrm>
        <a:graphic>
          <a:graphicData uri="http://schemas.openxmlformats.org/drawingml/2006/table">
            <a:tbl>
              <a:tblPr/>
              <a:tblGrid>
                <a:gridCol w="227488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93186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847725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873125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86677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830262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976313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  <a:gridCol w="923925">
                  <a:extLst>
                    <a:ext uri="{9D8B030D-6E8A-4147-A177-3AD203B41FA5}">
                      <a16:colId xmlns:a16="http://schemas.microsoft.com/office/drawing/2014/main" xmlns="" val="20007"/>
                    </a:ext>
                  </a:extLst>
                </a:gridCol>
              </a:tblGrid>
              <a:tr h="317500">
                <a:tc rowSpan="2">
                  <a:txBody>
                    <a:bodyPr/>
                    <a:lstStyle/>
                    <a:p>
                      <a:pPr marL="0" marR="0" lvl="0" indent="0" algn="ctr" defTabSz="8207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Pct val="130000"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Показатели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8207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Pct val="130000"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2024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ctr" defTabSz="8207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Pct val="130000"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Прогноз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lvl="0" indent="0" algn="ctr" defTabSz="8207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Pct val="130000"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Темп роста, %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9213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8207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Pct val="130000"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2025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8207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Pct val="130000"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2026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8207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Pct val="130000"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2027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8207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Pct val="130000"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прогноза 2025 к оценке 2024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8207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Pct val="130000"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прогноза 2026 к прогнозу 2025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8207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Pct val="130000"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прогноза 2027 к прогнозу 2026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68363">
                <a:tc>
                  <a:txBody>
                    <a:bodyPr/>
                    <a:lstStyle/>
                    <a:p>
                      <a:pPr marL="31750" marR="0" lvl="0" indent="0" algn="ctr" defTabSz="8207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Pct val="130000"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Собственные  доходы бюджета Трефиловского сельского поселения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BFCC8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8207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Pct val="130000"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979</a:t>
                      </a:r>
                      <a:endParaRPr kumimoji="0" lang="ru-RU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40404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BFCC8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8207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Pct val="130000"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1085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BFCC8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8207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Pct val="130000"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1121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BFCC8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8207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Pct val="130000"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1149</a:t>
                      </a:r>
                      <a:endParaRPr kumimoji="0" lang="ru-RU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40404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BFCC8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8207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Pct val="130000"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110,83</a:t>
                      </a:r>
                      <a:endParaRPr kumimoji="0" lang="ru-RU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40404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BFCC8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8207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Pct val="130000"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103,32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BFCC8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8207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Pct val="130000"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102,50</a:t>
                      </a:r>
                      <a:endParaRPr kumimoji="0" lang="ru-RU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40404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BFCC8">
                        <a:alpha val="50195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46881" name="Rectangle 2"/>
          <p:cNvSpPr>
            <a:spLocks noGrp="1"/>
          </p:cNvSpPr>
          <p:nvPr>
            <p:ph type="title" idx="4294967295"/>
          </p:nvPr>
        </p:nvSpPr>
        <p:spPr bwMode="auto">
          <a:noFill/>
        </p:spPr>
        <p:txBody>
          <a:bodyPr wrap="square" numCol="1" compatLnSpc="1">
            <a:prstTxWarp prst="textNoShape">
              <a:avLst/>
            </a:prstTxWarp>
          </a:bodyPr>
          <a:lstStyle/>
          <a:p>
            <a:endParaRPr lang="ru-RU">
              <a:solidFill>
                <a:schemeClr val="tx1"/>
              </a:solidFill>
              <a:effectLst/>
            </a:endParaRPr>
          </a:p>
        </p:txBody>
      </p:sp>
      <p:sp>
        <p:nvSpPr>
          <p:cNvPr id="4346882" name="Rectangle 3"/>
          <p:cNvSpPr>
            <a:spLocks noGrp="1"/>
          </p:cNvSpPr>
          <p:nvPr>
            <p:ph type="body" idx="4294967295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346883" name="AutoShape 4" descr="1675595615_top-fon-com-p-fon-dlya-prezentatsii-powerpoint-neitralni-170"/>
          <p:cNvSpPr>
            <a:spLocks noChangeAspect="1" noChangeArrowheads="1"/>
          </p:cNvSpPr>
          <p:nvPr/>
        </p:nvSpPr>
        <p:spPr bwMode="auto">
          <a:xfrm>
            <a:off x="155575" y="460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346884" name="AutoShape 5" descr="1675595615_top-fon-com-p-fon-dlya-prezentatsii-powerpoint-neitralni-170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346886" name="Text Box 12"/>
          <p:cNvSpPr txBox="1">
            <a:spLocks noChangeArrowheads="1"/>
          </p:cNvSpPr>
          <p:nvPr/>
        </p:nvSpPr>
        <p:spPr bwMode="auto">
          <a:xfrm>
            <a:off x="8805863" y="6667500"/>
            <a:ext cx="0" cy="141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lnSpc>
                <a:spcPts val="1113"/>
              </a:lnSpc>
            </a:pPr>
            <a:endParaRPr lang="ru-RU" altLang="ru-RU" sz="1200">
              <a:solidFill>
                <a:srgbClr val="000066"/>
              </a:solidFill>
              <a:latin typeface="Times New Roman" pitchFamily="18" charset="0"/>
            </a:endParaRPr>
          </a:p>
        </p:txBody>
      </p:sp>
      <p:pic>
        <p:nvPicPr>
          <p:cNvPr id="4335618" name="Picture 2" descr="Picture background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</p:spPr>
      </p:pic>
      <p:sp>
        <p:nvSpPr>
          <p:cNvPr id="4367362" name="AutoShape 2" descr="data:image/png;base64,iVBORw0KGgoAAAANSUhEUgAAAo4AAADwCAYAAACOueV4AAAAAXNSR0IArs4c6QAAIABJREFUeF7snQmUHFX1/7+3ejIJyQQQZId0dYJssoOAogICiggCLihuPxQUFUSSrg6I+ndE2dLVE2QTEVH8iSj6EwQUEZXFFRQEEWRLujogsggCGbJMpuv++9X0xE5Pd9d91ZNJd3LfOTmHw9y3fV71q1vv3YWgRQkoASWgBJSAElACSkAJCAiQQEZFlIASUAJKQAkoASWgBJQAVHHUh0AJKAEloASUgBJQAkpAREAVRxEmFVICSkAJKAEloASUgBJQxVGfASWgBJSAElACSkAJKAERAVUcRZhUSAkoASWgBJSAElACSkAVR30GlIASUAJKQAkoASWgBEQEVHEUYVIhJaAElIASUAJKQAkoAVUc9RlQAkpACSgBJaAElIASEBFQxVGESYWUgBJQAkpACSgBJaAEVHHUZ0AJKAEloASUgBJQAkpAREAVRxEmFVICSkAJKAEloASUgBJQxVGfASWgBJSAElACSkAJKAERAVUcRZhUSAkoASWgBJSAElACSkAVR30GlIASUAJKQAkoASWgBEQEVHEUYVIhJaAElIASUAJKQAkoAVUc9RlQAkpACSgBJaAElIASEBFQxVGESYWUgBJQAkpACSgBJaAEVHHUZ0AJKAEloASUgBJQAkpAREAVRxEmFVICSkAJKAEloASUgBJQxVGfASWgBJSAElACSkAJKAERAVUcRZhUSAkoASWgBJSAElACSkAVR30GlIASUAJKQAkoASWgBEQEVHEUYVIhJaAElIASUAJKQAkoAVUc9RlQAkpACSgBJaAElIASEBFQxVGESYWUgBJQAkpACSgBJaAEVHHUZ0AJKAEloASUgBJQAkpAREAVRxEmFVICSkAJKAEloASUgBJQxVGfASWgBJSAElACSkAJKAERAVUcRZhUSAkoASWgBJSAElACSkAVR30GlIASUAJKQAkoASWgBEQEVHEUYeoOIdfnRwBs1+5omfCWUpZua7edTqivTDphFXQMSkAJKAElsLYQUMVxLVnJnS7hviVL8RIAp90p9fRi08dPpefabWdN11cma3oFtH8loASUgBJY2wio4riWrKib531B+NM4TOeZwKPNx6GdNd6EMlnjS6ADUAJKQAkogbWMQFcpjjPO5VelUtiZU5gFIE3ANiFjMwI2AfAqAH0ApgGYzEAPASkAywEsrf57HsCTAJ4gwmMhcE9qBe5deAaZk7quL1udwxv3TMJucLA7hdgNhN0B7AhgknRyBPy66NEhUvlOl1Mmnb5COj4loASUgBLoJgIdqzhuez5vPdyD/SnEPuxgZzB2BrDlaoDLAO5jxk2pFG5YOIf+shr6WGNNZny+hIFPiwdAuCDI0myxfBcKKpMuXDQdshJQAkpACXQEgY5SHGcN8LblEGeBsD8YM9YQoQeJcVlqMr77+Kn08hoaw7h16+b5dhAOkDbIjBNLOfqWVL4b5ZRJN66ajlkJKAEloAQ6gUBHKY6ZPJ/ChIs6AQyAF4hxHr+Ci4J+WtYhY7IeRtrn5wh4tbQiOdi3OIfulsp3o5wy6cZV0zErASWgBJRAJxDoLMWxwFcw44ROALNyDIRFTogTFuboVx01LsFgtr2QNxkewrMC0VERXsqY/kyOXrGo01WiyqSrlksHqwSUgBJQAh1GoKMUR9dnY1+4l4QRA38nxm/ZwV+cMh5zUghoEl7a+gUseXIjpJYOoq9nPWxKZWxPjL2Z8FYAr5O03UCGGbj41dORveckWpGwjQmvVrmSPbByTW0Tj3Fh4JFxPFprizJZa5dWJ6YElIASUAITQKBjFMcD+7kn6MNiAFNazHshGFc4ZVy98AxaZMsnPZ93pDJOq3hVm1NN43FtVYzHMQ3j3d3ihZ32+dMVj/NLLCZ5Q+DRURbyXSeqTLpuyXTASkAJKAEl0EEEOkZxnJXnncuEB5qwWciML5bS+CGOpXK7/Kp9fRfAHgnauh8pHBjMphcT1J3QKrbew8Q4u5ijL0zoICe4M2UywcC1OyWgBJSAElirCHSM4pgp8IeY8b9j6BLO75mELz1+Kpl4jONWtr2QJ69YjiuI8CHbRonw+xWEQ5+cQyY+ZMcW12dzTX2geICM44Ic/UAs34WCyqQLF02HrASUgBJQAh1DoHMUR599BrJ1ZIpBFrNAZGItjn/pZyfdh+8Q8OEEjV8VeHR8gnoTVsXN87OgKDi6qKQYuyzI0d9Fwl0qpEy6dOF02EpACSgBJdARBDpJcfwVAwfXUflS4NFZq5OUOXkcHsKdAPax7YeAjxQ9GntKatvQapBP4D28YuPpmNZNzj+22JSJLTGVVwJKQAkoASWwKoGOURwbxNZjAjJFj0qre9Fcn3cAcD+AXsu+/tMLbPeoR/+2rLfaxd0BPgAhbpd2ZLzUSx7tIpXvRjll0o2rpmNWAkpACSiBTiLQEYpjlF4whSdqwUx0zuR0nvNE8KwXh/H1IEfylH7WHSSrkMB7+JrAow8k6607aimT7lgnHaUSUAJKQAl0LoGOUBxnFviIkHFjLSYGPlTy6OqJQpe5gDfjYRQBrGfZZ5mAWRNxMmozrozPFzNwsrQOA58veXSOVL4b5ZRJN66ajlkJKAEloAQ6iUBHKI4Zn7/AwFdqwLw87GDzifZazvj8PQY+aLtABBSKHtmfVtp2ZCFv6z1MjHcWc7SK8m7RXVeIKpOuWCYdpBJQAkpACXQwgc5QHPP8Yya8u4bT5YFHJ000N3eAD0OImxP0+1JPLzYb75BBCcaxsorr8zMANpW2wYyZpRyZE9e1tiiTtXZpdWJKQAkoASUwQQQ6QnF0fX4cwH9T3RFeH2TpTxPE4L/KVj9PQR/+E5O9puGwHMKRC7N000SPuVF/W53DG0/qhY3DzotBFhuttrBHHQBFmXTAIugQlIASUAJKoOsJdITi2EkUba8za8b+ncCjj3bCXDI+v5mBOyzGcmvgkcnlvdYWZbLWLq1OTAkoASWgBCaQgCqOdbBtHShWVicsCrKUnsC1a9qVW+BPgXGpdCzrQqpBZSJ9GlROCSgBJaAElEBzAqo41rFJF/hkYlyc5KHhFLYszaZ/JanbrM6sPG9adnA4A28gxs4A0iBsCMYUACYN48sAngZQAuEfHOIuAo4G4SPicTh4ezCHfmHkZ57HM8JJeDsDexFjdxA2A2N9BvoIeKna1wIQfj5MuOnJOfRPcT/jJKhMGoPcLM/T1iMcCsIBYOzJwEwibATGZACLMbJ+/yHgwZBwL0L8seThT2uzicI4PXJtNWPMJHomRb/J/QjYA8CWADYE4AB4HsADAH7TC1yZNCbsrAJvEzKODhn7EGE3AJtV+zB7xNNg/JEd3FBajOvQT2FbE9LKmOHzTkQ4yAH2YGA7MFwg2ienEWEIjMWVTGiLCXiKgAdMnFxO4Y7SbPqH4hsfArMGeNsy42AGdibG9gxkCFgfwPRqTOZXAPybEEVLuY+B3y1l3PpMjsz/X+Olm/drVRzrFcc8v4UIv07yVBHhqGKWbkhSt75OusAHUYi5IJgrZPOCWS2FgeHJwBZDjCNBOBHA6wFInwvzArqqXMYXnjidnlotA6xpVJk0JjxzgHcphziVRiIC2IWTIiwC4/vUgwuKp5FxqBIX1+dFALYRV2ggyIw3lHL0x7g23AJ/DYxT4+Ri/044P8jSGaNyrs/mud0itl4jAcKFQZY+26xuZoD34RCfZ+BwAnoEfSwlwv8rzkFBqsybUGZlxukE7C/83T4Cxv8EObpLMB4c2M89QV/0cWr3XDVqPIVMMJsCSb/1Mm6ejwLhepu6nMJO46moVX9nHybAxLvdymYsNbIPMeH7U4Zx4SOnk/mYiy3pPB9DhJ/ECsYL3BZ49JZ4sbES6QLPIUbBpm64Ahst+hwZn4FxK9vM41mpFD4OxrGVd0/GumHCEmJcVwbmL/LoHuv641BhTe3X4zD0lU1IFYTx7LOj24pO3HqQLFsNY3aQowvameDMPB9SBs4lwt7ttCOty8AgjZxGJXt5mo4ISxj4SClL/yft10ZOmTSmNSvPOw8T5hNwiA3PJrKLwTg7eAV5yYmUO583RDlyJGun8NT1sP5DJ9NgXCOZAv+OOVKO2iuM44Ic/cA0Yk7pygyj/CYqxBgo5ihbX9mdx5vDwSUA3pWkYSJ8q5gl8xHXtGQKvBszvgngdQn6GALwvsCjWEXMnce7w8FfE/RRX+WlwCNzypqouD7/v8pO82WLysvdQfTd3k/DFnUairp5PpAJnx+n39lIH4znKieTZxY9uiJufOk8n0WEL8bJxf2dgYtKHiX6+HJ9vrJyq2Vjw/9U4FFS5XrMVNIF3oNCfBWEtws/kOJwoHJS+ePUMLILz6DEe0BsJzUCa3K/thmnRFYVxzpKbb4QvxZ4dJoEfL1MdGwN5EH45Hj9MJKMo406IQifDrL0jTbaWKWqMmlM0nCZQvhS5ep5tvAkS74khJ8OE46Li6GaLrAxnfi9vOGGksXAo5mSNlyfjQnI5hLZFjJPpRwcsGAOmSgOyOT5SCYkvyGoO700bVZPxsxLdqN2xsqEU0pZMsrn2Jeoz2dWNu5+AJOS9mE+GBnYd5FHD7VqI13gjxHjW0n7Ga1nrglLHr0paTuZsSHb4pq6v6IY7x4n1HLueTZXnxeDcHg77cTUvSyYgVNwLJWbybkFvh6Mo8ZhDCcFHl2epB3X57stP1JuCTw6LElftXWixBxlDIBx3Gp6L75oFGLJR1TSuXTCfp107M3qqeJYR6Z6NbMiIegfBh6937Zu5nzenlP42SohiZo0YmxlCPCHHfxq/Zfx3NB62HSFg9cRwfR7TDsvE9txN5BnZhxSytFv2m1LmTQmOLPA24UcKTvbt8u4Rf0bAo9iX1Tm2shJ4QAKcUBkV2nsb20K4adBlo6WVjGpSUMHO5QdbA/GYQQcEVP3DwCuZcLfyoT7n5xDL9TLz5zHrwmdyE7qYAIOArCxdDz1TmVpn7MEzBsn05LnJ5eRqb3O3PZCnjy8AleCo6vStgsBPyt6FMcQM+bzzFQZe1aU7D2N7SxG7DTFMWLNQAm4pOjRKUkHnfb5MQK2ldYn4OqiRx+SytfLVW3d83FX9EYBr9iSXsDANb29WDA0hFkOcC6Ad4r7bvABUlt3r2/wpOcWY1eHsHfV9tzcRhl7d6sPBybsX8qS+U3YFWZyC9Gt1DRpxfFIiuEW+H3g6ORe/JuUjq9OjolxajFHiXwbWvXZSft1QjYNq6ni2ACL6/PSJLEcGbip5NGRNgtUPYK/BYRNYusRzg22wRebfZ1GV2SEb63mL+S4YT6BFHYNZpP5kktUlEljbK7PbwNgrlklV37XMuOCcgr3OYQtnDLMS9uchot+80w4oZQlc3ImKtWUncZJS1wY+GrJI+sruEhhdXA7AVs368xcQ00bxAcf6idzLSsqaZ/fRYDc3ILQH2Qpuj7N5Pmr5jpT1JFQiBifKObIXEcjUhqHorSshwqri8RC4LVxp471DUV2Zg6iU1uLkvi0q+pEYOwsbWy9Pxd4dJ7F+CLRLft5am9fdMIqOQB4JOXgiNET7JV99bOT6cMNDLxD2L+5rdnfJnZxgqtjOMPYcOEZZBzkrEranLwSFlpVInw0yNJ3rOqMCl/LqfSiyATnMxb17wQwf8UQfrvBBli+bCl2DIFPAzhe3AbjY0GOvi2WjxHs5P263TmKXiLtdtJt9dM+P1e5onh1gnFbGR+7ed4XhFsqD/wGsX0J7SfTPv+IgPfEtreqgPGMvpoZt0yajAd6X8BLy6Zgc56EA5mjK1HRdeLKJo2Cm6UzLccQiSuTxtTcPL8fhO8BSMVwZSac2Ejpc/N8KQifEq7Lo4FH4lNNY4caEm4Vth2JEeHYYpZ+ZFNHojRW3v+XB4OVeVp6D7sF/lLF8MlcAYsKE75QytLZrs/G2cacMo13uT7w6Bhcyyl3EX5c8QwVn85KB1I5MfNKHlk5PSRy1mDsJ3XIqR97dU+wSgjBjCNKOTK3OOIy8zzegCfhZ0Jb2gXlMt7czCmwqlw/Jv1QMx+EgUfmOlZU0nn+s40dPANPljxK5MiWxKQjBPZO4nxSVdyNI5D5SJYU82H42cCjyxoJ24RhM46ijoP9i3PIXMu3VTp9v25rchYPdbv9dFV912fzVWbc+m3L7YFH5rortqTn8xZUhvHqindKIVwQZGl2bKNG8fL5EZjwEMLCjK9kXsFZzYzIZ5zLr3ImwVw9i+2F2IRAGMQ2QT8tEw4jElMmjWlVPWevE9kzjtiZfr1RS7YnReRgX+kmWvnNmOdzwGa9AexYMe14WFqnOv7bWnlyE3BO0aNEJ38JPrpOJ0KRGdfWzeFvTDhrMuOOsBdDw8txOBMuSvAxWgo8cht6lBN+C8I5Qy/jzr4+TF0BHFcJmeVXw5BIkRq5EeXUotgq2ADCpYz1k4ZBqXi+f6KyT1rZThPgFj0SOzkapTHsgXm2zDV8XFkcprD7otnU8hTO9dl4ru8T11j178uDGZjWytZxZTv97LjTYZzZpgrbNs44v6go7saxxLq4ef6cedYsKobDDvri7KTr23P7eQr14SZjNiLsazkcHD0aSq5ZHcvf9aNTB7GLzU1Ffb/dsF8L+TYV0xPHBmhcn40nXtzJzpiaUpuhnfq5d0kfbq+Gvolbwz9vPB3733MSxdpdbj3A6/WEkc2N+EondLDzojn0YKtBVO3AjIyNTc3xgUdXxU1u9O/KpDGpasYbcypt4nbGlSsDj05oKjRycmXMMGTraHHdlODqbFkwA32iFyUQ2dk55eg30+zUhMGY005UA9dno8SKT1kr3zrmWsuEBam1/ZoXzMCZ9fNKJwvztYwZJxDh6po1LRPhjGKWjJK4SkkSMgXA3YFH+8Y9WLV/d3021/k2HuOPBR6JP2brx5IgKcPLgUfxtzjVjowN4QuLcbNYYRFeaWYKfIVZPynbFGHGgiw9EScfxS8MYU4zxYUZfilHOXGFGkG3wFdb2tXar3c/O+k+/FRgt/zfkdVESGj5/hrgXcIQf5POnQnZUpZsP4Kj5rtlv5ayaCanimMdmaotkdVJWU0TPwo8Mi+SliWd5zwRvDg5c3SecrDnwjlkAgTHlpk+vy4EbI7ZxS/vdIEvJ8bHYwfxXwHbqxdlUge3ajd4n9Cb+ImeXuz8+KlkbMEalqrjlwkILfuwYJwZ5Eh0BWt7dQbCvUGW9pI8T3FKY3TFBHys6NH/StprJFP93ZvAwNYfjNX22JgBtIoqYOvgUW3X7EWjHw3mv48OPDIfEmNK9dTMOADJ1nekhQWBR2KnE1PBdh7E+L9ijmzNZ1bOzy3wnWDYeGT/MfDoDdJnwdKEQ+wtbLtnSu1NXZ+NycJ10vlV5aw+5Gvbdn2+H8Cu4v4I1wVZsvmwsLYRtg0t5Pr8FwCi/QbAsz29mPH4qWT2SnHppv1aPKkmgl2rOFY2rw9WvOyMzVcnlasCj1oa41aDf94ruXZkwsWlLIkNhNN5NqcTsXHBRoFV7ID+UrEDEsWBM7HMKp6z5ipHWp4IPJohEVYmDSiNfIHfIo0dR4QPF7PU8veQIG7haYFHX4tdwyRXZ4Aot3tkmO/gdjCaPUtLmfFeW3u2+jm1Ha9QYIOcIKRM7TBXMOHoUpZ+3mo9XJ9NgG0b73ar06EkjipRUPMsfSX2OWoi4PpsHO3EJ4hM+GYpS+Z6O7ZkCvxOZvw0VnBEgDnE3qW5dK9EPu3zjTYnaFLnlYzPX2DAimdSm8Oqfa35oDLZp0TFmD+VcmTiboqKO8CHIYR5rqX6yMKhQezyVD8tEXVgfhDCw5rR9iT76Sp9d9N+LYXWQk66UOPQ1fg24fp8PoC549tqe63FfgUxU7qAOwl4o6CnpQgxM5hLYk9V2+wakkDDo+OsnlaZkAySK9OomujqRZk0fBQyec4xRaFdJOXRYAZ2irv2rdi/GuP770saNDIO4ciFWbopTr5qyvBonFzt3yXXQQKl8cUwxBGL5lK78STNFdOHKykav2szhxrZ2A9GI+v6bK625V6eNR0Q4zOScCFpnx+gkVAt0iK2y47mMOLQZ+WoAsbRQY6kytkq4874nGbAKtsMAacWPbooDoBJBTlpEv4himgx0thPAo/eHdfu6N8t1+KfgUdNowTU9un6/MOqiYR0KOHQIKbbKFqjDbs+71AJFm+VJtHG6W3783n68hSMGZTYcYcZ7yrlyOrENePzexgQO+LZRkjppv1a+tC0kutmxdF8oSQy9h0PcI3aIEKuke3RqGwmz8cywfzoJUV0IlO3oZgTwQMljRsZ6cuoZhOxCgJLId5cnEu/bTUeZTKWzjbn85ZOCo9U4nX2SdZSGjrH9dk4cbxX0qZxaOgFNpPkTrYOY2OUUsahC3P0q2ZjceezixGbxmanZ/9yHLxNasYRN+c2PkTFpx9JTxxNaKGSR6J1sz1xtPl4NAwzPp/IiDLWyEsbqQaTePQy4S2lLMXejqQLfBFxFKZKVGziIFafX5MjWVbsHCCNorWTrOFIytocYeU7y1LhMvVsUj26PptMa03TdjaY412BR/tZzD0SnTnAe4ch/mxRbxkG8SqJg2e37dcWDJqKdrPi+GQb+ULHg92YNgh4b9EjEzajYXELfE81gG58/4TX28T1Mg26Pv/bJliqA7xpoUe/ix/MiITrszmtEoeMkOTuViZj6afz/L9EEAUvNgGIlzE2j/NYrdoJmpODXuF63xp4ZPKkx5YEXragHmzeLDd2nNLIwONgvLWUI/mLOWYWrs+JPkSZcbA04L21HejImF9MMbZfkKNnYxdiJP7dMokZzMq2LOxYTZ20zxdaxtdrK9VgkmvZXmCTuA8ec5LGgDmdleQQN1N/KPDotbFrUBWw8UQ2NroM7CaJp2mcCF/pwysW4zYXwFaB9mvn6Oa5HyNZqqRFnOqxeppsbiqke5LxDk90ep0ozizjDaUc/TFu4t22X8fNR/L3rlQcqyFixmSBkEx4dcq0siPJ+HwoA78U9v+3wKPdhLKR2NYDvFVPCKNMSwtPLmOD2swUcRUzPvsMjMnN26JeS4NsZTKWXPXL2JzsSn+b3w48+ljc2rk+XyMMajza1GHNnDDq+0pwkvZs4NFmjcYcpzRWnEPuox4c1kzpjOPQ7O+uzyZfrfi6LGrH8oVs+2FnumDg5JJHl0rmZX3KFRnt2V37VWydb69mCZIMyYy/rVSDlqfkZkzPVGL6xaamdPN8FQgfEU3CcLLwtK3mKjcfaZJA/YaROId0Js+7MsE4q4hLfYYjccWRwPY/ZoL4er6SvUyc6tH12QRaj927asa7MMhiWxCxzRyMbNU210QcERfJb68b92sxgBaC0pfTePTVFW0ksB9ZOa9hBxs3SmtmBFyffyEOaiowtK+Hmfb57YTIwFharK8v0iM5cs+WdhB3Fa5MxpKsnISYzDDvkzIGEKvgZQr8EWaIQyNVwkSJPUerz7ZV7FACfl306JD6OVZPIMz1tNtk/nf29OLIVp7jFtxWila9kW0zHXGKseuCHP1d0ud2Pr96CHhOIlsj89TG0+FKQnFF6zDiZHCzZR9WsTRdn5+3ycPdbqpB2xBJzZ6tWibmajGViuwmZWGpRr7iZHEhRxzFfiLNLW1SyE4p4w3SD/h0nj9QF54pfrmFYWsaNeT6bBRgY+coKtJUj9XfgznokDvdVAPuiwZSL2TWpQ9N84E3apOBfMmjln4U3bhfJ+JXV0kVxzogrs8mldasBHCDStzCTKN61WNyk51FFOqDytiheDqZl7G4uHk+HQRxiq0kITKquXjHxI9rNkhmnFjKkfmqHFOUyVgmVVuZksU11FIMYqNWdjjuAB+AMMpOJN2gnx92sNuTc8g8r7ElSexQkxos8GhObeMCpfEGDOJ9Epuj2EHXCcyYx/s7DsQmG9XqNwceHS7tqxrf7Q6pfFXOKm1egjiOQ+4gpjUL/l8/VpMrfDiF2DiDdfUSpxpM9GwJbAVdn02aSLHXLxj/CHIUb1N4Lacyi3AVAx8UrvPTBOxnE6jc9dmExzKZisTFcbBrEltgE6JqxRAGLfYjc0R+RpAj47jaslg6k0RtiZX3Jj27PocWNznmNP57pRx9uNlEunG/jlsX6d9Vcawhte2FvP7wEMzJgz0XwveDLDXcMNIFPpkY0gTqUbYI6QKOytkGaU0SIsP12RgxG2NmWWnxpatMxiJMkO+4pfKSKfCHmKPwTFKlcRkTDi5l6Q+yBQZm+LyXA5gYafJSF0B55nk8I+yJHGEafnhVXxpvLXpkldJQOiC3wCeB0TBlWdM2LG2tMnk+xWSPkY7JyDFjpo0dp+uzyQ38PxZ9iK8VTZvpAh9ODKs0fpWMJYlTDSaIS2uYNf1YXblXWmbXIqBQ9Khl3N1IqXbwzYrH+WFC/g8z43Cb9Y3WwDLED4AVUwfRlyQTSqbAuzHDxJEVF2mqR9dnc1IvthkFcE/g0d7igdQJVhNMWMVlREw8ym7cr5Pyq69nryCNV88d2E6ijbE6j1bXsjYBbBm4ouSRTaDtaASWoR+MR/U7izm60WYZMgX+IjPOktZpFc5FmYyl6Ba41CJe4dgKTRwbtr2QN1kxhHMIOFG6VgAWV14SR0sdPVa+hAt8PDjKoCIutbbAEqWx2vAfAo/2F3diIZggM0lL555GXdsGg07iCev6bOILSlLmRUOMO1Gpn0eCnNxtpRq0jUtrxhuXJjORMgS8u+SRyZ88plRzK5v92sRVnC587G4IV+D4RZ+j/wjlV4rZes3bOvXUjidJrGRnGOmFZ5CxF25abFOfRg0R+oMsmZPiRGWnS7hvyVKYcHLiEpcJrhv3a/HkYwRVcawB5Pps0gyJckLXc2XCnqUs/bX+/1dPMc0GIcvmQHh/kCVpyJ6ou+rXlDH8FdvsiGIs1k3G1jmmWTgeZTI2RFGSF1q9faNxkEoxjieGSS0mDpgM4DFivKeYI3FartFHI5MU9PalAAAgAElEQVTnAhNWuXaO2XPKww6mmzy21YDk5qRxpmhDc/D2uLy0onbqhGwdPkxmiWbOPc36t8xbbK3UVeOsmj1AerpsPh7nFnOUlzKzjapgnqt2Ug0m8ODmpYzprSIM2Jr0GDblENs+MZcW1HIySQvCMIp8YJTGV4kYMp4D4bOBR8ZRzbpUYx6+ZHkjdm3gkY3N9MpxJbgWF6V6TJLXPgzxxnbitSYxs2gVBqtb92vrh65JBVUcV1UczYtzF2u4hEVBlhrGm7M1WLeJgbXy5W1/pfB84NGrbedpe2rSU8Y2j59OYzy9lclYJknCjqQYu4SELSpXKruFjLcR8BbxB8rI4hvvxG9OLsOTGufXPzOuzyZSwKEWz9IjgUc7WCuNIx38OfBoH4u+RKK23s4M/KrkkXzOCTLr2Cp1s/K8c5kgSk26EoqlIp7gVqO9VIOWHtyVa/pi4FHLjxDXZxOI/J2iB2NEaHG5jB0cBzuAsEPlFMpk2nobgC0s2ngejMLkEBcn/Z2ZvtwC7wdGbHiY2nElMUkare/6fEPlivhIi3mKUj26BTbOQ8dYtLt04+nYQOok1qjdRIoe47tBjhqafnTrfm3BvKWoKo5VPEmyX4ySbWUDY2kHsWLj6Zhm+wNJkPXiN4FHB9s+RJahMZYFWUxtFDpBmYwNJ+H6bF4I1oFtbdewRt7k/50b5OiuNtow0QL+JcylPaqp/nhSGbOHU5FNo7UTmiQ2qM180vN5CyrjKZs6Epu32vZmFni7kGHl7AZbpS6Bt225jK2eOJ1Ec09yq9GO0hIpSj6bkGuy07wR4DcEHh3Vai3dPD9rkSnG5rFoJPsHYnxnvam45qGTySoUTEPlJ88fZ8Ll7Q5qNda/PPDopLj2XZ+N492WcXI1f2/bTMUy9Nto12Oc+GqU6q7cry2Yq+IogWVrv1fbZiu7Gtfn3wA4SDIGsfdeXWPWeTgZA8Uc2cRjjHp0fTZX8bu3OxdlsirBJNeMojUYK2ROGH/hMAZaZW2Rtp0kxIzJI0wcnYxaK43Vcd0fZLFHklhuDV/GdvFVoyaI8D/FLInTE2YK/F5mmKw94mKj1FV/m7YpWK1uHRKe2CQK1mzmkyCvuvFoPKfo0eebQY5SDPbCJEmYiHIPEy6Fg5tLs8l8XLVdbFPKtt2hZQOSVI/G/np4CPHB7Fd5weLCIEs22WXGjDyhA9xngxxdWN9Yt+7XlsvZUlxPHKt4bOOFjVI1WSxKHr2mGWXLExmrXKijfboFvsVk0pA+GLYvvqjdaznlLoJNsvumc1Emq65Uej7vSGU8JF0/W7lqppVrQsZV9bZatm3Vyqfz/BYi/NqyDRMSQ2bv26Rhm1y4cWNLEMIGCLFHMJfE3qZpn79CwBfixlLzdyulztSr5JC+2cKj11SxylGd4FbDBB/LBLPJKs/0KINKlp13ECE2T/oqTGPiFSZIO2exZE1FzfNuPNEvkQbUb/EukR9CjMfIbdtgHBTkyNwkNC2Jcp0TPh1k6eu2w6mVT5JStJkDabfu1+3wq6+riqOJATKP38pOFOvOurSKLm8drZ6SfVlZKmLGKH43W0cI22T3lVR4XsmjQj1QZTKWSZITqZgH1RjQ302MWymFXySJ4Sb5IViHZ5I0KpN5KBis2CL3k3kpt1Vcn68E8FGLRqzDmySwFbNS6iLF0Wdz5Sy2u7PJVmLat73VqDgZtpVq0CZl3+jaGZvfVgHZE/7OVsAEbic8DUbAwAICNmDGnkTYy9JR5TZinGa7947Ob4Kv2S1+EiOiolSPBX4fGCbJgbgQ0HYoriQpRYcdbN0onm3C56jVfCdkvxYDFwiq4mgUR59vYuAdAl71IiZY8jbGQ7RR3arnndhTNUlqqARH/8s3no7ptnaU6QK/mxhN83CPmX+T+G3KZKxNYZJczwBMTLKngcg+z4TxMTZ0D3MP7i+dhofH6yq31W8iU+ArmHFCgt/Nf6swfgGKnA2s9qLKKeqHKif9V7fV94jCZdI7GocHUTGZPkoeWTnQWYftsPyATGIyQMDHix6ZGJ+iYnurMQ6pBm0zKMXahye5rmz1kW3yv6fKmMPAJ6XJHczvlgmfLmXJfLCIy6w8b1omPCOuMPGColSPlvF7o1kkSYhRP33bw5WKt/w/A4+2boSxW/fr8XwkrDbr8ey4U9pq5/qCGV8p5ahpBoJMgd/JDOPFJy2nBx7NkwobuZl5PiQk2ARG/mvg0Z42fRhZt8DzwThNWK+pF5wyIXOCsUpJF/giYpwiZDsqZpUqzrJtkbhtiJn6RqN0dFl8xi3gektPV9PUY8EM7IhjySqN2CpjYCZ3AINgTBVNOHqLNQ/03/AlM583RBlW8fpslboZBT7YYfxKPAcjaBmY2/bF23aqwTw/BMKO0jlJFPpEYWBWYKO4eIvVd4jxQLY58W14I9NsvknWOC7layu2aZ9/S8AbLfiLIg0kyRjTKpWvZHzVWLEliWyNzA8Dj97fqE637teW828pPmGKo5vny0BY6XHVzkM9ngAShBMZ6d7E5OrBdsFsaprj1touKIEtRwIbrW8HHtkklo+ma2kDemPgUcOQF8pk7NOb9vm7BDRNbdXoeXeGseHCM8hccayZYpSuQhRQd1qSATDw1ZJHX4yerQRhRqq/wY8FObIKPl471kSBiAGrj7skqQbjgljX806wB8TGO6ztI9GJJuMTxRx9M8mz4fbzFPTBeCGLUrRW+/hB4NFxLZWhAn+eGF+1GFMYZNEjOb1P5zlDhD8D2FjYPpuQNEGORAcLScxCmsXRjR3fyG/bvNfWj5UdFRCkejSiCZxQxWvQbKyuzyakjsmqJC7M+GApR99vVKEr92vxzGWCE6c4+nxbxSD7wJXPGeMzxRxJ0/DJZmMp1WammNiN0S3wp8C4VDqsJE4r1mnGGA09xVpuuCOb4kLpPFr96JTJWIpuga8Ho2UYkfpawQz0tHXaJl3MJnIJlS7TmnlhzglytErqSitP+/+OqbjxdGxva3YxWt31+WgA11mhsAyTkyDVYDg0iOlP9dMS6bis9wBgQeDRttL20wU+iBjGMUNcbJXf2oaTKNsMfL7k0Tkt9zF7xVEU0Hq0z0yej6wkgjAnj6LCwJPLGDu0Cli+su0EZiFJPy6rSrB4v49+1IQTJNfv1tmHCEuCLCX6OB1ll87z/xJFwdpFhYFhSmGTZodC3bhfiyZuITSRiuMqxttr+sSx6qTxoLH7tuA1KvrXYBB7xxnnZwrsMUOcmcH2isoMxjbNGBwcGMyhO2zmbGmXsnTqeti0WdwyZTKWfMbnXzFgFVfTHcSk2/tp2GYdx1M2kdIFmGvlEwKPrqofSwKTi5EmCJ8MsvSNJHNLEsTXNkxO2udv2qR+jIvS0GieVmGyRphdF2TpXVJmbp5PBeFrUnmjRwwNos9G+a1tO4GHuAmRdFQxSy2VtgQnsy8EHklPEKMpuD6bPO+vl7KShLCptvsnAPtK2zV2z4FHroX8StEkv23ph0LG588wMCbETYtxvhh4ZBPLc5WmqqFzTPgfcRvEaBm4vhv36yTPQas6E6I4VlPMrXKttqYVRzfPl4LwqQRAhzjE60tzyeSFbVlsX0zWTOxD5CDJV6jlZtjyykiZjH1kEmSzSLSOcc+rzd8TXDmZ5o8JPDL2jA1LQpvJJ3p68ZrHTyXjLGRVKpECrBwwGPh3yaNNbDpJMCerkFwJY8qdFXj0Jek8XJ+NYv4JqTyAoPJxkLGQXyma5HTTVA5TmLVoNrU8JUuQ+3ppxeZcbv86YnZhe8v0+2KWWtsSMlO6gJcJ6LNgGhsMvcXv0Njt2+SFFps+WDtZtumdnyRiSkg4ZFGWmoYZ68b92uK5EYlOiOI40+fXhYDxXlxZrJUk0XRkQm6e3w9ConyhAE6rfAGJvr7dPJ8GwnzZqKL8b7HXLbVtzfB5Jwcwp6bSYr2h2wb+dRy8buEc+kvTTUmZjEGT4KqxYf5c6UMwHnKWWYTMs/1kyaNtWvWd5KTDtCc9tanv2/XZ/HZ2suBhl3EpQarBymT6gyyJX9pJUg0y4T2lLP2fdN62jhIVx5tfVDISvV3a/qhc9RbIRKGQ5S6vVqyE/hosZbF+nC1ikuwhwWDFztIi7JN1jD/BVWyiq+MYx82Y36F5NsQn0gAWBh6JAvrP8HkvB2j6fqgfl7k2Lnk0yfZZGpV3fTbv+YZOLk3afCDIYrdWz1I37tdJ+TWrNyGKY6bAH2LG/3aC4pgu8B5g3Gn59TY69KZOH40AWxvlMr4R5MiEdhCVBArw9YFHNjlCYZmf+rbAI5MVpGlRJmPRuD4PVOLezRYt+n+FDms3oLBlf6uIuz7/A8AO4jYkysSIUf7fLZU5M4R/DTuY1SwsVqMxmhR6r/ThFQJ6xHMQOgCMtpck1SAD7y559BPpmNIJUg06hO0XZulRcR8+P0eAOLc9AZcWPTpZ2n7NS944MDTMDRzT1t2BR7HXuEkUsJ4ytnn89LG55ZuNZ+Z5vEHYEzmWiEvcLZCt7aTp2PbjoHawrs+PW2Z2Ep9uVh2fXgYgVgaHBjEtidlDNVTdIgBTxIvBiM121I37tXj+QsGJURzz/FUmrJIKak2cOFYN+n8PYDMhn1qx+51hHGDjyZog9MwtgUeHScfmFvgcMD4nlbc9zdh6gDfqCWF+eCLjZArxtuJc+mWr8SiTBoqj5Sls1ALjjCBHJs3chJckXq/M8Es5ysUN1trrvtpgs4DzzfrL5HlXJtwfN55V/k74aJAlsXdmkkDBKQevWTCHzItbVBJkxFgaDFauPIWnaI3MjAQD+1zg0XkCuZUitrbPtW0T4VvFLJ0o6c/12aQclNstWtqE7/UNnvT8YgxJxjIqM7mM9R85nUyEgoYl7fOZBJxt06YTYruFc+kxmzpGdqdLuG/JUhjFTqwb2MYfto2d6jjYNUkSg3SezyJCFLlBWP5U+RiPtU+1vUmM+l6D+7Vw7lZi4ofDqtU64bTPPyLgPav82CfYq7qa+cQoNS2vy5rMcwH1YP/iaWQVgNX2mhfA80EWm8RduYyO0TpwueBrqnb+NtkiCPhZ0aMj4p4TZTKWUGaA9+EQd8Wxq/t77OmuZXticXNqX0nHFWvjW9fg8Y2cYuo7rdrsmdMwOxs5xnNLgYzEQ9X0meSkjkPsJbFtHp1TglSDrwSDlRAoQqXO9GPrSMKMv5RyJA54nuD3aswSTi55JI4m4Rb4eDC+lTgVJWN2vZd+s4fZ9dl40RtvelFhQraUJXMjICoJ8mG/EmQxPeZq1ISFaRlqqG5w1s/Rymc2z68ngnHwkZeYVI/1Dbk+W9lQJkkxWj1tNB9g0pBCK1KMPVtlHlr53u2y/Vq+kHLJCVEcXZ+N3coq2RYm8sRxxjze33GiQNzyL80qQ2ObBcabSzkqyrFWJUecV0zw3+nSuqGDnRfNIZHdouuzOQ2UK8IWuWOr12xm3SYLxr4sTOG1ccbpUTvKZAzO6JRiEC9aBaIGyuUQ249n7mnBOkcimQJ/hBljPKNb1Q+BvRd5dI+kD1sHg5VtMs4McnSusA+703qg3NOLaTZOOAlSDYquXGvnZ5tqEMCVgUfibD9JvN2Z8IVSlkQnZJXxG6cbk4c4cf5yh3HowhyJAqAnONG+OfDocMkzZWQS5GKOPeVq9P6MGU9sm83quz4bUymrvNBxqR7r+8qcz9tzCg9LmYLx9SBHnxbLj3i3mzmIzb4qZ4JfCjw6S9JHt+3XkjnZyqx+xdEYiPfhlTF2BoSfLg3xQekJge3EInlmygwgGzLOtbJl+m9n9w87eEejfJXS8di67jOQL3k0N6591z4jhTyswbWcSi/C7dLMAUT4f8UsfSVuzKN/VyZjSdmmdBt5vPG9Uo6sAofX97z1AK+XCjGbCAcE2+BwSWxIm5Poan9WsQmrV+HmQ21z6TNVlXuhpxeZx08lc9XWsqR9vpGA2BPymkYeCjx6bVy7qyh1BTapIGdI6zBwRcmjj0vlkwTmhsXpnBlHoowlgtsH8/J9YTHmm9PJuvk+UH/IEMeDerC59DaoehX7BIAN49qt/n0IIdLBXDLpPWOLdegixpeDHPU3a7h69W2CoffGdj4qYGkrv8oza69wxaZ6bDTutM+3EnCIcE5PBINwpSfxbp4PBEVxR6X6zS3BIA6Xtm/G3E37tZCxlZgUrFWjtcIxBsmPcojjbK5/pAOJPI5N8G3CAdI6dXK3TC7jva1sTyTtJrDdeREhdozbqKyD5DLuCHK0MgB7q7Hb2E0x8KvSDBwmUThG+1QmY+knuTo1rTDjxFKOzDWfVdn2Qp5cHsKHGTDXRqOn1qIwLa7PvwCi/NLSYhVwOtqYfTYfT/Y2nEKv5IqTllFMbeLcxWYmWeUFbP9hZ+ygrILzJ1HqmHFwKUfiYN7uPN4dDv4qXeiqXBmM/Sue1Q3NL9Ij16EmxE99zu+riPEgE8RpV5OESMr4fDYDZ4rnRDg3yJJI3tIDvcyM17S6zZoxwK91wshhTFxsTQVWeW4t41BKUj02GnhmHr+JHdxpManjghyZ8Fktyzbn85apVJTBZ8s42erfHwtXYN+4tJL1bXXTfi3kYCW22hVHd4APQ4ibW4xqiIGv8Qqca7t4jdqsKqrmpWOuY8SeW6NtRVHjga8EM3C2jTLUbH5VB5MnKy/B9cQrQ/glFuOooJ+WNapjwlZMoegU9TPiNoGvBR7F5pq2DNBaHHaw95Nz6AWLcUCZjKVVPVkw1ze2oUiGHeDLxUGcI/lijk6pGB8H4dQGJ3plEN4YZMkEG25aXJ//abExm+/+nwZZEtuVmY63P5+nL0/B5JcVB+6tDvilcAUyrfaSatsmrqx8/7O4BjfjsP6wM5UYB1U+7m6X/pYSBLRGTy82ffxUek7aR9VWzARQti0vEfBFh3D9hn14+j//wRblHuxNI8+e+eioZ39nTy/eOrwcnwNBHGMSgLWtb9Xhx9jRSp0khxwHe8c5aAjedfUMY9O/JoicgTDEGxfNJeMEaldGohqY34XYtKryU70m8OgDdh2NSDfyfWjRzsKeXuzR6jahegJvTBZ2E44nSBHevCBL5gTaqnTTfm01MaGwfOMUNlgvZuGBZGy85oXDuMxWgYyuPQbxdoT4SEg4KuG1tBn6ow7woYUemS+WcSsJAuiavs0YvugM409DvRjqIWxGIV4XMo6kEeNumx+3ae/2FOEjTX8kxvbwCXxF6qVtvvRTDt4St5k2g6hMxpJJ5/kYIohDsdS18AgYV4WEXzoh/ukuwb8fBXqnTMGry5MwywmxNxMONhlqWvw+rpm6Hj7RLOuP6a+q9D9v8+Ow9bocbTuBV+RI1ZgToiS5sZnwjlKWfi6dd4JUgxh2sLHNR1iCeHJPBx5tIZ3DqJzrsznxsrqmt+mDCL9fbwoOM8+drRkEAxeVPDIfQVYlwW+t5IQ4tJmncnoe70kObgWwkXAg/+oFdn3UI+Pl3bRkGkQkiWmfJ5exQZKbsiRpRG1jD9eOvfpRYkwTRAo8AzeVHRzbKOxWNZ7pj803p5D/Y0jhrcFsCoTyY8QSPEO1bUzIfp10bnH1Vr/iaG8zYTJA3AKGyW19X8rBgsEQLzzzCpZuvT4mT+lB39AwNnVCvIaBnYjxJia8MWFcxlE+i5lwfpkwYBMLLg7uyhfgfN6CyjA/EGvnHGkfQjlzgnkdAT+hYdw9ZRmefnl9bNLDOBQMEypFFAzZOAwRcGjgkdzAuW6AaWXScMlcn6+spAv7qHA9x0vspart27fjGnQH+ACEEJ+KRe1Zel2OjqHqoWpOHUXhoGrGzpWr9D8y8BNO4bp6p62Mzycy8M24udb+3Taen22qwUpmlqcCj7ayGZN1qkHg1sCjt9r0YWStr3btOvjN1PVw1OjHSoKMXicFHl1u1+WIdNrneYRo35MW8zu5ICRcGzoo8jJMnTQZr4k8njnKQia64TIBy4lxSLOr/NrBJMiLLA7GXT/ptM/vIkAcGN7Ul6R6bAW3arZgTCeksRb/xsCXJwN3Dg5iyeT1sbM5MGLA2AaL7ECNeRWvwLG2B1SN5tHp+7X0wbaVmwjF0TwUB9kObILkV4BxRQroX5CjJNcx4mFmfH4PAz8SV+hcwQcJeEfRI/NCb6sok7H4TGDqJdNxIxjWL/hEi0G4LgV8Vnpdk+QkLWkcNjMft8DzwYg1sWg1dwKuLnr0oVEZt8BfA0dX9dKSJGexse/bR9qBbbaVhKkGTa7whxm414RTIsK9qV7cF+dMVL0CNOn8bG85Wk6fCRdnFmN2bc51N89XgfARMTfAxD80mUgM77s4hbtKs+lf0voJFFVp043lGM8xcFQpR3+UNOT6vMDSfMU6ycPK34XPJmORsXm2KSbYuQnN9Rci/CUMo3BPVhFIqmkBzU2L7QeizTiN7AoifCW9GOfWPnO2jdTKd/p+3c7cYvbU1dX0SLsJwkWs3gGNtG7iMX6DU7jMZpNpd2BJArm22+c41g8JmM+D+EIz28skfSmTsdSizagvch44PglTYZ17HMYZ0jAmo21aZhKKNuupg+h7qJ+sgiKP9rf1AG/VE8IoLaLThEZzrw8Q7fps8tC2zHBU187tgUfyj98kqQaBeYFHpwvXDklSDTZs26S82wbrx9lzV8PmmGdyPMozRPhMMUtjPqQzef4xE97dZictc6LXt101pzKOWImfMeF4bxl2cII0Skc1BaNRjOUHPDFe2q3GaRvjskVbopittfWrqQivtVSShdijdL6/cxgnF3NkQsyNa+nk/XpcJ1rTmPyBTDgC12djCP0GEPYDw6SF2iBhU+1VIywxX/Vg/GjqK/hJ0hdZe4OIAg+fQIRLhPERx3QXOe8wvs+Ew23SgLU57j86wNyFHv2uzXYaVlcmjammC/xuYhTMrdo4cTdXuLcx4Jc8auWw1rS7yu/ZnJTsZzEe6zA29W0nuPZdpYn6IM5unp8FYRPxHAgXBln6rFQ+SapBIny4mKXvSftI6tXZoH1xzD+3wF+qvIGbho4RjH3IBPoOh/H5ZteEtgHNG/ZpEa92tH7Ve/lCyw8KwZQjEeOVbiIWXC+tYOSSJAZgxrtKOTJBzq2L67P5QLMLvN+gFybsWcqSrSf+iENcD85ixilt+CmsOiLCvRSiv5ijG62BWFboxP3acgpi8dWuOK66gzOlL8AOKGNPB9iDgT0A7G5hUCyeWNU72tgVmisM86V3y+qwXxQPqEaw6vltUnIdK61v7AodxlVUxuU0CVzmKBXg6ixlAn6BEOcX59JvV2dHpm1l0pjwaNickHESEfZOuA4PMnBdGOI77QYMd33+Fwjrg6NTkFX+VWyPiOr+nwn5Hnj0voTjjqrNGuBty2EUMLhiVZKgOHh7MIdMCCFzUrdpmaIbB3GxDXmUJNUgMXazOQ2xCZnVaqK2ziXpAh9OjIssT4b+yYxryilcEHfa5hb4TjDeJF6cekHGc0GONk1a3ySLIMIniXBMm1enT4FxIzv4bilLdplYqoNPF/hjNJJRR1zKIbZN8huvepqba+d2dYK2bhjMRGfM55lOiM+CYcxLpM5GKxkZx00CbgDjcokdqRiuQLDT9mvBkBOJtPuQJOq0vpK5jkoxtnNCbGt0CCZsHYX7IGwMjsJxmFNKk8HEGB+bf8MAltT8M+ElSiAEYAQU4sHlS3BPksTo4zIhYSPufHapjCOZcRgoCsNiAh5Pq9h0vQjC82Yu7OB3KcYdCwcraaCqqchsM3eYoOJEuIdD7A3CDsaCgBibRQrACE/jkGQy3BgPs78bL8fUJNxsE7ZDOOVYMWXSHNHM83hGOYVDIwWSsSMoir/4ahPqqaq0mcDXxoB/ERP+BsJ95OA37XgOxi6YCqx7BPrZyUzHERzicBD2BWMrUBRQ2+zLL1Vf3A+CcT8c3BbMwV3SNKqdAtNcP74yHfub2zJi7Gq+OQAY56XRd5ExvXiZgZdpxM7ySWKYa9C/IcT9xbl4tNvm3CnsR8dh7HgXTcOBZeDNBOxVfUduUXmfTaPo9hmDICwGw4S7M7a7D6Uc3LFwNu7pBPZr837dEYpjpz2wnT4eWzszBg5PejXZ6SxGx6dMumWldJxKQAkoASXQzQRUcezC1bPNXZoizJB6zXYhjmjIyqRbV07HrQSUgBJQAt1EQBXHblotEyk1z9PWoyi6v9TeS56justYjA5XmXTpwumwlYASUAJKoOsIqOLYZUuWLrCxuRGnkzL2isUsvbHLpmk1XGVihUuFlYASUAJKQAkkJqCKY2J0a6ZiusAnE+Nii94vCzwyWQ3W2qJM1tql1YkpASWgBJRAhxFQxbHDFiRuOAmcQE4ueXRpXLvd/Hdl0s2rp2NXAkpACSiBbiKgimM3rdaIE4hVKjMCDih6dGeXTdNquMrECpcKKwEloASUgBJITEAVx8To1kDFBKnMwhXYaDySua+B2cq6VCYyTiqlBJSAElACSmAcCKjiOA4QJ6qJzPm8PaeiDBrS8lTgkQlau9YWZbLWLq1OTAkoASWgBDqQgCqOHbgozYaUyfOxTPihxZBvCTw6zEK+60SVSdctmQ5YCSgBJaAEupiAKo5dtHgZn89m4EzpkAkoFD3ypPLdKKdMunHVdMxKQAkoASXQrQRUceyilcv4fBMD77AY8vGBR1dZyHedqDLpuiXTASsBJaAElEAXE1DFsYsWL+3zEwRsLR1yCOy9yKN7pPLdKKdMunHVdMxKQAkoASXQrQRUceySldt6gDfqCfG8xXDDYQd9T86hpRZ1ukpUmXTVculglYASUAJKYC0goIpjlyxiusAHEeM3FsN9LPBoOwv5rhNVJl23ZDpgJaAElIAS6HICqjh2yQK6eT4NhPkWw2UAjzJwtwP8mRl390zGfY+fSsst2uhoUWXS0cujg1MCSkAJKIG1kIAqjl2yqK7P3wZwfDvDZeDvJY92aaeNTqqrTDppNXQsSkAJKGWKWxMAACAASURBVAElsC4QUMWxS1bZ9fleAHu0NVzC94MsfbCtNjqosjLpoMXQoSgBJaAElMA6QUAVxy5Y5gP7uSfowyCAye0Mlwi5Ypb8dtrolLrKpFNWQsehBJSAElAC6xIBVRzXpdXWuSoBJaAElIASUAJKoA0Cqji2AU+rKgEloASUgBJQAkpgXSKgiuO6tNo6VyWgBJSAElACSkAJtEFAFcc24GlVJaAElIASUAJKQAmsSwRUcVyXVlvnqgSUgBJQAkpACSiBNgio4tgGPK2qBJSAElACSkAJKIF1iYAqjuvSautclYASUAJKQAkoASXQBgFVHNuAp1WVgBJQAkpACSgBJbAuEVDFcV1abZ2rElACSkAJKAEloATaIKCKYxvwtKoSUAJKQAkoASWgBNYlAqo4rkurrXNVAkpACSgBJaAElEAbBFRxbAOeVlUCSkAJKAEloASUwLpEQBXHdWm1da5KQAkoASWgBJSAEmiDgCqObcDTqkpACSgBJaAElIASWJcIqOK4Lq22zlUJKAEloASUgBJQAm0QUMWxDXhaVQkoASWgBJSAElAC6xIBVRzXpdXWuSoBJaAElIASUAJKoA0Cqji2AU+rKgEloASUgBJQAkpgXSKgiuO6tNo6VyWgBJSAElACSkAJtEFAFcc24GlVJaAElIASUAJKQAmsSwRUcVyXVlvnqgSUgBJQAkpACSiBNgio4tgGPK2qBJSAElACSkAJKIF1iYAqjuvSautclYASUAJKQAkoASXQBgFVHNuAp1WVgBJQAkpACSgBJbAuEVDFcV1abZ2rElACSkAJKAEloATaIKCKYxvwtKoSUAJKQAkoASWgBNYlAqo4rkurrXNVAkpACSgBJaAElEAbBFRxbAOeVlUCSkAJKAEloASUwLpEQBXHdWm1da5KoAWBbebxrJ4U9mRgJzB2BJAGsA2AjQH0MrCEgMUA/g3gMQCPArgLKdwezKYXFa4SUAJKQAms/QRUcVz711hnqARiCbg+/wHA62MFGwuEAO4GcBVS+IEqkQkpajUloASUQBcQUMWxCxZJh6gEVjeBtM83EnDEOPSzDITLKYVziqfRM+PQnjahBJSAElACHURAFccOWgwdihJYUwTSeT6LCF8ct/4JS5hxdmkGzsexVB63drUhJaAElIASWKMEVHFco/i1cyXQGQTSeT6GCD9ZDaO52wnxoYVzydhEalECSkAJKIEuJ6CKY5cvoA5fCYwHgZnn8YywB98h4DdEuG+YsTB08PS2L+PlJzfCVB7GpmEZe4aEQwl4H4DpFv2+4ABHLfTodxZ1VFQJKAEloAQ6kIAqjh24KDokJdDJBHa6hPuWLMXnAcwx3tbCsS4nxnuLObpRKK9iSkAJKAEl0IEEVHHswEXRISmBbiAwc4D3DkP8uBq2RzLkpQ7wVj15lKBSGSWgBJRAZxJQxbEz10VHpQS6goA7jzeHg18BeK1wwP9JOdhnwRx6XCivYkpACSgBJdBBBFRx7KDF0KEogW4kMCvPm5YJdwFwheP/88bTsf89J9EKobyKKQEloASUQIcQUMWxQxZCh6EEupnArDzvXCb8GcAUyTwIOKfokbGT1KIElIASUAJdREAVxy5aLB2qEuhkAm6eTwNhvnCMK1IOdtIrayEtFVMCSkAJdAgBVRw7ZCF0GEqg6wlcyyl3ER4EsL1wLtcHHh0jlFUxJaAElIAS6AACqjh2wCLoEJTA2kIg4/N7GPiReD6M/YIcGftILUpACSgBJdAFBFRx7IJF0iEqgW4i4Pp8N4DXCcf8w8Cj9wtlVUwJKAEloATWMAFVHNfwAmj3SmBtI5Ap8EeYcZVkXgwMTyoj8/jp9KREXmWUgBJQAkpgzRJQxXHN8tfelcBaRyDKLLMMz4AxVTI5Ar5Y9OirElmVUQJKQAkogTVLQBXHNctfe1cCayWBjM/fY+CDkskx8PeSR7tIZFVGCSgBJaAE1iwBVRzXLH/tXQmslQQyBX4nM34qnVwIvHaRRw9J5VVOCSgBJaAE1gwBVRzXDHftVQms1QTc+bwhyngegCOc6OcCj84TyqqYElACSkAJrCECqjiuIfDarRJY2wm4Pv8VwO7Ced4SeHSYUFbFlIASUAJKYA0RUMVxDYHXbpXA2k7ALfDXwDhVMk8GBjODeNXt/TQskVcZJaAElIASWDMEVHGcSO7M5OaxG6fwFgqxGwg7AtgKwHQg8kB9BcBLIDwHxv1MuMdh3FT0qDSRwzR9zRrgbcuMgxnYmRjbM5AhYP3qWHurY/03AUUA9zHwu6WMW5/JkZnDGi97fYMnPfcS9iEHBxCwM4DtAGzJwHQC1jPjZ+BlYixmiq5Ui8RYCEIRjIeHXsEDT/XTkjU+kS4eQMbnExn4pnQKjoPXLZxDf5HK28hteyFPLi/DAUhhX2bsBGAHBl5dfaanARgCsJSBJUR4FoxFICwC4x/k4N4VwANPzqGltX1mfH5zReH1ABwBwOylVwYenWAzrvGS3XqAt+oJ8UEwDgDBOBq92pgJMPAcMf4Owi+pB98vnkbPjFefNu2sjb/Hrc7hjXsm4WgQ9iNgD7O/ANiwap5h9pQHAPymF7jyUY/+bcNrVHZWgbcJGUeHjH2IsBuAzap9LAfwNBh/ZAc3lBbjOvRTmKSPdurM8HknIhzkAHuw2WMZLoD1GZhGhCGY/RVYTMBTBDxgHOE4hTtKs+kf7fRrW7fb32e2813d8qo4rm7ClbfJjAF+baqMjzHhAwA2t+ySCfhNSDi7lKXbLOtaiW8zj2elUvg4GMcCyFhVNsKEJcS4rgzMX+TRPdb126xwYD/3FKfhbeTgA2AcBcAoBEmL2YQfBOMPAG5fsQK3/vNMMi8DuD5/AsA3EjQ8hEFsEPTTMtu66QIfRIzfCOu9iBT2CGZTIJRvLcZMmQHsGgIHE2PXakrBbcxHBANTCRgE8Cxx9GL4M4W4vng6PZKZx29iB3eKx0D4aJCl74jl4wT72Zk5HYeHwIlgHNLO82DiTTqEu5jxSzCeYODTRNi7bghzAo8a5urO5LnAhDlxQ27x9xsDj95Z/3ejWAyHOIcIxwFIxbQ/RIC/fBBnT8RH0UT9HhvNufIbfaryG90iEW/ChUGWPtusbmaA9+EQn2fgcAJ6BH0sJcL/K85BAUQskMfMAh9RZpxOwP7Vj5K4ao+A8T8TkYVp5gDvUg7xYUL0PjMHH0nKQ0z4/pRhXPjI6bQ4SQNxdbr9fRY3vzX5d1UcVyP9dIH3qGwT/QDGbPgJu71q2MGn6k8+Era1slo0zhBfBeHtwk0qtsvKSeWPU8PILjyDFsUKtymw9QCvl2J8jDg6/TFfvKujlJ1hzDTzSRf4ImKckqgTBwcGc+gO27qZAnvMyFvUuzzw6CQL+TGirs87EGBODT9UPekQN8eMvziECxn4rrRS5ZQiX/JorlS+qdxIzuyPV06VcwBmtt2esAGHcejCHP2qkbib59tBOEDYVCOxawKPzIt6ZYk+YAjzpfEya6oGVMZhRrlvYzxNq07077F+IEaZLpsT44SFGAPFHGXrq7vzeHM4uATAu5I0TYRvFbN0Yqu6mQLvxhyd0kszL9U2Z07N3xd4dH2S8cXVqTzDBzLh84ToI2x8CuO5ysnkmUWPrhifBoFuf5+NF4fV2Y4qjquB7vbn8/RlKZxNwMkWXqWikRDw6xUOjhwP5TFzAW/GZQyAo9OK1fEsvAjgo6trIzPA0gV+NzHMKY85AVudZVkwA304lsquz+bk76AknSUNdp0u8OXEkTIkLQ8HHhlTCOtSfXmdNY4fPLIxMH4e5OgdMuHGUhmfD2XgAiC6jp7YEmKLYC493ajTtM9PELB10gExcEXJo2j9o2v3IXxLGiezSZ/PhA4OXjSHHkw6pobzXAO/x/pxZPJ8JBNuSDwvwvlBls6ore/m+SgQrgSwUeJ2ATDhlFKWjPI5pqR9PrOyCZuDhklJ+zC2wgzsO56hrdJ5NmZKF4NweNJxCepdFszAKWZ/Fcg2FFkb3mdJ5z7R9VaHsjDRc+io/tx5vDs7+BEB266ugTHhm6UsmevSxMUt8PvA0dfzxokbkVVkYpxazNHFMnGZVGRf1Ivv0Ih92USU+ysKcOQhvJ3Prx5ifACE4zFi22RTbg08eqtNhUiWmdI+9iOCeaFJTrCtFcdtL+T1h5djHgjm2VoTe4P1mEc5mlOunrK5CsSnrNmOQwUG/l3yaJOmTV3LqcyT2IvL0QeHObl5Y+XauM+i668FHp1mPkqXp3BTxXbuzRZ1m4kGU9fDLg+dTMbUoK2yJn+PjQY+cx6/xijGbMwrRj7yxPscMc4u5ugLo+2mfc4SMG+cDgGen1xGpvZ61nwIDK/AlTB7yjgUAn5W9Ghc9sV0gU+mkZsOYxfetBiFtWJ7eQED1/T2YsHQEGY5wLnCvWqk3QYKuxRHt7/PpPPsFLk18XLolLmP+ziqX7o/jPuRjUPHoeNg30SOBNdyKr0I8wn4jMU4jJ3a/BVD+O0GG2D5sqXYMQQ+DUSKk6wwPhbk6Nsy4dZS6Ty/HoRrLU9w7ifGFeUUbuubjNKLzyGcNA2bwYkclI4mxvurjj+NOyd8P8jSmEwors8PV23+RFMzG2xpBjZs58u6upnHKeJ3Bh6Jr0Zn+vzGMnCNJVPRnC2E/hN4ZH2iM2M+z3TKuFFyymj4O4zLK44G1y0fwj823xgvv7QcGw4tw3aUwr4VO813A3iDxZhHRW8PPBKfQrt5Ph0EcdxKAs5ZwjhnCuEXBLwxwfgaV2F8PciR+S0nLp30e2w0ibTP7yLg/8QTJPQHWfqykc/k+avmelZcVyBIjE8UcxQ5jUVK41D07B4qqCoWaTeg/pb9PLW3D98Con0xrjyScnDEgjn0+CqC/exk+nBDxe5ZeosQgrB/kKU/xXW48u9rwftMPNcOElTFcZwWY+sB3igVotTkFOEuEG4mxm00jGCoF8/1DqE37MF+lZOKUxKemlnbsFU3g58AeJtw2sZm5rOBR5c1kncL/CkwLpW0FTkXONi/OIfulsg3k6lmJDHK+RRhOyZn8mlBjn7QSr5qv2SuvBtulEz4QilLZ9e34eb5MhCsbAnHw3vY9fk+IPKybFiYcHEpS6KPg6qzj1FE5VdkhHuZMRCWcdvk9fD8cBlbIMTbwNGJaGI706mDmPxQP5nnTlSqjgrmxbtpbAXGz1PARxfk6NmWz0KeDwTh1zYnTAxcVPJIFHrI9O0W+GqbEybjXMEc2b0dGTtPOwF2HOy2cA4ZD2Dr0mm/xyb71JcwYmsuKqO/dddn8yybU7PxLtcHHh2DEVvcH5sP1/HuwHj7lzwqJGl35nm8AU/Cz5gjx5y4sqBcxpufOJ2MM9KYEjmoOHjM4gbjB4FHxnQqtqwN77PYSXaogCqO47gwmQK/lxlGqTFcja3G95jwtVKWTCDkpiVd4DnEsP2RPxV4JPZoc/t5CvXhJnN1I5zycjg4OphDv2g5dp/Ntfx7hG0+OnUQu9goBrXtuj4fZ5wthJ6MpuqfOIV3lWbTv4TjMx7T5kWxin1Tte4xjWw13Ty/H4RrpO0bOSZkS1kasKlTLxsXI5EIRxWzFGvnleDlaJ7rM4Ms8o08RKMr47ASGkT+cbLK1FKEGQuy9ISEjVvg/cAwziix3vMEXFLM4jMSr9ZtzuctK9EF/ikZQ43MSYFHl0vrpH1+oBomSlrFjKf29x4ycCUIl5YJD08q4zVG4alEAnivtMEaucsCj6yv+Dvx99ho7mm7Pco0cToRipWwTdfWtfc3Jpw1mXFH2Iuh4eU4nAkXVez/TOgjm1IKPHIb/oYJvwXhnKGXcWdfH6auAMye5wMwIdBsyohyalmM0hj2wETvkJjgLA5T2H3RbFrYqhvX57sA7CMcyvJgBqbF3cisDe8zIY+OFFPFcZyXpWoPc3DoIGdjeO76bPL6SmzXVo54xRBePRoipuU0+tlJ9+GnViebjOPiTulMnyY0Qxjib1KMSZWmmXk+JCT8XHwqxrhjKfAO27iSxlZrUi/GxFxzCNsvzNKjYxS4EU9LsWJarZ9oU6/t2y3wOWB8rgn3//T0YovHTyUT661pqT6r5qUkLWVifKCYo/oX6ir1I6/aEH9LYuebYuyyIEd/jxvQrDzvXKYo1M+r4mQrN45XBR6JzSrcAT4MIW4WtLtSpBKm5w2lHP1RUmenfu5d0hfZhMlPeFdt+F8EvL/o0ZhQR3EfFI3GZ67vp5SxpU1YlE79PTaan605ScXnzpjUmJBktR8k84IZOLNeoUnn+S00cjptU5Yx4wQiXF1TqWzsl4tZGvN7THiwcHfg0b42gzKxNl9YjJvFhwtC86NMga8w85WOJfbjcS14n0lZdKqcKo4dsjJJNiCpHYutnY71tZvPJmjzXkKUz/b0YkacUlPbVno+71gJH2LsXkwAckl5uKcX+z5+Kr0sEV5FxgRpL2BFXUy8ll/Brs8mmO0O0r5iHSkEDWV8/l4Lr9rIkaJVM1V7XBO2Q5pLunLbh5NLHolME0wcupAj2y2rEgJ7x8UANWYhPYy/gjFD0Pg9Pb3Y3+Z5c302IYHOF7S9UmRyGetLFa+q17oxNUhSHnGG8dZmYa6qSun9Ns+jGYRDOHJhlozTTWzp9N9j7QSqNoQmKUFcjMtm82bjcBVkqWnc1rTPjyX4SDKxXEfNbcx/Hx14dEujQVRPAV+w+a0CWBB4ZOWg6eb5UgvnMnGKUNuIEHHvtW5/n8X+wLpAQBXHDlkk87X3/GKYEyLxmkhs5aqnJ+akTtruwqFB7GITIDid5zxRFENRVIjw4WKWvicRrr4IjV1kU3u+unZMdo89A4+M00qi4ub5WRBqPWT/FnjUtH/X569Xsjh80qazuM0xri3XZxOnrlEIojIzXlPKkcno07BU7Y6M+YTJWCQtY+IItqzYz447PcrCI1HuVjYVhnjjorn0+6ZtG8Xex03C0CDLQ2BP29AkMUp5o6FFV49SkBmfP2wT33K03Uo8zceRwpvjTC/cPH+0GjpGOiSzOZxT9CjWCaQbfo+1kzZRLuCgpalQS0iM2UGOTHinpiWT5x8zRU5VScoKJhxdypLZo5sW12cTzD9t0cFjgUcmW5aoVG1Vza2XpDCH2Ls0l+6VCKd9vtHmtssZxoYLz6CXGrXd7e8zCa9ukJEqE90wl64fo+uz+aqUXL2NzDWFTKvsINXQHSZOmzjGITPeVcqRsVETl4zP72HgR9IKDNxU8khk5G+rlAJomr1DOj7XZ8OsNg5gS6WpGgqipfPNmL4Jn2x1itHyJdL6ZfjtwKOPNa0/cqJ6u2U4l2dXDGEnkVlETcdJAqUz4+BSjppmyHF9Nhk9Wr7IVw4hYXgP12dzYmcy5IiKbfiTtM/zaCQ4ubwwniszXv/EXFoQV6n6uzdZjmyuwkVe4d3we6zlk1RJr7YhMnFwfTZX22JTiNrxEeMzklBlCWxiRetpxhKZ50zCP+o+lls9Zj8JPBIrypZj/2fgUcN4p2vD+yzut9stf1fFsYNWyi3wKxZZIMJhB32tAoG7PpsXbNPUWQ2mflfg0X62SGYO8N5hiD9b1FuGQbwqLvVe1Y7NXOlJr5keCmZg1zjD6rhx1mf5iAvaHQWeHUbDwM/N+iLg6qJHJiOLdWnhwLOMgB1a5TZ3C3wSGA295FsM5FPNPOtbKrg+/0/FgdgqhWCr7Cvbns9br0jhH8L4hy85w0g3O7loNu7qyb+xP7RxRjgv8KiZvemYrlyfjcOZNLKBMREYJgeH2GQcSpCppukLe3QC3fJ7rAXu+mxMDpJkIxLfvCQ9cTTZtUoeiZyZbE8cJVlqRjnZfuAxYf9Slkwq1tjizmcXZTS9/RjTAOGCIEuzGzXc7e+zWFhdJKCKY4csVjW0gLHFkZY/VWxiXt9MOONzmgHjzCF/ATKODnIkva5Y2XUSxUniTJD2+Var9FYJx1/PsP5FIDmFtbVzBGFRkCWbq6domNWrQuN1PDb8DOPLQY6ahh3ZLM/T1qP/3963x8lRVfl/T/UwIS9AIwgI6WqI8hREEBBWBJGnig8UF11YFdGfgECmqwcQXQKiSLo6UQTdBZdVVHRB8b3IQ94flwUBBQQEMl2dIIIIApkhIZnu8+vTUxN7eqq7zq2ZSbqGe//hQ+bce8/93q66t+495/uFcK2Z6KUvcwex4y2LaFj7wxy1c4u8D6gRm6ouVMMB5X66PaqCYXZsbJxnVB+myV7ShkgyVjxqTnToOF5THeUkHxkJkmSGAo86EpKn6Xlc9xv0Wa6ARUrVqMSdfDc3li3y3RG65XH9PZ9h7BBHDdVoZISrUD4KNbrYI/0yPhcUKJZKSGRFGZAMf23bDwUe7RI3uKZ3wFmSJa6xlw8kBnaPCi2ZDuuZBoO02NiNY5fMVLbE+xGjfWxXi5/C61bO0xfbue/6LOSt7a8sx1ccCPJYoKEraa0abkiM1CfiEi3ml/hgZ4RqRVcYDwcedknif2sHrTGLVMWOcbq+hoHljS4JcDudDkYNvMPV2wAGsUunU9xQ0mwcF2UngOPmqVPdMIniId0Ejlg5wN4DHo07vQ5131UxVbJsOoQdo7Lg43zJFvkjLdmucVVAjN3LBVIxCzRUh4BnYhttMkjCyef6LDG3EnurLvPmoveeT5Mkho0raXseRwfQIRa4PS6EnwV5UnMruj4LC4NamUY6NnmujE/tGkJTupAjt8jfAeF47Y/EhBUj5MaVxMHNNO13SspM+3qmGX+abOzGsUtmy+RKRegzNurFdo+fSpELULg4PVEnr52hHV47gmtVfUmEmNPgrVQXBooVj9peIbk+X2+kpkA4KciT0ULZztlskc8jwhfCv68J5mNW3PV3rsjHMDU4PNXFJElIGg2vUSXpZ7txnTg4ohPnZli3AmArtYPAi2sGsZVJolRz23K1PJyBipNxtJ7jYLcoMmq3xD8F471K35PJOo4Qc38FjDOU/TSukWcPYraWmzQJewLVcFi5n+R5UBdjtZSRq4nNH/VoHBWVdJq251F8DrORn1eDNmLIGcZuGkooMU7yIQDgyXlz4bbbpLf6m4QeCsBOcQmCIV+pJN2oY2HVH7sjyXHXaJ9ZBh7cuIr9opgJpsN6Zvgb7Hpzu3Hsgilyl/JmGMaj6uDkmCvJXJELTA1tVXVRvxDatOj6XDPI3JYv4u9VCnRcVHMJ6Eperq3FVsvPor+rBzzJhtsXeYsq4WnDZo3Uf7I+nyRE1hF9XB14JLxzbUtCovIJaaKH2dtjZchiAKpW8bpWFYrtl/CCaq0RdqF6X9XJm/+1nKcrDOeiYe6aX22aXt2dDoIoFOlLDVsF/WQUQ+v6LDGUHcn7Wx1ol82axudRxjZ/Me/vOLhDD3TD8trAoyO1dXI+H8DArVr70O6swCO13GQCHsc17iBmx4WXuD6LrOK/qX2XW50CNScNRlcVXfbl+E4HurDWek8RsG+725e0r2dqfFNkqHoRp2g8qXQ1W+TvEkGVKMHAjZX5OLzTCZjrsxAoq+NQ6jJm9wQe7ZUUvDDuriPZ9Li2CT8J8vSBqD6N47MMr5aSjjOunlvkh0AN7WtteSTwSGUfEpP/KeJK7MVqFTu1k/wadaQeb3htPd7wcK1jDTvGQUGBJAM7UUmw4ai5g5jRuuAZngIy9WCr8ulkuolvjDHr8wpDve6rAo8+rAXI9flyAB/X2oPxTFCgeDnFlgaTbGjayT2m9nlMkghmGCedK/Ipoh6jns+Ra+TtOtFltbbl+iwJZpJopi1/qKtcvSnOuK78I+8TNWUPAaWyRx1p1xq3DA4uM3jXPMKMIzvhkfb1LG4e0vh3u3HckLNmLtB+97CDw5/oI6HtiSxJTnnq5ziLgjzJ12eisvMlPOelVVhpUrkthcnItbdcs6uvVAk4sezRt0z6nwrbJHGOPb3Yol3IQbOPbUl0GacFBbqo03jCKzvRZ9YnSgHPBvPx2rgr+o79+vxPNSAy0aVNvb8GHr12zN9G9HxFbm/sv7fv+PeBRxq5tHEtzL+AX+VshLbPVlSXcRn3rXUSJFLcFHiklQld113O50MYUF9vy5V7xaPxV5Ypfh5zPl8ssYQmzzr1YEuTjw5TcutExNw+S2yv+jfd6TZnFIsEH3USlnF0xaNrovAMkztPrDNgSNy9lh/257W1+Finm6LUr2cmP74U2dqN4waarFyRd6sRLiHgn5QuXLNmEMfFxZu5PguVgZEOcizpcoyDSWLZ2lFRuEv47ag1eAbVZdjBNk/0kam2sLp9rWGoVd5Rjq+1LU0Qe24J7821Rnby2OeVcG+wLfaO29wlib8E4cogTx/Vjj3KzjQ2ixm/qxToLc1tGZ+cJeRulD6T/PYARGqYR+I2sgmTJLKZalw70JN0asOQ0Fk2BU9UPBrH95oEk255HhNQEo3/cImZKEMd5o4hOlFdHbiIe4KR34w6Xp0Y/eUCFTu57hb5DBDU1+XSVrWGBa08oiELgdyWyaZRx0HMeAaE0wKPfhD3HKR9PYsbX1r/bjeO63Pm5IRxBQ5zGCfxCEWERu7tBWIUygW6TOOqW2IJSDYRt181by421QZqR/mQ5OsVjCuCAo27fjGOuwGMVDs0GCa1WXARbz68BnKypy9xG4ORzYYo57RKOtYcB/sM9JHIPXYsxleNIzvUCZ/imsZVMvDdikdjMjxNCaeJcVS5QMZShwJgkmvHqMW03WTkLuQdOAMzRSOlHnBrn3UZvI/WZfBU6kxh3UgO1zQ/j6bZzo0wII8OiXue1v19JAFkpQH3rmTgx27qmvsPuTMfUPskhjGJcmLi+iy0a0cZtLuyWsWOjoMdQdixfmMkH3gSR6u+GQLwLBilGTVcrJXnTPt6ZoBvqkztxnE9TNf2Jd52mPEpGqHH2VrZpWQpf2/Ywdkmp2muz3Lypu1DXPlt4NH+Sp8izUyvxcJGlgYe9UUseGbcsRUHQQAAHx1JREFUjcAPA4+OnYj/k1k3QnUmrvmO8aVuiT8Dxjh9aEmSKXt0Slzj4SLxfwD21tiO2jiEHZLQ2TT3kSvxF5hxnkG/45IGDFUnIk9FtP0bXzsSXgr6MEdLAZXkRFojKxo1vgR625EJVsbcjV3yPGaX8lZUxZPauRc7TQxfc3vblfgNNYbECeqLYlPX3FgSeqioBLNWByNkVfVjMLf8LTG+PXMWfvDQyWRE25b29cwcqnTUsBvHKZynUFFFpMVEnkmrfrIWhKtpGOfFcQe2up7wxOuiIE8m6jLjEEukRhIVmzdyuib0GdoYGXnZf6Hs0flTOI1GTed8voSBkwwqVWdU8aqoL/BwPmVhar0C+oszjJ20qiiGikTi+otBHptpN0TtxmqS9CVtOIT3DOTpl6PthbGzolmrOZmXaquDQczGIpIMf+Pi+izhAPsYVLw78Ei9Ic/6/EUCPm/QfnXYwdxO6lDt2jI9ZY7khU3x85jkY9Y0Gz/Jh4BmU9c8pyY0bWG9ZwOPXtPpNxYm2kXSLhn8NrWm9zDhG3BwbZzG+rRbz7QIpdDObhynYNKEjb8ui+Yz8C5184TlDFzqZPAtk+DsMS+ZBEodmAT+wwQvN7myGXeluN1XeH6tB8I1qC7E+HC5QEZxherGExgmWUwAHF5XAbqutbu2GbiMY4MCqbSxk6j6ALgt8OjtCYY/porrs1yxj4lZ7NAmDzt4TXPiVz1G7UAQbjbw4/7Ao90N7P9hOqLhLQlesw3qd9YFb2kowfXgnwKPdjTwZ52p6/PP62wJKj14qUSE95bzJHXWlTQ/jwkobIAa9gj6SSROVSXBh0Dspm7cO8CcDSFWozqBRKwKjxgj+Zj7FYBLot51UXWTKE9103o2GaB1axt24ziJMxNmlp0DQBJUVKSqkl1cY3yzMoRrk56UjA7BLfGHwVBtKEbrEHBo2aMbJgJDAu47RAXQJwnEB2PfoEByFdsVJTwlFCoY9bNFjC+VCzTmJCpb5LcSNZSEWhNirg/ypNY5DhNrTPEx4pdsB3w9sF1OCzdRTswfA492bbZ1i3wqCF9T1hek2lI8xbWRKHsT6As8UnMyuj6LZq8b58vo3020jMdtOHwekLBNbV/T7Xk0pj0C1s4axBwtkbvgaro5BxC7qYuYR7luV8cRdlJfGW074cetKApJUstTYAQMLCNgU2a8magRf61+3wG4mRinx6ktpX090z57abQzmew0jm+9+Zwtco4IPwWwm7LTm4ixMO7hUbbVMMuW+GRiXGxSRyOnF9ee6/NfDPWP/xx4tM24l2SJPwbGf8X1N+bvGeSChSTqB11TEvCOjT3hG6GgEdm9VgqO1RkHb1zWR2pS7SRE0GCcGRTowokAaiyTxvhmUKAxV/xuiZeCcbqBH0YngM3tZov8fiJEUo2069/ko2uHC3nuyxnIRlr9zo2TFW3nVygBKqen2r4erWe47jCdnkfD027JKn+w4tEbDX5rojJUAWO+ug7BKCwoiSqNJqktSWhRJ1nN+Ut5u0wVfQyIzKU2JOtlJpxUyZPwmkaWtK9n6t9FCg21L5YUDm39uewu5jfBaegqa/RKmYFCxaPSZHuYhGF/2MG8TryQcT4muc6qy2H9d10O65/HLVQJKCJWMeY8XaChOD/X598T8Met7unFZo+fSg0S9ZzPn2UgipvxnMAjk2QTJNkQweAqvB2uuRL/CzO+q8Y9ImnAOKPScGFu9s0t8Tn13cMitb9iaKDoYqpF3/DDkIx61Hfjk/uITbu0lYSypSueRwk7WIJBk2xnU/qphtpXFUZKVZpNXfPvz1gffOQ3E3sDk4jiZi1eHafMFV6BS7iDyQmp124tTPt6ZvQuSZmx3ThOcMIkew9V3KVVm5jKZI4EWay1II+eiSRB1K/fhFJHlA3UhRkfrRToytYKLRrRqvaCwfoXbsJkCFUHCYxyPn+QgatNqjrA2wY8uiOULhR5vU1b6j/a04vdRjeX2rbr6hCScT4O6071HcYhAwWSD6HEJevzZQR8UtnA8/PmYotWSijXZ7mq30/ZhpwanV/xaFRjXFutYZcr8o+YGklsqsLA3yoeba4yHrnWlNMYIy31WgbbL19IcuVsVEzfA3X+zHfX+TMl/mxMSevzmDDs4IzAI7VMqzG/qBz/Otin3EcS96sqCeI0eRVjbtyHdLbEZxPDJKFQvU6EN29yW6I5RBEcWOjjggIJPdCYYvo7lk+5blrPVJOcUiO7cZzgxGV9/gUB71Y280gwH7vGETYr2xpn5vp8Zp0o9gJ1faETyZNJMsC4pk0zZ0WhgjLYPFhIkj099kVR5BITxlH0tBtPW7ULNQBTY5gkzhGMzwUFusAt8ndAGMNl2Hi7Mg6uFOgmU48TxTMZJglE+eT6LOo/r1P5257TUxIV9MkuE7hid32WzfrrVf6OGBnFqyVQFVoZ5LFpko86Qwqd5+bNxZZRPK65lD6Prs/vq/9ufmIwlyruw+b2EnB+1tYMYm6cgENzHwmkBpcFHi2IG3eCjeOL9Vje1g/Ztt3kivweJoxJtOrkk5DPr2bs2LrhTft6FjcPaf673ThOYPbCBIbfqptgLAwK9FW1vaFhhyvOdi09H3ikY/uPaCFUNRDCa3UbxPhxuUAfjHIoCZVN4FGPIUzrxdyUf7B+xfRrh/ClKIk+Ar5f9kilZd46uGyJjyRuZDOqy0TjXrOL+c3k4B5th+2UixJs5oyv8sXHMKlNYgK1tD9gwsWVPH1WO8Zcie9ghglf6v8GHqlPW0f9COUln9Em5zHhskqePjWdnsecz5/nEek7dTGlyTE8UZfT8McrHpl8mMgp9X0AYjWn1w1SmRyW4CTzucAj7Qliwx3XZ1kX36qdAAJOLXs0RvM77euZduxptLMbxwnMmvHLo4Y9K/0kuqNTUrIlPpoYPzJo/IXAo80M7MeY5hbzoexgHI1Mp/ZqhHcuz9Nvomxcn2VTbcQpOWsm5pqSyiYdr0m9bIm/TgwVQXfY7otAg4qoNUD/+Qxjh2UFMlOkCRvNlniPOvWR2W9ugglHhidVbbWlTTeODBQrHvWbzJPYbufzW2poqPOYlE8HHl2qrWCYYS7NJspsN40trZ8MvbmSJ9mgjCtpfR7rdGjCLPFh7dyYhh2EGyNTUv1rAo/UoRBJpAbrHz7nBR4Jq0fHki3yCUT4Vpxd099X1a/xZxnYS+JQpHBBuzaEQaKcpzHyu2lfz0zwSput3ThOYMZcnyWbN6ttYtjBrCRkvtr25/u8pwPEStCNtjfRq17XZ9EaHZfk0sHfB4I8dm93/ZYr8vlMOFs7XrHrFl3cVp8TvPTaDfszgUf/boJJs+02S/jVPTU8a1KfALfskRGf5mj7e/4Hb/TsysYGWBcgT/h4kKfIGNlske8mwl5a36MkCzV1EyykcuK4fyVPqtsG4wxzCU0gnFLJ0yUa/5ttjKixGLcGBTqwXR9pfR4TqDfdFHh0sBrrBFKD9fz2RUGeztX2kURqkAkfrOTpx3F9JCFHN40lzy7lnaiKh+J8Wff3iLCptK9n6rGn0NBuHBNOWkivIadE2rIm8EgtVK9tdMyisYg3xhyITyoOSam7ZhCzTeJuRvsL4/iWA9hY7WtMlqjpV6r02+kEU+3XFBiGVBpySjiRZ+z/gsF6csgEk39MZbtqwC7LPdK/9JvwM5RI6xjzaxirJ0jfG+SpVdM7dnYTcP6hpxebPn4qqZ5/05gvcZhqOKDcT7fHOt9ksP0SXlCtQWI1db+5GPm7ND6POy/i3qE5GCJAH8ISpxffMglJpAYZOLrikZruyfA5aniolQkNE1iMkq56qtj28TNI4pZVJQyZGBfH3qmyM4zNmtWw3JSvZyqgUmqke8GkdHBT6bZwVzlVLFP3MQmJKJq+TPnLHAe7DfTRA5q2m20SZFzeWVcM6Bjzki3yO4gQeY3dwb9x+samY5kqe+M4x7GOVFHDXiZKFu3GYUprY3KaNqbPEfUVuRZXxWUx4wOVArVNYsj6fDUBkfGwbca6es0g5pl8CNVPNd9VJzD+hXqz1djVYXmQJ/VNQ4JkBGHDe1VUAlmn32rW54sIUMVdEvCbskfv7NheCp/HXJF3Y8IfjJ7pDqfeUe0kSTjLOHi9If+q8KiahF2sCgYxR/uR6foskoP6uEUHBwZ9dKsW1/DmYY3WXuxmVLFJq/Rqmtczk7GnzdZuHBPOWJIXVE8vNjalUzF1z/X53+pLm/pKhAjHlPNkRB0TnjYKCbVWFWRthvHmZQV6sNN4Qm6054wW8UmSxzPFWWNvspBHtLc08EidYR6zoTiJAP21p+FCOtq3kdIDIVYBJ4Gkm1zxqq7rxOfw5EWSeNTJXSP7Rvyq7JGWSUESBf4bwDGa30xosyLwSE8sLckIS9lFFaJr3qvoR/VRksbnMclJHRvGnif4XQ4Fg/V3pcHNQV1u71oQDlfMZcOkTqn0uzqlklbeU36T8sEm2eeqwoR8JU9LVMZCp/BlnrdRL0z0sIeCPOa2hjGleT3TYpVGO7txTDhr2yzh1/XUoD66byw4hjxeSVzLXcg7cAaPqOu2If/tuMHzWfjohJdOW9TZrq7PpkHnmGgWsHYQpnZZnz9AQGzMUWu7Qk8xeyZ2mqykH+EapSpWqFUdDK/uxH8J3VidwUNKPtMXM4Rdl+VJfGpbklzxQrEhlQ5zPmcZDR1stSzfOkcJFwZ5EuorVXF9fhiAWnPadGMqThglhBAuCPL0OY3zaXse3RJ/GYyzNGMLbao9vZht8kGfQGrwrsCjfQx8kvk0khoEcHng0QnaPnI+H8fAFVp7ANcGHh2ptU+gMx15I5X29UyLV9rs7MYx4YyFR/Gr1Iux9GPwwm51K1fkY+DgVFqLdzXHgUS5bxgbtiIYrOvnKr+G3SIfCILwCWp/O9cFgzhS234StYC6zKNRxmIUZmF8mPBI/qyTDJbJzyX86hZqFC1WjeZN46E0Phnyjar44Jr7zZb4UmKcqPGFCMeV8/S9OFt3MW8JByJnaVTi4l7D0znZNKp1o5sdqFOr/EudWuX7GqfCOK1Bo/cE8JXAI/Xmx/Dq9P5Zg3iLVpM5bc+j4e9cpvChwKNdNHM5amMqNcjAtyoeqZ4N6SOJ1CAMqd52voTnvLSq8TGpZdVYgxqyQT89pcHKWGeecW5QoEjlpjSvZxqs0mhjtKClcYBT6XNdB/h/Aexr0MfznMHOlYWkXgzrJwlyUiGKBu9p9KPg6sot5rexg9vUfikl5ra9kLfOZBoaylsr236sthb7xElVNbcVvjTlhaZPuhlp4GOBR99R+rXOTDYn5MDjkdgwueYbcmrYY6CfHjNtK8re9fn+CIqdtk0nOW3S+Dl/Me/vOLhDYys2cZuv5nZMspJNKXNcn4UlwDTh5elaBvtFqa40tLtFCpGgVn1pxayuSf+mcp5UcXSmmaFhXx+pa0cLY0FsCU9k5D2kuW5/rlrD3iv6SR2bnbbnsa5kVTb8IPhh4JGoK6lKEqlBME4LChQlIRrZZxKpwSQCATmfv8SA6uQ5XHvUJ9VZn28nYAy9TgeAq8x4faVAMnfjSprXM9WPKoVGduM4gUkzjb8Iu7qrpxfvfvxUkpOotiWkY5CHWvjIxhATazRPDRMLBnp6sUenLNFwAREZOq2SR5AhHBB3HRkFQNbnxQQUDKemRozTykP4huZ0c/4S3iXDWMgMIdZuzXa/OxisfxAoT2E7+WkU50h4CQ52CRaS0DxNejFMkrlv1iD2jTuZEtohMH6ozGK9JhjEh0xwzRX5RCao+RKbQJNY2bOpBz+ZuRGGhl7C3uTgFJE3GwMsYTkY6nhCobCaPYjZcbiM9uEW+eMgXG4ymRnGG+PigaW9MEFPPhA1Cj1rwDisTr9zi4kvYpuW5zFkunjB6IQ/VGzSYpJEahCMg0xwT0DQLVn+W8StKa1jXHARbzK8ppGF/1rl+Nc4DvaKS6Z0l/DhqOFaZZti9l+BR5+IeY+aJMp11XpmgENqTO3GcQJTFZ7Ayde76enYU0woZoBfOhs1OO/w8irMcxzs6DjYX7RjAezdxrU7kcERcRmXYQKLZEurXgoM/LLq4JgonslwEyvE4jso4XoMGRyadAMUvtDkpE6dudrk131yNYQMbp7dixVbPIPVyzfG7OoMbE3DeAOocUJ8RIcN8GoifLqcJ5P4n7awZIv8fiJoaTimNEN8wYW8zXCmkXH6atU8Eq6cNwcfi5Kjw1WcyS7HGTSi0KFRXPmBO4jjb1lEw6q+Q6PwSu3PBolYJs2vIAcf5BokrlZXGA8HBdpZZ9yIPZSEgoVa+4Yd41aniuMHziShu4osoayekDhrMmNfZsbRUXrUGr/S8jy6Jd63vjmW01d1YcK7Knn6H22FBFKDwjU774k+kg8ZVUkgNfhU4JGON7XFA8P3k9SuODUc0u5GJlSNukH9jgH+0gvs9qhHHRNp0ryeqSY9ZUZ24zjBCcsWuUgEb4LNaKv/fNZMfFSbNBFKIko8onZjez8D584AbhscxEszNsGuqOF4RiN2TZOtKfF5N/JaHGNyPR01+GyJ9yNuxFJOKfflmL4ZD5ODY7XXkJpJCwm45aUY96z9cd5c7BG5SdN0pLTJ+nwEoUE/k1FWuYcJF/TUcDvNwAsvr8Y2GQeHgHEqCDup2iBcFKysb54SnuBmS3wyMS5W9aU3epKqeEdmJp4bXgMTVZ6rA4/UGdI5n29kQE8u/Q//1xJwVY3wkyrhzo178Le1L2Nrh7AnA58B8A7lUF+kGj5U7qfrlfaRZml4HnM+f5KBy0zGacpPaKoWBuDJwCPNifA6t42lBoEbAo8ONRl3s22CE+UXwPhqjXBVzUGZV2PWRjMaOu/Hghu/TRWPMAODxHhnUCDVh1ua17Okc9Ot9eIWs271u2v82mYJz+ypQfit1FQICZyvgnF+4OHcdqor7doMZQHlxGt2gn5NqqwlwhezK3GB6alSu05C9RWJ9VK9iEycbbaV60cAS6sOzpkKZR/XZznl262Df0w1vN2U8DnpeMOMSlFr0ZwUJu1G6r1IwAllj0xkMMf3J/yQS3ArGG+biDOjdUU3uMfBEcKrF56myfWmtgg3ncSKXkeE6+I+MlyfnwawhbbxSbWTD6Ea3l8+g4SmZ8Kl259Ht8Rfa3zQ6EsSDWYz1gfGr+sbI7nhUJWEUoPVuoLXIwzcK/KiRLg304vfawnqxTG3yN8ANTZ966cwnmHgvZUCGZ0Qp3k9Wz/Arp9e7MZxEnAO6U4kdugNk9BcaxMPOA4+MdBHainB1gbCAP2rRJZ3CvyTU8Y7HMbJ5QLJ9fKkFpHHqgFXEvCaSW34H41dm2H0a2LKkvavWNBiY3yS9t2uXnjyeKVBVqWpC1dnCPkkMa5RHTWesWH8Rn3K2c5bxq9rw/jI6In4got4xvAarDYdXJO9ZJlKFvTXWttImhU+AV9Gq9aY8I3ZG+Ms7e2Ets9ufh5dn0U8QHsSK0O+JfDoIO3YkURqEFgceHSGto8kUoORbYvgxLbYBMeQbCpVxS3y6SAI8bjqdknVaLTRdcMOTniijyQExbikeT0zHmyXVrAbx0mamMbJxVp8e1zwffL2lxFwbnkQ3096xdfcdSNwvAfnMeMUZSJDvOeEe6mGReUCydXnlJVwY740TBSajH6qIPyyseDn6c7JaLBTGzFxRM+uXYMd/vw5MtKTngyfw5hHIQY/ajLaC9u4GYzzTJIBtH2HcU4SdG+aZS1dyKlif+DRuESbepJbTRFK0MnNSPqc8HTkOu34JsnuNnJQKPfRXZPU3rhmuvV5dIv8V6NseQmhyNNpWpySSA1qqadGfUhCYN7G/1ilrqh6kjTo1CAZ4CYbcC2E99VvOc4LPPqptkI7uzSvZxMdezfUtxvHSZ6FbImPJMbn61dZHeX12nQri9u1BFxezuNG02tpzVAamZg1nIaRbGJdkkRTwwz8jYCfg3GpNjZF45fGRgKv4eB0Ikgm7yxNnRYbORH9cU8Vl5voriboZ0yVTnGOTDhhsngjk/rZiB1yUMBIUpZxWIAQlhPjF04G34zLuEzq42i98Crv5Pr/C+ebhoNOnqn/GHZwYbsEBddnOXFMHEvbbg5zJfaYUTQY8wME3FYD/pVQl4/Tl6F6Mt3/MOGrlTz9Vl9tYpbd9DxuX+QtqgQJC1AXZnyyUqD/1FYw5MtsNEuM3U1uYlyfTaUGI91n4OsVj0yu7ce0I/RdRPh/RA0WgomEOT0Jxi/YwRVT8dtM83qm/d11o53dOE7RrISShBIUf2CdoX87Gsl+lI2aYC6EwCsByFG9xB89Uufhur2SxV0mVwsTcV0W4OWzcWAVOKCeLLEnqHGNvVWdZ282NTioMQjCSnBDHUfiZx7KOLh1YCHumYoNrclYJK60l3FwDdgPjDeB4YKwZZ3vUjaTPRJbB+B5IshL6/c1ORl1cFPSLG8T36Jsw6Du8Qs64fagD2/f0HiO+hwSlh8q/GvM2AUOcuAGP6DgOszAShr53QrP5kPE+GP9ZOI2k4VxoliO1pds66HVOIxqOKrObSoUUTL/8nytZOBJAu4C4wYM4afBIprIVXRil7M+X0HAcQYNNBJvwrjpwxh4R+PZHAkxkU2ywyNxo38H4zE4+AMBd64l3DAVsblav9P2PGrHZe2AnRdx79Bc7A9AkhUlTnv7kP5p0/BjS2J+Xwx/l/JukI9I+UC/HzX8odyPR9fH+y3N61kaf2d245jGWbM+pwcBSewoQa7DW+mV1tYc7LG8j2TzZcs0RMA0O3aip0TTEEI7JIuARaALEbAbxy6cFOvS9EEgV+LjmTFe0cZQ73j6IPLKGEmi7FjGmUGB5KrSFouARcAi0LUI2I1j106NdSztCDRiG6t4JCJgv7JmEDs/uYheSvsYrf/RCIRJBg+a4EPAhyZMXWTSobW1CFgELAIJELAbxwSg2SoWAQ0C7ciC61xrR011JrrGP2szdQi4Pov+sdAd6UsNewT99Ht9BWtpEbAIWATWPwJ247j+Mbc9vgIQCJU2hCh67DNG+FmQp/e9AiB4RQ/R9fkCAGeagDBrJuZONu+iSf/W1iJgEbAIaBCwG0cNStbGImCAgMS3lefgPgJ2bam20hnGrp00iA26saZdjIBb5F+BcKSBiysCj+Yb2FtTi4BFwCKwQRCwG8cNArvtdDoj4Bb5LBC+HDHGzwQe/ft0Hrsd2wgCWZ9XELCNAR7XBR4dbmBvTS0CFgGLwAZBwG4cNwjsttPpikC2xHsQQ/RsW4m0bw7yOHh9cJpNV2zTMi53KW+GKv5u5C/hq0GeFhrVscYWAYuARWADIGA3jhsAdNtl9yKQ9fkGAt7Z8JBxkIl03taLeFbvbPwuQk95qFrD7iv6aVn3jtx6NlkI5Hw+gIFbTdojxqfKBbrMpI61tQhYBCwCGwIBu3HcEKjbPrsWAdfnpwC8NnTQ6GrZ9fmHkXrahI8Hefp21w7aOjapCOSKfAoTvm7SqAO8bcAjSaayxSJgEbAIdDUCduPY1dNjnVufCCy4iDcfXoO/ruuTcFGQp9M0PmRLfDYxzm+1ZeC7FY+O17RhbaYHAtkSX0qME01GM+xgXjstbZN2rK1FwCJgEZhqBOzGcaoRtu2nBoH5JT7YYdzYtHG8PsjTYXEDyJb4ZGJcHGH3p1WMPZ8u0FBcG/bv0wcB12eRmNzHYER/DTwaPeU2qGZNLQIWAYvA+kfAbhzXP+a2xy5FwC3y6SAsbXIvliIl63OeAH/ckBjPZDLYb1kfPd6lw7VuTQUCI9rkKwHMNmj+lsCjgwzsralFwCJgEdhgCNiN4waD3nbcbQi4Pv8ngE80+cWzZmKTKFLmnS/hOS+tgiQz/HPEOIYc4KABj+7utjFaf6YWge2X8IJqDY8Z9cL4ZlCgk4zqWGOLgEXAIrCBELAbxw0EvO22+xDIFvluIuzV7BkDD2YIZ9Uc3OG+gMGBTTGfangfMfIAto4Yxctw8L6gj37dfSO0Hk01Atkiv58I15j0Q4zPlgsUFepg0oy1tQhYBCwC6wUBu3FcLzDbTroegUXsuHOxEoxZE/B1iGr4QLmfrp9AG7ZqihBwF/OWcLAvgLcC2Bfy4WH+G1oNYACEx7iGx0j+S3hso2E89ng//my5P1P0g7CuWgReAQjYjeMrYJLtEOMR2G4xv77m4NF4y7YWATHeWy7Q/RNow1ZNEQKuz8cCuHKKXb4p8OjgKe7DNm8RsAhYBNQI2I2jGiprOJ0RyJb4aGL8KNEYGVc4VZw6cCa9kKi+rZRKBFyflwCYWrUXA0qoVIJonbYIWARSh4DdOKZuyqzDU4GAW+RFIJxj2PZtVMPny/10u2E9az4NEHB9vhnAgVM6FEseP6Xw2sYtAhYBcwTsxtEcM1tjGiKwfYm3rQEHMbAnMXapAVkCXsPAHAJ6ALwM4Lm6MszDAO4gxo/ttfQ0/CHYIVkELAIWAYtARwTsxtH+QCwCFgGLgEXAImARsAhYBFQI2I2jCiZrZBGwCFgELAIWAYuARcAiYDeO9jdgEbAIWAQsAhYBi4BFwCKgQsBuHFUwWSOLgEXAImARsAhYBCwCFgG7cbS/AYuARcAiYBGwCFgELAIWARUCduOogskaWQQsAhYBi4BFwCJgEbAI/H+n2qc5KKLCZgAAAABJRU5ErkJggg=="/>
          <p:cNvSpPr>
            <a:spLocks noChangeAspect="1" noChangeArrowheads="1"/>
          </p:cNvSpPr>
          <p:nvPr/>
        </p:nvSpPr>
        <p:spPr bwMode="auto">
          <a:xfrm>
            <a:off x="155575" y="-1096963"/>
            <a:ext cx="6229350" cy="22860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367364" name="AutoShape 4" descr="data:image/png;base64,iVBORw0KGgoAAAANSUhEUgAAAo4AAADwCAYAAACOueV4AAAAAXNSR0IArs4c6QAAIABJREFUeF7snQmUHFX1/7+3ejIJYQIIyCakq5PIJjsIKMgioIgg4IK7PxQUFUSSrg6I+ndE2dLVEwRRRETxJ6LITxBQRJTNFRRkEWRLujogCggCGbJMpuv++9X0xE5Pd9d91ZNJd3LfOTmHw9y3fV71q1vv3YWgRQkoASWgBJSAElACSkAJCAiQQEZFlIASUAJKQAkoASWgBJQAVHHUh0AJKAEloASUgBJQAkpAREAVRxEmFVICSkAJKAEloASUgBJQxVGfASWgBJSAElACSkAJKAERAVUcRZhUSAkoASWgBJSAElACSkAVR30GlIASUAJKQAkoASWgBEQEVHEUYVIhJaAElIASUAJKQAkoAVUc9RlQAkpACSgBJaAElIASEBFQxVGESYWUgBJQAkpACSgBJaAEVHHUZ0AJKAEloASUgBJQAkpAREAVRxEmFVICSkAJKAEloASUgBJQxVGfASWgBJSAElACSkAJKAERAVUcRZhUSAkoASWgBJSAElACSkAVR30GlIASUAJKQAkoASWgBEQEVHEUYVIhJaAElIASUAJKQAkoAVUc9RlQAkpACSgBJaAElIASEBFQxVGESYWUgBJQAkpACSgBJaAEVHHUZ0AJKAEloASUgBJQAkpAREAVRxEmFVICSkAJKAEloASUgBJQxVGfASWgBJSAElACSkAJKAERAVUcRZhUSAkoASWgBJSAElACSkAVR30GlIASUAJKQAkoASWgBEQEVHEUYVIhJaAElIASUAJKQAkoAVUc9RlQAkpACSgBJaAElIASEBFQxVGESYWUgBJQAkpACSgBJaAEVHHUZ0AJKAEloASUgBJQAkpAREAVRxEmFVICSkAJKAEloASUgBJQxVGfASWgBJSAElACSkAJKAERAVUcRZhUSAkoASWgBJSAElACSkAVR30GlIASUAJKQAkoASWgBEQEVHEUYeoOIdfnRwFs2+5omfDmUpZua7edTqivTDphFXQMSkAJKAElsLYQUMVxLVnJHS/mviVL8RIAp90p9fRisydOpefabWdN11cma3oFtH8loASUgBJY2wio4riWrKib531A+NM4TOeZwKMtxqGdNd6EMlnjS6ADUAJKQAkogbWMQFcpjtPP5VelUtiJU5gJIE3ANiFjcwJeDeBVAPoArA9gMgM9BKQALAewtPrveQBPAXiSCI+HwD2pFbh34RlkTuq6vrzmHN6kZxJ2hYPdKMSuIOwGYAcAk6STI+A3RY8Olcp3upwy6fQV0vEpASWgBJRANxHoWMVx1vm89XAP9qMQe7ODncDYCcBWqwEuA7iPGTemUrh+4Rz6y2roY401mfH5YgY+LR4A4YIgS7PF8l0oqEy6cNF0yEpACSgBJdARBDpKcZw5wLPKIc4CYT8wpq8hQg8R45LUZHz/iVPp5TU0hnHr1s3z7SAcKG2QGSeWcvQdqXw3yimTblw1HbMSUAJKQAl0AoGOUhwzeT6FCRd1AhgALxDjPH4FFwX9tKxDxmQ9jLTPzxGwqbQiOdinOIfulsp3o5wy6cZV0zErASWgBJRAJxDoLMWxwJcx44ROALNyDIRFTogTFubo1x01LsFgZl3Irx4ewrMC0VERXsqY9kyOXrGo01WiyqSrlksHqwSUgBJQAh1GoKMUR9dnY1+4p4QRA38jxm/ZwV+cMh53UghoEl7a+gUseWpjpJYOoq9nPWxGZWxHjL2Y8BYAr5e03UCGGfj6ptOQveckWpGwjQmvVrmSPahyTW0Tj3Fh4JFxPFprizJZa5dWJ6YElIASUAITQKBjFMeD+rkn6MNiAFNazHshGJc5ZVy58AxaZMsnPZ93oDJOq3hVm1NN43FtVYzHMQ3jXd3ihZ32+dMVj/OLLSZ5feDR0RbyXSeqTLpuyXTASkAJKAEl0EEEOkZxnJnnncqEB5uwWciML5bS+DGOo3K7/Kp9fR/A7gnauh8pHBTMphcT1J3QKrbew8Q4u5ijL0zoICe4M2UywcC1OyWgBJSAElirCHSM4pgp8IeY8b9j6BLO75mELz1xKpl4jONWZl3Ik1csx2VE+JBto0T4/QrCYU/NIRMfsmOL67O5pj5IPEDG+4Mc/Ugs34WCyqQLF02HrASUgBJQAh1DoHMUR599BrJ1ZIpBFjNBZGItjn/pZyfdh+8R8OEEjV8ReHR8gnoTVsXN87OgKDi6qKQYOy/I0d9Ewl0qpEy6dOF02EpACSgBJdARBDpJcfw1A4fUUflS4NFZq5OUOXkcHsKdAPa27YeAjxQ9GntKatvQapBP4D28YpNpWL+bnH9ssSkTW2IqrwSUgBJQAkpgVQIdozg2iK3HBGSKHpVW96K5Pm8P4H4AvZZ9/acX2PYxj/5tWW+1i7sDfCBC3C7tyHiplzzaWSrfjXLKpBtXTcesBJSAElACnUSgIxTHKL1gCk/WgpnonMnpPOeJ4FkvDuObQY7kKf2sO0hWIYH38FWBRx9I1lt31FIm3bFOOkoloASUgBLoXAIdoTjOKPCRIeOGWkwMfKjk0ZUThS5zAW/OwygCWM+yzzIBMyfiZNRmXBmfv87AydI6DHy+5NE5UvlulFMm3bhqOmYloASUgBLoJAIdoThmfP4CA1+pAfPysIMtJtprOePzDxj4oO0CEVAoemR/WmnbkYW8rfcwMd5RzNEqyrtFd10hqky6Ypl0kEpACSgBJdDBBDpDcczzNUx4Vw2nSwOPTppobu4AH44QNyXo96WeXmw+3iGDEoxjZRXX52cAbCZtgxkzSjkyJ65rbVEma+3S6sSUgBJQAkpgggh0hOLo+vwEgP+muiO8IcjSnyaIwX+VrX6egj78JyZ7TcNhOYSjFmbpxokec6P+XnMObzKpFzYOOy8GWWy82sIedQAUZdIBi6BDUAJKQAkoga4n0BGKYydRtL3OrBn79wKPPtoJc8n4fAADd1iM5ZbAI5PLe60tymStXVqdmBJQAkpACUwgAVUc62DbOlCsrE5YFGQpPYFr17Qrt8CfAuMb0rGsC6kGlYn0aVA5JaAElIASUALNCajiWMcmXeCTifH1JA8Np7BVaTb9M0ndZnVm5nmzsoMjGHgjMXYCkAZhIzCmADBpGF8G8C8AJRD+ziHuIuAYED4iHoeDtwVz6JdGfsZ5PD2chLcxsCcxdgNhczA2YKCPgJeqfS0A4RfDhBufmkP/EPczToLKpDHIzfO8/nqEw0A4EIw9GJhBhI3BmAxgMUbW7z8EPBQS7kWIP5Y8/GltNlEYp0eurWaMmUTPpOg3uS8BuwPYCsBGABwAzwN4EMCtvcDlSWPCzizwNiHjmJCxNxF2BbB5tQ+zR/wLjD+yg+tLi3Et+ilsa0JaOSIw3ecdiXCwA+zOwLZguEC0V65PhCEwFleyoS0m4GkCHjSxcjmFO0qz6e+KsH0CMwd4VplxCAM7EWM7BjIEbABgWjUm8ysA/k2IoqXcx8DvljJueSZH5v+v8dLN+7UqjvWKY57fTITfJHmqiHB0MUvXJ6lbXydd4IMpxFwQzBWyecGslsLA8GRgyyHGUSCcCOANAKTPhXkBXVEu4wtPnk5Pr5YB1jSqTBoTnjHAO5dDnEojEQHswkkRFoHxQ+rBBcXTyDhUiYvr8yIA24grNBBkxhtLOfpjXBtugb8GxqlxcrF/J5wfZOmMUTnXZ/Pcbhlbr5EA4cIgS59tVjczwHtziM8zcAQBPYI+lhLh/xXnoCBV5k0oszLjdAL2E/5uHwXjf4Ic3SUYDw7q556gL/o4tXuuGjWeQiaYTYGk33oZN89Hg3CdTV1OYcfxVtKqv7UPE2Bi3r7GZjw1sg8z4YdThnHho6eT+aBrWdJ5PpYIP42TE/z9tsCjNwvkxoikCzyHGAWbuuEKbLzoc2R8BsatbDOPZ6ZS+DgYx1XePRnrhglLiHFtGZi/yKN7rOuPQ4U1tV+Pw9BXNiFVEMazz45uKzpx60GybDWM2UGOLmhngjPyfGgZOJcIe7XTjrQuA4M0chqV7OVpOiIsYeAjpSz9n7RfGzll0pjWzDzvNEyYT8ChNjybyC4G4+zgFeQlJ1LufN4I5ciRrJ3CU9fDBg+fTINxjWQK/DvmSDlqrzDeH+ToR6YRc0pXZhjlN1EhxkAxR9n6yu483gIOLgbwziQNE+E7xSyZj7imJVPgXZnxbQCvT9DHEID3Bh7FKmLuPN4NDv6aoI/6Ki8FHplT1kTF9fn/VXaaL1tUXu4Oou/2fhq2qNNU1M3zQUz4/Dj91kb6YTxXOZk8s+jRZa3GmM7zWUT4YrvzYOCikkeJPr5cny+v3GrZ2PA/HXiUVLEeM9V0gXenEF8F4W3CD6RYXJWTymtSw8guPIMS7wGxndQIrMn92macEllVHOsotflC/Frg0WkS8PUy0bE1kAfhk+P1w0gyjjbqhCB8OsjSt9poY5WqyqQxScNlCuFLlavn2cKTLPmSEH42THh/XAzVdIGN6cTv5Q03lCwGHs2QtOH6bExAtpDItpB5OuXgwAVzyERxQCbPRzEh+Q1B3emlabN6MmZeshu3M1YmnFLKklE+x75EfT6zsnH3A5iUtA/zwcjAPos8eril0lLgjxHjO0n7Ga1nrglLHr0paTuZsSHb4pq6v6IY7xYnFPf3dJ7N9efXQTgiTraNv18STMcpOI7KjdpwC3wdGEe30f5o1ZMCjy5N0o7r892WHyk3Bx4dnqSv2jpRYo4yBsB4/2p6L75oFGLJR1TSuXTCfp107M3qqeJYR6Z6NbMiIegfBx69z7Zu5nzejlP4+SohiZo0YuxkCPCHHfx6g5fx3NB62GyFg9cTwfR7bDsvE9txN5BnZhxaytGt7balTBoTnFHgbUOOlJ3t2mXcov71gUexLypzbeSkcCCFODCyqzT2tzaF8LMgS8dIq5jUpKGD7csOtgPjcAKOjKn7BwBXM+GBMuH+p+bQC/XyM+bxa0MnspM6hICDAWwiHU+9U1na5ywB88bJtOT5yWVkaq8yZ13Ik4dX4HJwdE3adiHg50WP4hhi+nyekSpjj4qSvYexncWInaY4RqwZKAEXFz06Jemg0z4/TsAsaX0Crix69CGpfCO5qr17Pu6a3ijhFXvSCxi4qrcXC4aGMNMBzgXwDnH/DT5CRuvu+S2e9Nxi7OIQ9qranpvbKGPvbvXhwIT9Slkyvwm7wkxuIbqVWl9acTySYrgFfi84OrkX/yal46uTY2KcWsxRIt+GVn120n6dkE3Daqo4NsDi+rw0SSxHBm4seXSUzQJVj+BvBuHVsfUI5wbb4ItNv0zNFRnhO6v56zhumE8ihV2C2WS+5BIVZdIYm+vzWwGYa1bJld/VzLignMJ9DmFLpwzz0jan4aLfPBNOKGXJnJyJSjVlp3HSEhcGvlryyPoKLlJYHdxOwNbNOjPXUOsP4oMP95O5lhWVtM/vJEBubkHoD7IUXZ9m8vxVc5Up6kgoRIxPFHNkrqMRKY1DUVrWw4TVRWIh8Lq4U8f6hiI7MwfRqa1FSXzaVXUiMHaWNrbenws8Os9ifCtFt+rnqb190Smr5BDg0ZSDI0dPsVc20s9Opg/XM/B24RjMjc1+0vjFCa6O4Qxjo4VnkHGQsyrRqSthoVUlwkeDLH3Pqs6o8NWcSi+KTHA+Y1H/TgDzVwzhtxtuiOXLlmKHEPg0gOPFbTA+FuTou2L5GMFO3q/bnaPoJdJuJ91WP+3zc5XriU0TjNvK+NjN8z4g3Fx54DeM7UtoP5n2+ScEvDu2vVUFjGf0lcy4edJkPNj7Al5aNgVb8CQcxBxdiYquE1c2aRTcLJ1pOYZIXJk0pubm+X0g/ABAKoYrM+HERkqfm+dvgPAp4bo8FngkPtU0dqgh4RZh25EYEY4rZuknNnUkSmPFa/nSYLAyT0vvYbfAXwJHV8CiwoQvlLJ0tuuzcbYxJ0zjXa4LPDoWV3PKXYRrKp6h4tNZ6UAqp2VeySMrp4dEzhqMfaUOOfVjr+4JVgkhmHFkKUfmFseqzDiPN+RJ+LnQnnZBuYwDmjkGVhXsx6Ufa+ajMPDIXMnGlnSe/2xjB8/AUyWPEjmyJTHpCIG9kjifVJV24whkPpIlxXwYfjbw6JJGwjZh2IyjqONgv+IcMtfybZVO36/bmpzFA91uP11V3/XZfJUZt37bcnvgkbnuii3p+bwllWG8uuKdUggXBFmaHduoUbx8fhQmNISwMOMrmVdwVjMj8unn8qucSTBXz2J7ITYhEAaxTdBPy4TDiMSUSWNaVc/Za0X2jCN2pt9s1JLtSRE52Ee6iVZ+M+b5HLBZbwA7VEw7HpHWqY7/tlae3AScU/Qo0clfgo+u04lQZMbVdXN4gAlnTWbcEfZiaHg5jmDCRQk+RkuBR25Dj3LCb0E4Z+hl3NnXh6krgPdXQmb51TAkUqRGbkQ5tSi2CjaAcCljg6RhUCqe75+o7JNWttMEuEWPrJwcjdIY9sA8X+YqPq4sDlPYbdFsankS5/psvNf3jmus+vflwXSs3+xGaWUb/ey402Cc2aYK2zWOOL+sKO7GscS6uHn+nHnWLCqGww764uyk69tz+3kK9eFGYzYi7Gs5HBwzGkquWR3L3/VjUwexs81NRX2/3bBfC/k2FdMTxwZoXJ+NJ17cyc6YmlKboR37uXdJH26vhr6JW8M/bzIN+91zEsXaXW49wOv1hJG9jfhKJ3Sw06I59FCrQVTtwIyMjU3N8YFHV8RNbvTvyqQxqWrGG3MqbeJ2xpXLA49OaCo0cnJlzDBk62hx3ZTg6mxZMB19sS/J6mSMnZ1Tjn4zzU5NGIw57UQ1cH02Sqz4lLXyrWOutUxYkFrbr3nBdJxZP690sjBfy5hxAhGurFnTMhHOKGbJKImrlCQhUwDcHXi0T9yDVft312dznW/jMf544JH4Y7Z+LAmSMrwceBR/i1PTkbEjfGExbhIrLcJrzUyBLzNrKOWbIkxfkKUnW8lH8QtDmJNMcWGGX8pRTlyhRtAt8JWWdrX2693PTroPPxPYLf93ZDURElq+vwZ45zDEA9K5MyFbypLtR3DUfLfs11IWzeRUcawjU7Ulsjopq2niJ4FH5kXSsqTznCeCFydnjs5TDvZYOIdMgODYMsPn14eAzTG7+OWdLvClxPh47CD+KyC+djFVlMlYslW7wfuE3sRP9vRipydOJWML1rBUHb9MQGjZhwXjzCBHoitY26szEO4NsrSn5HmKUxqjKybgY0WP/lfSXiOZ6u/eBAa2/mCstsfGDKBVVAFbB49qu2YvGv1oMP99TOCR+ZAYU6onZsYBSLa+Iy0sCDwSO51Ev1VbRxXG/xVzZGs+s3J+boHvBMPGI/uPgUdvtHkWLM04xB7DtvumxObU9dmYLFxrMz9j62fzIV/btuvz/QB2EfdHuDbIks2HhbWNsG1oIdfnvwAQ7TcAnu3pxfQnTiWzV4pLN+3X4kk1EexaxbGyeX2w4mVnbL46qVwReNTSGLca/PNeybUjE75eypLYQDidZ3M60TImWC2sih3QXyp2QKI4cCaOWcVz1lzjSMuTgUfTJcLKpAGlkS/wm6Vx44jw4WKWWv4eEsQtPC3w6Guxa5jk6gwQ5XaPDPMd3A5Gs2dpKTPek8SebZWXY7vxCgU2yAlCytQOcQUTjill6Ret1sP12QTYtvFutzodSuKoEgU1z9JXYp+jJgKuz8bRTnyCyIRvl7JkrrdFJVPgdzDjZyJhgDnEXqW5dK9EPu3zDTanaBIHlozPX2DAimdSm8Oqfa35oDLZp0TFmD+VcmTiboqKO8CHI4R5rqX6yMKhQez8dD8tEXVgcTAx2p5kP12l727ar6XQWshJF2ocuhrfJlyfzwcwd3xbba+12K8gZkoXcCcB+wt6WooQM4K5JPZUtc2uIQk0PDrO6mmVCckguTKNqkmuXaBMGj4KmTznmKLQLpLyWDAdO8Zd+1bsX43h/Q8lDRoZh3DUwizdGCdfNWV4LE6u9u+S6yCB0vhiGOLIRXOp3XiS5orpw5UUjd+3mUONbOwHo5F1fTZX23Ivz5oOiPEZSbiQtM8P0kioFmkR22VHcxhx6LNyVAHjmCBHUsVslXFnfE4zYJVthoBTix5dJAFg0kFOmoS/i6JajDT408Cjd0naNjKW6/GPwKOmkQJG+3R9/nHVREI6jHBoENNsFK2avravBIu3SpFo4/S23fk8bXkKxgxK7LjDjHeWcmR14prx+d0MiB3xbCOkdNN+LX1oWsl1s+JovlASGfuOB7hGbRAh18j2aFQ2k+fjmGB+9JIiOpGpbcj12ZwIHiRp3MhIX0Y1m4hVEFgKcUBxLv221XiUyVg625zPWzkpPFqJ19knWUtp6BzXZ+PE8R5Jm8ahoRfYXJI72TqMjVFKGYctzNGvm43Fnc8uRmwam52e/dNx8FapGUfcnNv4EBWffiQ9cTShhUoeidbN9sTR5uPRMMz4fCIjylgjL22kGkzi0cuEN5eyJLodSRf4IuIoVJWo2MRCrD7DJk+yrAidIF2fjaK1o6zRSMraHGHlO8tS4TL1bFI9uj6bTGtN03Y2mONdgUf7Wsw9Ep0xwHuFIf5sUW8ZBvEqiYNnt+3XFgyainaz4vhUG7lCx4PdmDYIeE/RIxM2o2FxC3xPNYBufP+EN0hjeo025vr8b5tgqQ7wpoUe/S5+MCMSrs/mtEoULsLIS3J3K5Ox9NN5/l8iiIIXm+DDyxhbxHmsVu0EzclBr3C9bwk8MnnSY0sCL1tQD7Zolhs7Tmlk4Akw3lLKkfylHDML1+dEH6LMOEQa8N7aDnRkzC+mGNstyNGzsQsxEv9umcQMZmVbFnaspk7a5wst4+u1lWowybVsL/BqyQeP6/P2DJgTWkkecTP9hwOPXhe7DlUBG29kY6fLwK5xMTWNE+ErfXjFYszmAtgq0H7t/Nw892MkS5W0iFM9Vk+TzU2FdE8y3uGJTq8TxZllvLGUoz/GTbzb9uu4+Uj+3pWKYzVEzJgsEJIJr06ZVnYkGZ8PY+BXwv4fCDzaVSgbiW09wK/pCWGUaWnhyWVsWJuZIq5ixmefgTG5eVvUa2mQrUzGkqt+GZuTXelv87uBRx+LWzvX56uEAY1Hmzq8mRNGfV8JTtKeDTzavNGY45TGinPIfdSDw5spnXEcmv3d9dnkqxVfl0XtWL6QbT/sTBcMnFzy6BuSeVmfcJn2La/9KrbOt1ezBEmGZMbfVqpBy1NyM6ZnKjH9RKkp3TxfAcJHRBMxrCy8bav5ys2HmiRYv+EkyiOdyfMuTDDOKuJSn+FIXHEksP01TBBfzVeyl4lTPbo+myDrsXtXzXgXBlnMAhHbzMHIVm1zTcQRcZH89rpxvxYDaCEofTmNR19d0UYC+5GV8xp2sEmjtGZGwPX5l+KgpgJD+3qYaZ/fRogMjKXF+voiPZIj92xpB3FX4cpkLMnKKYjJDPNeKWMAsQpepsAfYYY4NFIlTJTYa7T6bFvFDiXgN0WPDq2fY/UEwlxPu03mf2dPL45q5TluwW2laNUb2TbTEacYuyzI0d8kfW7r86ZDwHMS2RqZpzeZBlcSiitahxEng5ss+7CKpen6/LxNHu52Uw3ahkhq9mzVMzHXi6lUZDspC0018iUniw054iz2U2l+aZNGdkoZb5R8xKfz/IG68Ezxyy0MW9OoIddno/waO0dRkaZ6rP4ezEGH3OmmGnBfNJB6IbMmfWiYC7xZewzkSx619KPoxv06Eb+6Sqo41gFxfTaptGYmgBtUwh1kGtWrHpOb7CyiUB9UxvbF08m8jMXFzfPpIIhTbFGCEBnVXLxj4sc1/eExTizlyHxVjinKZCyTqq1MyeIaaikGsXErOxx3gA9EGGUnkm7Qzw872PWpOWSe19iSJHaoSQ0WeDSntnGB0ng9BvFeic1R7KDrBKbP4/0cB2KTjWr1mwKPjpD2VY3vdodUvipnlTYvQRzHIXcQ6zcL/l8/VpMrfDiFljEGG8wvcarBRM+W3E7QpIoUe/6C8fcgR/F2hVdzKrMIVzDwQeFa/4uAfaXByl2fTXgsk6lIXBwHuySxBTYhqlYMYdBiPzJH5GcEOTKOqy2LpTNJ1JZYcW/Ss+tzaHGTY07jf1DK0YebTaQb9+u4dZH+XRXHGlKzLuQNhodgTh7suRB+GGSp4WaRLvDJxJAmUI+yRUgXcFTONkhrkhAZrs/GiNkYM8tKiy9dZTIWYYJ8xy2Vl0yBP8QchWeSKo3LmHBIKUt/kC0wMN3nPR3AxEiTl7rgyTPO4+lhT+QI0/DDq/rSeEvRI6uUhtIBuQU+CYyGKcuatmFpa5XJ8ykme4x0TEaOGTNs7Dhdn01u4P+x6EN8rWjaTBf4CGLYpfFrI9Vggri0hlnTj9VaLrYZtggoFD1qGXs3UqwdfLvidX64cA0eYcYRNmtsG94HwIqpg+hLkgklU+BdmWHiyIqLNNWj67M5qRfbiwK4J/BoL/FA6gSrCSas4jIiJh5lN+7XSfnV17NXkMar5w5sJ9HGWJ1Hq2tZmwC2DFxW8sgm0HY0AsuwD8aj+h3FHN1gswyZAn+RGWdJ67QK56JMxlJ0C1xqEa9wbIUmjg2zLuRXrxjCOQScKF0rAIsrL4ljpI4eo+26BT4eHGVQEZdaW2CJ0lht+A+BR/uJO7EQTJCZpKVzT6OubQNBJ/GEdX02sQUl6fKiIcadqNTPI0FO7rZSDdrGpTXjlaTJTKQQAe8qeWRyKI8p1fzKZs82sRWnCR+968MVOH7R5+g/QvlIzNZr3tahp3YsSWIlO8NILzyDjL1w02Kb+jRqiNAfZMmcEicqO17MfUuWwoSTE5e4THDduF+LJx8jqIpjDSDXZ5NmSJQTup4rE/YoZemv9f+/eoppNgdZNgfC+4IsSUP2RN1Vv6aM4a/YXkcUY7FuMrbOMc3C8SiTsSGKkrzM6u0bjYNUinE8MUxqMXHAZACPE+PdxRyJ03KNPhqZPBeSxYFjAAAgAElEQVSYsMq1c8yeUx52MM3ksa0GJDcnjTNEG5qDt8XlpRW1Uydk6/BhMks0c+5p1r9lzmJrpa4aZ9XsAdLTZfPxOLeYo7yUmW1UBfNctZNqMIEHNy9lTIuLMGBr1mP4lEPMenIuLahlZRIXhGEU/cAoja8ScWQ8B8JnA4+Ms5pVqcY8fMnyRuzqwCMbm+mVY0pwLS5K9Zgkr30YYv924rUmMbNoFQarW/drqweuhbAqjqsqjubFubM1XMKiIEsN483ZGqzbxMBa+fK2v1J4PvBoU9t52p6a9JSxzROn0xhPb2UylkmSsCMpxs4hYcvKlcquIeOtBLxZ/IEysvjGO/Hbk8vwJIb5jZ4X12cTKeAwi2fp0cCj7a2VxpEO/hx4tLdFXyJRW29nBn5d8kg+5wSZdWyVupl53qlMEKUmXQnFUhFPcKvRXqpBSw/uyjV9MfAo9iPE9dkEI3+H6OEYEVpcLmN7x8H2IGxfOYky2bbeCmBLizaeB6MwOcTXE//WCrwvGLHhYWrHlMQkabS+6/P1lSvioyzmKEr16BbYOA4da9Hu0k2mYUOpk1ijdhMpeozvBzlqaPrRrfu1BfOWoqo4VvEkyX4xSraV/YulHcSKTaZhfdsfSIKsF7cGHh1i+xBZhsZYFmQxtVHoBGUyNpyE67N5IVgHtrVdwxp5k/93bpCju9pow1yd/VOYS3tUU71mUhmzh1ORTaO1E5okNqjNfNLzeUsq42mbOhJ7t9r2ZhR425Bh5ewGW6UugbdtuYzXPHk6ieae5FajHaXF8HN9NiHXZCd5I8CvDzw6Om4t3Tw/a5EpJq65uL//gRjfW28qrnr4ZLIKB1PfcCbPH2fCpXEdrsG/Xxp4dFJc/67PxvFuqzi5mr+3baZiGfpttOsxTnw1SnVX7tcWzFVxlMCytd+rbbOVXY3r860ADpaMQey5V9dYOs95IrQ03F5lvIyBYo5s4jFG1V2fzVX8bu3ORZmsSjDJNaNoDcYKmRPGXzqMgVZZW6RtJwkxY/IIE0cno9ZKY3Vc9wdZ7J4kllujeSV5oRDhf4pZEqcnzBT4PcwwWXvExUapq/42bVOwWt06JDyxSRSs2cwnQV5149F4TtGjz7eCHKUY7IVJlDAR5R4mfAMObirNJvOB1VaxTSnbVmcJKktSPRr76+EhxAezX+WFhQuDLNlklxkz+oQOcJ8NcnRhfWPdul8nWNKmVfTEsYrGNl7YKFGTxaLk0WubEbY8kbHKgzrap1vgm00mDemDYfvii9q9mlPuItgku286F2Wy6kql5/MOVMbD0vWzlatmWrkqZFxRb6dl21atfDrPbybCbyzbMCExZPa+TRq2yYUbN7YEIWyAELsHc0nsbZr2+SsEfCFuLDV/t1LqTL1KDumbLLx5TRWrHNUJbjVM8LFMMJus8kyPMqhk2Xk7EWLzpK/CVBCvMEHqOYtlaypqnnnjjX6xNKh+o5asPrjHY9S2bTAODnJkbhKalkS5zgmfDrL0Tdvh1MonSSnazIG0W/frdvjV11XF0cQAmcdvYSeKdWddWkWXt45WT8m+rCwVMWMUv6utI4RJz2WT7L6SCs8reVSoB6pMxjJJciIV86AaA/q7iXELpfDLJDHcJD8E6/BMkkZlMg8HgxVb5H4yL+S2iuvz5QA+atGIdXiTBLZiVkpdpDj6bK6cxTZ30kwlNYqc1a1GxcmwrVSDNun6RsdobH7jArIn/K2tgAneTvgXGAEDCwjYkBl7EGFPS2eV24hxmu3+G63xxF6xW/wkRkQlqR7dAr8XDJPkQFwIaDsUV5KUosMOtm4UzzbhM9RqvhOyX4uBCwRVcTSKo883MvB2Aa96ERMseRvjIdqobtXrTuypmiQ1VIKj/+WbTMM0WzvKdIHfRYymebjHzL9J/DZlMtamMEmuZwAmJtm/gMg+z4TxMTZ0j3AP7i+dhkfG6yq31W8iU+DLmHFCgt/Nf6swfgmKHA2s9qLKKeqHKif9V7bV94jCZdI7GmcHUTFZPkoeWTnQWYftsPyATGIyQMDHix6ZGJ+iYnurMQ6pBm0zKInsw5NcWbb60DY54FNlzGHgk9IED+a3y4RPl7JkPlpEZWaeNysTnhEJrxkhUapHy/i90UySJMSoR2B7uFLxlP9H4NHWjVB26349no+F1WY9nh13SlvtXF0w4yulHDXNPpAp8DuYYTz4pOX0wKN5UmEjNyPPh4YEm8DIfw082sOmDyPrFng+GKcJ6zX1glMmZE4vVinpAl9EjFOEbEfFrFLFWbYtErcNMVPfaJSOLovPuAVcZ+nlapp6PJiOHXAcWaURW2UMzOQOYBCMqaIJR2+x5oH+G75k5vNGKMMqVp+tUje9wIc4jF+L52AELQNz27542041mOeHQdhBOiepQp8oFMwKbBwXb7H6HjFeyDanvg1vZRrNOckax6V8bcU27fNvCdjfgr8o0kCSjDGtUvlKxleNFVuSyNbI/Djw6H2N6nTrfm05/5biE6Y4unm+BISVHlftPNTjCSBBOJGR7k08rh5sG8ympjlure2CEthyJLDR+m7gkU1i+Wi6ljagNwQeNQx3oUzGPr1pn79PQNPUVo2ed2cYGy08g8wVx5opRukqRAF1108yAAa+WvLoi9GzlSDMSPU3+LEgR1bBx2vHmigQMWD1cZck1aAkiHXtPBLsAaJ4h6N9JDrRZHyimKNvJ3k23H6egj4YD2RRitZqHz8KPHp/XH/pAn+eGF+Nk6v5exhk0SM5wU/nOUOEPwPYRNg+m7A0QY5iDxeSmIU0i6MbO7aR37Z5r20QKzsqIEz1mMAJVcy/2Vhdn01IHZNVSVyY8cFSjn7YqEJX7tfimcsEJ05x9Pm2ikH2QSufM8ZnijmSpuGTzcZSqs1MMbEbo1vgT4HxDemwkjitWKcZYzT0FGs1xuqGuFA6j1Y/OmUylqJb4OvAiA0jUlszmI6etk7bpIvZRC6h0mVaMy/LOUGOVkldmdDwv7jJNGxna3YxOiXX52MAXGuFwjJMToJUg+HQIKY93U9LpOOy3gOABYFHs6Ttpwt8MDFMdAhxsVV+axtOomwz8PmSR+fEDTCB4igKaj3abybPR1WSQZiTR1Fh4KlljO3jgpYnMQtJ+nFpu99HP2rCCZKrd+vsQ4QlQZYSfZyOLkA6z/9LFAVqFxUGhimFVzc7FOrG/Vo0cQuhiVQcVzHeXtMnjlUnjYdMtj4LXqOifw0GsVeccX6mwB4zxJkZbK+ozGBs04zBwUHBHLrDZs6WdilLp66HzZrFLFMmY8lnfP41A1ZxNd1BTLq9n4Zt1nE8ZRMpXYC5Vj4h8OiK+rEkMLkYaYLwySBL30oytyRBfG3D5KR9/rZN6se4KA2N5mkVJmuE2bVBlt4pZebm+VQQviaVN3rE0CD6bJTf2rYTeIhDGt8zwensC4FH0hPEaBquzybX+xukvCRhbFyf/wRgH2mbxu458Mi1kF8pmuS3Lf1QyPj8GQbGhLhpMc4XA49sYnmu0lQ1dI4J/yNugxgtA9d3436d5DloVWdCFMdqirlVrtXWtOLo5vkbIHwqAdAhDvGG0lwyeWFbFtsXkzUT+xA5SPIVarkRtrwyUiZjH5kEmSwSrWPc82rz9wRXTqb5YwOPjD1jw5LQZvLJnl689olTyTgLWZVKpAArBwwG/l3y6NU2nSSYk1VIroQx5c4KPPqSdB6uz0Yx/4RUHkBQ+TjIWMivFE1yumkqhynMXDSbYm9FEuS/XlqxO5fbwI6YXtjeNP2+mKXm9oTMlC7gZQL6LJiKgqE3as/12djt2+SFFps+WDtZtumdnyRiSkg4dFGWmoYZ68b92uK5EYlOiOI4w+fXh4DxXlxZrJUk0XRkQm6e3weCda7QauunVb6ARF/fbp5PA2G+bFRR/jfRdctoe9N93tEBzKmptFhv6LaBfx0Hr184h/7SVDlQJmPQJLhqbJg7V/oQjIecZRYh82w/VfJom1Z9JznpMO1JTmyavCDNb2dHCx52GZcSpBqsTKY/yJL4pZ0k1SAT3l3K0v9J523rKFFxvPllJSPR26Ttj8pVb4FMFIrYtIG1bVdCfw2WsthAYoeYJOB7MFixtbQI/WQd5y/mOjbR1XGM42bM79A8G+ITaQALA49EAf2n+7ynAzR9P9SPy1wblzyaZPssjcq7Ppv3fEMnlyZtPhhksWurZ6kb9+uk/JrVmxDFMVPgDzHjfztBcUwXeHcw7rT8ehsdelOnjyYvJjujXMa3ghyZsA6ikkABvi7wyCZHKCzzU98WeGSygjQt1obK6waTgUrcu9miRf+v0OHtBBO27KuRsvt3ACa2p6xIlIkRo/y/WSpzpv9/DjuY2SwsVqMBmhR6r/ThFQJ6ZBOINNQLgiyJ1ylJqkEG3lXy6KfSMaUTpBp0CNstzNJj4j58fo4AcW57Ar5R9Ohkafs1L3njwNAwN3BMW3cHHomucZMoYT1lbPPE6WPzyzcb04zzeMOwJ3IuEZdWN0G2dpOmU9uPg9qBuj4/YZnZSXy6WXV8ehmAWBkcGsT6ScweqqHqFgGYIl4IRmy2I9fnrtuvxfMXCk6M4pjnrzJhlVRQa+LEsWrQ/3sAmwv51Ird7wzjQBtP1gShZ24OPDpcOja3wOeA8TmpvO1pxtYDvHFPCPPDExknU4i3FufSr1qNR5mMpWN7Mh21wDgjyJFJMzfhJYnXKzP8Uo5ycYO19rqvNtgs4Hyz/jJ53oUJ98eNZ5W/Ez4aZEnsnZkkUHDKwWsXzCHz4haVBBkxlgaDlStP4QlaIzMjwcA+F3h0nkBupYit7XNt20T4TjFLJ0r7c302KQfldouWduF7fosnPb8YQ9LxGLnJZWzw6OlkohSMKWmfzyTgbJv2nBDbLpxLj9vUMbI7Xsx9S5bCKHZi3cA2/rBt7FTHwS5Jkhik83wWEaLIDcLyp8rHeKxtarft18K5W4mJHw6rVuuE0z7/hIB3r/Jjn2Cv6mrmE6PUtLwuazLPBdSD/YqnkVUAVttrXgDPB1m8WnLlYsZpHbhc8DVVO3+bHNgE/Lzo0ZFxz4kyGUsoM8B7c4i74tjV/T32dNeyPbG4ObWvpOOKtfGta/D4Rk4x9Z1WbfbMaZidjRzjuaVAJs47dbS/JCd1HGJPiW3zyj7sUw2+EgxWQqAIlTrTj60jCTP+UsqROOB5gt+rMUs4ueSROJqEW+DjwfhO4lSUjNn1XvqtHmbXZ+NJbzzqRYUJ2VKWzCmTqCTIh/1KkMW0Zvu+67MJCxMbaqhmcNbPUc3v4g1EMM498iJI9VjbmK0NZZIUo9XTRvMBJg0ptCLF2CMu81D03u2y/Vq+kHLJCVEcXZ+N3coq2RYm8sRx+jzez3GiQNzyr8wqQ2ObBcYBpRwV5VirkiPOKyb47zRp3dDBTovmkMhu0fXZnAbKFWGL3LHVazazbpMFY18WpvA6iXF6Nee1MqmBGp1QDOJFq0DUQLkcYrvxzD0tWOdIJFPgjzBjjGd0q/ohsNcij+6R9GHrXLCyTcaZQY7OFfZhd1oPlHt6sb6NE06CVIPiK9fROdqmGgRweeCRONtPEm93JnyhlCXRCVll/MbpxuQhTpy/3GEctjBH4gDoCU61bwo8OkLyXBmZBPmYW550NXp/xoxFdHLWqA3XZ2MqZZUXWpLqsbavzPm8HafwiJQnGN8McvRpsfyIZ7uZg9jsq3KH86XAo7MkfXTbfi2Zk63M6lccjYF4H14ZY2dA+NnSEB+UnhDYTiySZ6bMALIh41wrW6b/dnb/sIO3N8pXKR2Pres+A/mSR3Pj2nftM1LIwxpczan0ItwuzRxAhP9XzNJX4sY8+ndlMpaUbUq3kccbPyjlyCpweH3PWw/weqkQs4lwYLANjpDEhrQ5ia72ZxWbsHoVbj7UtpA+U1W5F3p6kXniVDJXbS1L2ucbCIg9Ia9p5OHAo9fFtVv7d9tUgwxcVvLo49I+kgTmhuXpXKKMJYLbB/PyfWEx5pvTybr5Plh/yBDHg3qwhc1tUPU69kkAG8W1Xf37EEKkg7lkUnzGFuvwRYwvBznqb9Rw9drbBEPvje14VMDSLnyVZ9Ze4RKleqwfe9rnWwg4VDinJ4NBuNKTeDfPB4GiuKNS/ebmYBBHSNs3Y+6m/VrI2EpMCtaq0VrhGGPkxzjE+22uf6QDiTyOTfBtwoHSOnVyN08u4z3N7E6kbSaw3XkRIXaI26Ssg+Qy7ghytDIAe6vx29hNMfDr0nQcLlE4RvtUJmPpJ7k6Na0w48RSjsw1n1WZdSFPLg/hwwyY0Bujp9aiMC2uz78EovzS0mIVcDramH02H0/2NpxCr+SKk5ZRTG3i3Ikyk4wCSfBhZ+xWrYLzJ1HqmHFIKUfiYN7uPN4NDv4qXeiqXBmM/Sqe1Q3NL9J5NtehJsRPfc7vK4jxEBPEaVeThEgyY8z4fDYDZ4rnRTg3yJJI3tILvcyM1za70Zo+wK9zwshhTFxsTQVqG7YMvWbMEqxzt0f85/Gb2MGdFpN6f5AjEz6rZdnmfN4qlYqy92wVJ1v9++PhCuwTl1Kyvq1u2q+FHKzEVrvi6A7w4QhxU4tRDTHwNV6Bc20Xr1GbVUXVvHTMdYzYc2u0rShqPPCVYDrOtlGGms2v6mDyVOUluJ54ZQi/wmIcHfTTskZ1TNiKKRSdon5G3CbwtcCj2FzTlgFai8MO9npqDr1gMQ4ok7G0qicL5vrGNhTJsAN8uTiIcyRfzNEpFePjIJza4ESvDML+QZZMsOGmxfX5HxYbs/nu/1mQJbFNmel4u/N52vIUTH5ZceDe6oBfClcg02ovqbZt4srK9z+La/DoxejzAQxYBdoH4+DKx93t0t9SgmDW6OnFZk+cSs9J+6jaipkAyrblJQK+6BCu26gP//rPf7BluQd70cizZz466tnf2dOLtwwvx+dAEMeYBJDI1rfq9GNsaaWOkkOOg73inDQE77t6ji1TwCaInIEwxP6L5pJxArUrI1ENzO9CbFpV+aleFXj0AbuORqQb+T60aGdhTy92b3WbUD2BNyYLuwrHE6QIByzIkjl9tirdtF9bTUwoLN84hQ3Wi1l4IBkbr3nhMC6xVSCja49BvA0hPhISjk54LW2G/pgDfGihR+aLZdxKggC6pm8zhi86w/jTUC+GegibU4jXh4yjaMSw2+bHbdq7PUX4SNMfibHHfBJfkXppmy/9lIM3x22kzSAqk7Fk0nk+lgjiUCx1LTwKxhUh4VdOiH+4S/Dvx4DeKVOwaXkSZjoh9mLCISZDTYvfx1VT18MnmmX9Mf1Vlf7nbX4ctl6Xo20n8IocqRpzOpQkNzYT3l7K0i+k806QahDDDjax+QhLEE/uX4FHW0rnMCrn+mxOvKyu6W36IMLv15uCw81zZ2sGwcBFJY/MR5B1SfB7KzkhDmvmrZyex3uQg1sAbCwczD97gV0e88h4eTcsmQYRSWLa5sllbJjkpixJGlHb2MO1Y69+lBjTBJHyzsCNZQfHNQq7VY1neo355hSyfxwpvCWYTYFQfoxYguento0J2a+Tzi2u3upXHO1tJkwGiJvBMLmt70s5WDAY4oVnXsHSrTfA5Ck96BsaxmZOiNcysCMx3sSE/RPGZRzls5gJ55cJAzax4OLgrnwBzuctqQzzA7F2zpH2IZQzJ5jXEvBTGsbdU5bhXy9vgFf3MA4Dw4RKEQVDNg5DBBwWeCQ3cK4bYFqZNFwy1+fLK+nCPipcz/ESe6lq+/bduAbdAT4QIcSnYlF7ll6Xo2OoeqeaU0dROKiasXPlKv2PDPyUU7i23mkr4/OJDHw7bq61f7eN5WebarCSmeXpwKPX2IzJOtUgcEvg0Vts+jCy1te6dh3cOnU9HD36sZIgo9dJgUeX2nX5X+m0z/MI0d4nLea3ckFIuDp0UORlmDppMl4beT1zlIlMdMtlgpYT49Bm1/mjg0mQF1kcjLt+wmmf30mAODC8qS9N9dgMbtVswZhOSGMtPsDAlycDdw4OYsnkDbCTOTBiwNgGi+xAjXkVr8BxtgdUjebQ6fu19KG2lZsIxdE8FAfbDmyC5FeAcVkK6F+QoyTXMeJhZnx+NwM/EVfoXMGHCHh70SPzQm+rKJOx+Exg6iXTcAMY1i/4RItBuDYFfFZ6XZPkJC1pHDYzH7fA88GINbFoNXcCrix69KGal/HXwNFVvbQkyVds7Pv2lnZgm20lYapBkyv8EQbuNeGUiHBvqhf3xTkTVa8ATTo/21uOltNnwtczizG7Nue6m+crQPiImBtgYh+aTCSG912cwl2l2fRPi/rGCzpp+lmbbv4ry3iOgaNLOfpjXAOuzwsszVeskzys/F34bDIWGZtnm2ICnZvQXH8hwl/CMAr3ZBWBpJoW0Ny02H4g2ozTyK4gwlfSi3Fu7TNn20itfKfv1+3MLWZPXV1Nj7SbIFzE6h3QSOsmHuO3OIVLbDeZdgaXJJBrO/2Nc92QgPk8iC80s71M0p8yGUst2oz6IueB45MwFda5x2GcYRPGxLRrmUko2qynDqLv4X6yCog8OoetB/g1PSGM0iI6TWg09/oA0a7PJg9tywxHde3cHngk//hNkmoQmBd4dLpw7ZAk1WDDtk26u22wQZw9dzVsjnkmx6M8Q4TPFLM05kM6k+drmPCuNjtpmRO9UdtVkyrjjJX4OROO+eZhBydIInVUUzAaxVh+wNPCQztufLbxLVu0J4rZWlu/morwakslOW5KK//OwO8cxsnFHJkQc+NaOnm/HteJ1jQmfyATjsD12RhCvxGEfcEwaaE2TNhUe9UIS8xXPRg/mfoKfpr0RdbeIIB0nk8gwsXC+Ihjuoucdxg/ZMIRNmnA2hz3Hx1g7kKPftdmOw2rK5PGVNMFfhcxCkZfGyfu5gr3Ngb8kketHNaadlf5PZtTkn0txmMdxqa+7QTXvqs0UR/A2c3zsyC8WjwHwoVBlj4rlU+SapAIHy5m6QfSPpJ6dTZoXxzzzy3wlyputA3DxgjHPWQCfYfD+Hyza0LbgOYN+7WIV7uK8jLiwXyh5UeFcOqRZ7qJWnCdtEKSQNPMeGcpRybAuXVxfTYfaHaB9xv0woQ9Slmy9cQfcYjrwVnMOKUNP4VVR0S4l0L0F3N0gzUQywqduF9bTkEsvtoVx1V3cKb0BdgeZezhALszsDuA3SyMicUTq3pHG7tCc4VhvvJuXh32i+IB1QhWPb9NSq7jpPWNXaHDuILKuJQmgcscpQJcnaVMwC8R4vziXPrt6uzItK1MGhMeDZsTMk4iwl4J1+EhBq4NQ3yv3YDhrs//BGEDcHQKssq/iu0RUd3/q9jNXh149N6E446qzRzgWeUwChhcsSpJUBy8LZhDJoSQOanbrEzRjYO42IY8SpJqkBi72pyG2ITMajVRW+eSdIGPIMZFlidD/2DGVeUULog7aXMLfCcYbxIvTr0g47kgR5slrl+JkG4SRhDhk0Q4ts3r06fBuIEdfL+UJbtsLCOn+x+jkYw64lIOMSvJb7zqZW6undvVCdq6YTATnT6fZzghPguGMS+ROhqtZGQcNwm4HoxL42xIxWCFgp22XwuHbS3W7kNi3WGjCuY6KsXY1gkxy/xemLB1FO6DsAk4CsdhTilNBhNjeGz+DQNYUvPPhJcogRCAEVCIh5YvwT1JEqOPy4SEjbjz2aUyjmLG4aAoDIsJeLx+xabrRRCeN3NhB79LMe5YOFhJA1VNRWabucMEFSfCPRxiLxC2NxYExNg8UgBGeBqHJJPNxXiY/c14OaYm4SabsB3CKceKKZPmiGacx9PLKRwWKZCMHUBR/MVNTainqtJmAl8b4/1FTHgAhPvIwa3teA7GLpgKrHsE+tnJTMORHOIIEPYB4zWgKJi22Zdfqr64HwLjfji4LZiDu6RpVDsJprmCfGUa9jM3ZsTYxXx3ADAOTKPvI2N+8TIDL9OIreVTxDBXoQ8gxP3FuXisG+fdKWtg7HgXrY+DysABBOxZfUduWXmfrU/G5Q4YBGExGCbcnbHdfTjl4I6Fs3FPJ3Bfm/frjlAcO+VB7ZZx2NqZMXBE0qtJZdItBHScSkAJKAEloARWPwFVHFc/43HvwTZ3aYowXeo1O+6DnaAGlckEgdZulIASUAJKYJ0moIpjly1/1dPORPeX2nvJc1R3GYvR4SqTLl04HbYSUAJKQAl0HQFVHLtsydIFNvY24nRSxl6xmKX9u2yaVsNVJla4VFgJKAEloASUQGICqjgmRrdmKqYLfDIxvm7R+yWBRyajwVpblMlau7Q6MSWgBJSAEugwAqo4dtiCxA0ngWPMySWPvhHXbjf/XZl08+rp2JWAElACSqCbCKji2E2rNZKJxyqVGQEHFj26s8umaTVcZWKFS4WVgBJQAkpACSQmoIpjYnRroGKCVGbhCmw8Hsnc18BsZV0qExknlVICSkAJKAElMA4EVHEcB4gT1UTmfN6OU1EGDWl5OvDIBKxda4syWWuXViemBJSAElACHUhAFccOXJRmQ8rk+Tgm/NhiyDcHHh1uId91osqk65ZMB6wElIASUAJdTEAVxy5avIzPZzNwpnTIBBSKHnlS+W6UUybduGo6ZiWgBJSAEuhWAqo4dtHKZXy+kYG3Wwz5+MCjKyzku05UmXTdkumAlYASUAJKoIsJqOLYRYuX9vlJAraWDjkE9lrk0T1S+W6UUybduGo6ZiWgBJSAEuhWAqo4dsnKbT3AG/eEeN5iuOGwg76n5tBSizpdJapMumq5dLBKQAkoASWwFhBQxbFLFjFd4IOJcavFcB8PPNrWQr7rRJVJ1y2ZDlgJKAEloAS6nIAqjl2ygG6eTwNhvsVwGcBjDNztAH9mxt09k3HfE6fScos2OlpUmXT08ujglIASUAJKYC0koIpjlyyq6/N3ARzfznAZ+FvJo53baaOT6iqTTloNHYsSUAJKQAmsCwRUceySVXZ9vjJCtPcAACAASURBVBfA7m0Nl/DDIEsfbKuNDqqsTDpoMXQoSkAJKAElsE4QUMWxC5b5oH7uCfowCGByO8MlQq6YJb+dNjqlrjLplJXQcSgBJaAElMC6REAVx3VptXWuSkAJKAEloASUgBJog4Aqjm3A06pKQAkoASWgBJSAEliXCKjiuC6tts5VCSgBJaAElIASUAJtEFDFsQ14WlUJKAEloASUgBJQAusSAVUc16XV1rkqASWgBJSAElACSqANAqo4tgFPqyoBJaAElIASUAJKYF0ioIrjurTaOlcloASUgBJQAkpACbRBQBXHNuBpVSWgBJSAElACSkAJrEsEVHFcl1Zb56oElIASUAJKQAkogTYIqOLYBjytqgSUgBJQAkpACSiBdYmAKo7r0mrrXJWAElACSkAJKAEl0AYBVRzbgKdVlYASUAJKQAkoASWwLhFQxXFdWm2dqxJQAkpACSgBJaAE2iCgimMb8LSqElACSkAJKAEloATWJQKqOK5Lq61zVQJKQAkoASWgBJRAGwRUcWwDnlZVAkpACSgBJaAElMC6REAVx3VptXWuSkAJKAEloASUgBJog4Aqjm3A06pKQAkoASWgBJSAEliXCKjiuC6tts5VCSgBJaAElIASUAJtEFDFsQ14WlUJKAEloASUgBJQAusSAVUc16XV1rkqASWgBJSAElACSqANAqo4tgFPqyoBJaAElIASUAJKYF0ioIrjurTaOlcloASUgBJQAkpACbRBQBXHNuBpVSWgBJSAElACSkAJrEsEVHFcl1Zb56oElIASUAJKQAkogTYIqOLYBjytqgSUgBJQAkpACSiBdYmAKo7r0mrrXJWAElACSkAJKAEl0AYBVRzbgKdVlYASUAJKQAkoASWwLhFQxXFdWm2dqxJoQWCbeTyzJ4U9GNgRjB0ApAFsA2ATAL0MLCFgMYB/A3gcwGMA7kIKtwez6UWFqwSUgBJQAms/AVUc1/411hkqgVgCrs9/APCGWMHGAiGAuwFcgRR+pEpkQopaTQkoASXQBQRUceyCRdIhKoHVTSDt8w0EHDkO/SwD4VJK4ZziafTMOLSnTSgBJaAElEAHEVDFsYMWQ4eiBNYUgXSezyLCF8etf8ISZpxdmo7zcRyVx61dbUgJKAEloATWKAFVHNcofu1cCXQGgXSejyXCT1fDaO52Qnxo4VwyNpFalIASUAJKoMsJqOLY5Quow1cC40Fgxnk8PezB9wi4lQj3DTMWhg7+NetlvPzUxpjKw9gsLGOPkHAYAe8FMM2i3xcc4OiFHv3Ooo6KKgEloASUQAcSUMWxAxdFh6QEOpnAjhdz35Kl+DyAOcbbWjjW5cR4TzFHNwjlVUwJKAEloAQ6kIAqjh24KDokJdANBGYM8F5hiGuqYXskQ17qAG/Rk0cJKpVRAkpACXQmAVUcO3NddFRKoCsIuPN4Czj4NYDXCQf8n5SDvRfMoSeE8iqmBJSAElACHURAFccOWgwdihLoRgIz87xZmXAXAFc4/j9vMg373XMSrRDKq5gSUAJKQAl0CAFVHDtkIXQYSqCbCczM805lwp8BTJHMg4Bzih4ZO0ktSkAJKAEl0EUEVHHsosXSoSqBTibg5vk0EOYLx7gi5WBHvbIW0lIxJaAElECHEFDFsUMWQoehBLqewNWcchfhIQDbCedyXeDRsUJZFVMCSkAJKIEOIKCKYwcsgg5BCawtBDI+v5uBn4jnw9g3yJGxj9SiBJSAElACXUBAFccuWCQdohLoJgKuz3cDeL1wzD8OPHqfUFbFlIASUAJKYA0TUMVxDS+Adq8E1jYCmQJ/hBlXSObFwPCkMjJPnE5PSeRVRgkoASWgBNYsAVUc1yx/7V0JrHUEoswyy/AMGFMlkyPgi0WPviqRVRkloASUgBJYswRUcVyz/LV3JbBWEsj4/AMGPiiZHAN/K3m0s0RWZZSAElACSmDNElDFcc3y196VwFpJIFPgdzDjZ9LJhcDrFnn0sFRe5ZSAElACSmDNEFDFcc1w116VwFpNwJ3PG6GM5wE4wol+LvDoPKGsiikBJaAElMAaIqCK4xoCr90qgbWdgOvzXwHsJpznzYFHhwtlVUwJKAEloATWEAFVHNcQeO1WCaztBNwCfw2MUyXzZGAwM4hX3d5PwxJ5lVECSkAJKIE1Q0AVx4nkzkxuHrtyCm+mELuCsAOA1wCYBkQeqK8AeAmE58C4nwn3OIwbix6VJnKYpq+ZAzyrzDiEgZ2IsR0DGQI2qI61tzrWfxNQBHAfA79byrjlmRyZOazxsue3eNJzL2FvcnAgATsB2BbAVgxMI2A9M34GXibGYqboSrVIjIUgFMF4ZOgVPPh0Py1Z4xPp4gFkfD6RgW9Lp+A4eP3COfQXqbyt3KwLeXJ5GQ5ECvswY0cA2zOwafW5Xh/AEIClDCwhwrNgLAJhERh/Jwf3rgAefGoOLa3tN+PzARWl1wNwJACzn14eeHSC7djald96gF/TE+KDYBwIgnE02tSYCTDwHDH+BsKvqAc/LJ5Gz7TbV5L6a+Pv8TXn8CY9k3AMCPsSsLvZXwBsVDXPMHvKgwBu7QUuf8yjfyfhNrPA24SMY0LG3kTYFcDm1T6WA/gXGH9kB9eXFuNa9FOYpI926kz3eUciHOwAu7PZYxkugA0YWJ8IQzD7K7CYgKcJeNA4wnEKd5Rm09/b6de2bre/z2znu7rlVXFc3YQrb5LpA/y6VBkfY8IHAGxh2SUTcGtIOLuUpdss61qJbzOPZ6ZS+DgYxwHIWFU2woQlxLi2DMxf5NE91vXbrHBQP/cU18dbycEHwDgagFEGkhazCT8Exh8A3L5iBW75x5lkXgZwff4EgG8laHgIg9gw6KdltnXTBT6YGLcK672IFHYPZlMglG8txkyZAewSAocQY5dqSsFtzEcEA1MJGATwLHH0YvgzhbiueDo9mpnHb2IHd4rHQPhokKXvieUlgv3szJiGI0LgRDAObeeZMDEnHcJdzPgVGE8y8Gki7FU3jDmBR2PydWfyXGDCHMmQm8jcEHj0jvq/GcViOMQ5RHg/gFRM+0ME+MsHcfZEfBRN1O+x0Zwrv9GnK7/RLRPxJlwYZOmzzepmBnhvDvF5Bo4goEfQx1Ii/L/iHBRAxAJ5zCjwkWXG6QTsV/0giav2KBj/MxFZmGYM8M7lEB8mRO8zc/CRpDzMhB9OGcaFj55Oi5M0EFen299ncfNbk39XxXE10k8XePfKNtEPYMyGn7DbK4YdfKr+1CNhWyurReMM8VUQ3ibcpGK7rJxUXpMaRnbhGbQoVrhNga0HeL0U42PE0cmP+eJdHaXsDGOGmU+6wBcR45REnTg4KJhDd9jWzRTYY0beot6lgUcnWciPEXV93p4Ac2r4oepJh7g5ZvzFIVzIwPellSqnFPmSR3Ol8i3lRvJmf7xyspwDMGNc2hQ04jAOW5ijX9eLunm+HYQDBU00E7kq8Mi8qFeW6AOGMF8aL7OmakBlHG6U+zbG07TqRP8e6wdilOmyOS1OWIgxUMxRdswazuMt4OBiAO9M0jQRvlPM0omt6mYKvCtzdEovzbxU25w5MX9v4NF1ScYXV6fyDB/EhM8Tog+w8SmM5yonk2cWPbpsfBoEuv19Nl4cVmc7qjiuBrrbnc/TlqVwNgEnW3iVikZCwG9WODhqPJTHzAW8OZcxAI5OK1bHs/AigI+uro3MAEsX+F3EMCc85gRsdZZlwXT04Tgquz6bk7+Dk3SWNNh1usCXEkeKkLQ8EnhkTCGsS/XlddY4fvDIxsD4RZCjt8uEm0tlfD6MgQuA6Dp6YkuILYO59K/6TtM+P0nA1kkHw8BlJY+i9Y+u3IfwHWmczCZ9PhM6OGTRHHoo6Zga1VsTv8f6cWTyfBQTrk88L8L5QZbOqK3v5vloEC4HsHHidgEw4ZRSlozyOaakfT6zsgmbg4ZJSfswtsIM7DOeoa3SeTZmSl8H4Yik4xLUuySYjlPM/iqQbSiyNrzPks59ouutDmVhoufQUf2583g3dvATAmatroEx4dulLJnr0sTFLfB7wdHX8yaJG5FVZGKcWszR12XiMqnIvqgX36MR27KJKPdXFODIQ3hbnzcdYnwAhOMxYttkU24JPHqLTYVIlpnSPvYlgnmhSU6wrRXHWRfyBsPLMQ8E82ytib3Besy1HM1JV0/ZXAfiU9Z8x6ECA/8uefTqhk1dzanMU9iTy9EHhzm52b9ybdxn0e3XAo9OMx+ly1O4sWI7d4BF3WaiwdT1sPPDJ5MxNWirrMnfY6OBz5jHrzWKMRvzipGPPPE+R4yzizn6wmi7aZ+zBMwbp0OA5yeXkam9njUfAsMrcDnMnjIOhYCfFz0al30xXeCTaeSmw9iFNy1GYa3YXl7AwFW9vVgwNISZDnCucK8aabeBwi7F0e3vM+k8O0VuTbwcOmXu4z6O6pfuj+N+ZOPQceg42CeRI8HVnEovwnwCPmMxDmOnNn/FEH674YZYvmwpdgiBTwOR4iQrjI8FOfquTLi1VDrPbwDhassTnPuJcVk5hdv6JqP04nMIJ62PzeFEDkrHEON9Vcefxp0TfhhkaUwmFNfnR6o2f6KpmQ22NB0btfNlXd3M4xTxOwOPxFejM3zevwxcZclUNGcLof8EHiU60Zk+n2c4ZdwgOWU0a+AwLq04G1y7fAh/32ITvPzScmw0tAzbUgr7VGw13wXgjRbjHhW9PfBIdBLt5vl0EMRxKwk4ZwnjnCmEXxKwf4KxNa7C+GaQI/NbTlw66ffYaBJpn99JwP+JJ0joD7L0ZSOfyfNXzfWsuK5AkBifKOYochqLlMah6Lk9TFBVLNJuQP2t+nlqbx++A0T7Ylx5NOXgyAVz6IlVBPvZyfTh+ords/QWIQRhvyBLf4rrcOXf14L3mXiuHSSoiuM4LcbWA7xxKkSpySnCXSDcRIzbaBjBUC+e6x1Cb9iDfSunFKckPDWztmGrbgY/BfBW4bSNzcxnA48uaSTvFvhTYHxD0lbkWOBgv+Iculsi30ymmpHEKOdThO2YnMmnBTn6USt5d8R+yVx5N9womfCFUpbOrm/DzfMlIFjZEo6H97Dr831A5GXZsDDh66UsiT4Oqs4+RhGVX5ER7mXGQFjGbZPXw/PDZWyJEG8FRyeiie1Mpw5i8sP9ZJ47cak6K5iX72axlRi/SAEfXZCjZ1s+D3k+CITf2JwyMXBRySNR+CG3wFfanDAZ5wrmyO7tqNg52gmw42DXhXPIeABbl077PTbZp76EEVtzURn9rbs+m2fZnJqNd7ku8OhYjNjhXmM+XMe7A+PpX/KokKTdGefxhjwJP2eOHHPiyoJyGQc8eToZZ6QxJXJQcfC4xQ3GjwKPjOlUbFkb3mexk+xQAVUcx3FhMgV+DzOMUmO4GluNHzDha6UsmUDITUu6wHOIYfsjfzrwSOzR5vbzFOrDjebqRjjl5XBwTDCHftly7D6ba/l3C9t8bOogdrZVDEbbdn1+v3G2EHoymmp/4hTeWZpN/xSOz3hMmxfFKvZN1brHNrLVdPP8PhCukrZv5JiQLWVpwKZOvWxcjEQiHF3MUqydV4KXo3muzwyyyDfyEI2ui8NKaBD5x8kqU0sRpi/I0pNSNm6B9wXDOKPEetATcHExi89IPFu3OZ+3qkQY+Id0HFW5kwKPLpXUSfv8YDVMlETcyJix1P7eQwYuB+EbZcIjk8p4rVF4KpEA3iNtsEbuksAj6+v9Tvw9Npp72m6PMk2cToRiJWTT1XXtPcCEsyYz7gh7MTS8HEcw4aKK/Z8JfWRTSoFHbsPfMOG3IJwz9DLu7OvD1BWA2fN8ACYEmk0ZUU4ti1Eawx6Y6B0SE5zFYQq7LZpNC1t14/p8F4C9hUNZHkzH+nE3MmvD+0zIoyPFVHEc52Wp2sMcEjrI2Rieuz6bvL4S27WVI14xhE1HQ8S0nEY/O+k+/MzqZJPx/rhTOtOnCc0QhnhAijGp0jQjz4eGhF+IT8UYdywF3m4bV9LYak3qxZiYaw5hu4VZemyMAjdyUilWTKv1E23qtX27BT4HjM814f6fnl5s+cSpZGK9NS3VZ9W8lKSlTIwPFHNU/0JdpX7kVRvigSR2vinGzgty9DfJgGbmeacyReF+XiWQvyLwSGxa4Q7w4Qhxk6DdlSKVMD1vLOXoj3F1duzn3iV9kU2Y/IR31Ub/ScD7ih6NCXUU90HRaGzm6n5KGVvZhEXp1N9jo/nZmpNUfO6MSY0JSVb7MTIvmI4z6xWadJ7fTCMn0zZlGTNOIMKVNZXKxn65mKUxv8eEBwt3Bx7tYzMoE2vzhcW4SXy4IDQ/yhT4MjNf6VhiPx7XgveZlEWnyqni2CErk2QDktqx2Nrp2Fy5GXyuzyZo855ClM/29GJ6nFJT21Z6Pu9QCR9i7F5MAHJJeaSnF/s8cSq9LBFeRcYEaS9gRV1MvJZfwa7PJpjt9tK+WjpRCBvJ+PyDFl61kSNFq6aq9rgmbIc0l3Tltg8nlzwSmSaYOHQhR7ZbViUE9pLEADWmIT2Mv4IxXdDBPT292M/mmXN9NmGBzhe0vVJkchkbSJSvqte6MTVIUh51hvGWZmGuqkrp/TbPoxmEQzhqYZaM001s6fTfY+0EqjaEJilBXIzLZvNm42wVZKlp3Na0z48n+EgysVxHzW3Mfx8TeHRzo0FUTwFfsPmtAlgQeGTloOnm+RsWjmXiFKG2ESHi3mvd/j6L/YF1gYAqjh2ySOZr7/nFMCdE4jWR2MpVT07MSZ203YVDg9jZJkBwOs95oiiGoqgQ4cPFLP1AIlx9ERq7yKb2fHXtmMweewQeGaeVRMXN87Mg1HrHPhB41LR/1+dvVrI4fNKms7jNMa4t12cTp65RCKIyM15bypHJ6NOwVO2OjPmEyVgkLWPiCLas2M+OOy3KwiNR7FY2FYbYf9Fc+n3Lto1y7+NGYXiQ5SGwh214khjFvNHwoutHCcyMzx+2iW852mYlnuYTSOGAONMLN88frYaOkQwnkjHON0WPYp1AuuH3WDtpE+UCDlqaCrV+1jA7yJEJ7dS0ZPJ8DVPkUJWkrGDCMaUsmT26aXF9NsH80xYdPB54ZLJliUrVVtXcekkKc4i9SnPpXolw2ucbbG67nGFstPAMeqlR293+PpPw6gYZqTLRDXPp+jG6PpuvSsm128hcU8i0yg5SDd1h4rSJYxwy452lHBkbNXHJ+PxuBn4ircDAjSWPREb+tkopgIaZO6RjM3Kuz4ZZbQzAlkpTNRRES+ebMf0TPtnqFKPlS6T1y/C7gUcfa1p/5ET1dstwLs+uGMKOIrOImo6TBEpnxiGlHLXMkOP6bLJ6tHyZrxxGwhAfrs/m1M5kyREVmxAoaZ/n0UhgcnlhPFdmvOHJubQgrlL1d2+yHNlchYs8wrvh91jLJ6mSXm1DZN7g+myutsVmELXjI8ZnJKHKEtjEitbTjCUyz5mEv9d9LLd6zH4aeCRWlC3H/o/Ao4bxTteG91ncb7db/q6KYwetlFvgVyyyQITDDvpaBQJ3fTYv16apsxpM/a7Ao31tkcwY4L3CEH+2qLcMg3hVXOq9qg2budKTXjM9HEzHLnGG1XHjrM/yERe0Owo8O4wxQZ9b9UPAlUWPTEYW69LCgWcZAdu3ym3uFvgkMBp6ybcYyKeaeda3VHB9/p+KHm6VQrBZ5pXRfmadz1uvSOHvwhiILznDSDc7vWg29urpv7FBtHFIOC/wqJnN6SpduT4bhzNpZANjIjBMDg61yTiUIFNN0xf26OC75fdYC9v12ZgbJMlGJL55SXriaLJrlTwSOTPZnjhKstSMcrL9wGPCfqUsmVSsscWdzy7KaHr7MaYBwgVBlmY3arjb32exsLpIQBXHDlmsamgBY4sjLX+q2MS8oZlwxuc0A8aZQ/7yYxwT5Eh6XbGy6ySKk8SRIO3zLVbprRKOv55h/YtAcgpra+cIwqIgSzZXT9Ewq1eFxut4bOgZxpeDHDUNO7J5/v+39/VhclRV+u+pHhKSSQCNICCkayDKpyCCgLAiiHyq+IHiogurIvoTEEi6egDRJSCKpKsTRdBdcFlFRRcUvxf5kO/HZUFAAQGBpKsTRBBBIBMSJtN9fn16amJPd3XXudUzSddw7z95nsy595773qq+t+495325fwZBuNZM9NKXukPY8ZaFNKJ9MMfs3ALvA6rHpqoLVXFAaZBub1fBMEM2NtYzqh/ThC9pQ2QZyx41Jju0HbOpjnKSj4wESTKrAo86EpKn6X1c9wz6LFfAIqVqVDQn32MNZgt8d4RmeVx/z2cYO8TRQtUbGeUqlI9CjS72aL+MzwV5iqUSEllRBiTDX9v2Q4FHu8QNruE34CzJEtfYywcSA7tHhZVMhfVMg0FabOzGsUdmKlvk/YjRObarwVfhdSvl6Ivt3Hd9FvLW9leWrRWXBTnM01CVNFcNNyRG6hNxiRZzi3ywM0qzoiuMhwMPuyTxv7mD5phFqmDHOF1fw8DyepcEuJ1OB6MG3uHqbRmGsEunU9xQ0qyFi7ITwHHz1KlumETxkG4CR60cYO9lHkWeXofa76q4Klk6HcKOUZnwcf5kC/yRpozXuCogxu6lPMWyC9RVh4BnYhtsMEjCyef6LDG3EnurLnNmY9o9nyZJDGspaXsfxwbQIRa4PS6EnwU5UnMruj4LC4NamUY6NnmvjE/t6kJTupAjt8DfAeF47UNiwooRcuNK4uBmmvY7JWWmfT3TjD9NNnbj2COzZXKlIvQZG03Ddo+fSpELULg4PVEjr52uHV47gmtVfUmEmFXnrVQXBgplj9peIbk+X2+kpkA4KciR0ULZztlsgc8jwhfCvw8HczEz7vp7oMDHMNU5PNXFJElIGg2vUCXpZ7uWThwc0YlzM6xbBrCV2kHgxeEhbGWSKNXYtlwrj2Sg5mSUuo6D3dqRUbtF/ikY71X6n0zaUWJci/wVMM5Q9lO/Su4fQr+GnzQJewJVcVhpkOR9UBdjtZTRq4nNH/WohYpKOk3b+yg+h9nIz6tBGzXkDGM3LSVUkg8BAE/OmQ233Sa92d8k1FAAdopLEAy5SiXpRh0Lq/7YHU2Ou0b7vjLw4MYV7BfFSjAV1jPDZ7Dnze3GsQemyF3Cm2EEj6qDk2OuJAcKnGeqa6uqi/oHoU2Lrs9Vg8xt+SL+XjlPx0U1l4Cu5OXqWmy1/Cz6u3rAE2y4fYG3qBCeNmzWSP0n6/NJQmId0cfVgUfCO9e2JCQq70oTPczeHi9DFgNQpYLXRalQbL+Y51Wq9dAL1W9WjcD5X0s5usJwPurmrvn1pvr6zi3w6aC6QpG+VLFVMEhGMbSuzxJD2ZG8v9mBdtmsaXwfZWxzF/H+joM79EDXLa8NPDpSW2fA5wMYuFVrH9qdFXiklptMwOM47A6hPy68xPVZZBX/Te273OrkqTFpMLqq6LIvx3c60IU113uKgH3b3b6kfT1T45siQ9WPcIrGk0pXswX+LhFUiRIM3Fiei8M7nYC5PguBsjoOpSZjdk/g0V5JwQvj7jqSTbe0TfhJkKMPRPVpHJ9leLWUdJxx9dwCPwSqa19ryyOBRyr7kJj8TxFXYi9WKtipneTXmCO1eMNra/GGh2sdq9sxDgryJBnYiUqCDUfVHcL0qAXP8BSQqQ9blU4n0418fZxZn1cYanZfFXj0YQ1Irs+XA/i4xjacg2eCPMVLKTY1mGRD007uMbXvY5JEMMM46YECnyLqMer5HL1G3q4TXVZzW67PkmAmiWba8oeaytWb4oxryj/ye6Km7CGgWPKoI+1a/ZbBwWUGvzWPMOPITnikfT2Lm4c0/t1uHDfkrJkLtN894uDwJxaQ0PZEliSnPLUznIVBjuTrM1HZ+RKe9dJqrDSp3Ja+ZPTaW67Z1VeqBJxY8uhbJv1Phm2SOMe+adiiXchBo49tSXQZpwV5uqjTeMIrO9Fm1idKAc8Gc/HauCv6jv36/E9VoG2iS0TdvwYevbbl/0c1fUVyr/Vv0Q78PvBII5nWUnvuBfwqZyO0fb+iuovLuh83j+aJFDcFHmllQtd1NeDzIQyor7flur3sUeuVZYrfxwGfL5ZYQpN3nfqwpckHhym5dSJibp8lrlf9PHe6zRnDIsFHnYRkHF326JooPMPkzhNrDBgSd6/lh/15dS0+1ummKPXrmcnDlyJbu3HcQJM1UODdqoRLCPgnpQvXDA/huLh4M9dnoTIw0kFWkS53cDJJLFs7Kgp3Mb8d1TrPoLqMONjmiQVkqiusbl9rGGqVd5Tja25LE8Q+sJj35mo9O3n8+0q4N9gWe8dt7pLEX4JwZZCjj2rHHmVnGpvFjN+V8/SW5raMT88ScjdKv0mePwCROuYtmIxuwiSJbIYa1w70JJ3aMCR0lk3BE2WPWvhek+DRK+9jAkqi6A+XDkAb6jB3DNGJ6ubAhdwXjD4z6nh1YgyW8lTo9Hy4BT4DBPV1ubRVqWJeM49oyEAgt2WyadRxEDOeAeG0wKMfxL0HaV/P4saX1r/bjeP6nDk5YVyBwxzGSTxKEaGRe3uBGPlSni7TuOoWWQKSTcTtV8+ZjU21gdpRPiT5egXjiiBPLdcvxnE3gFqxQ4NfNzbzLuLNR4YhJ3v6ErcxGN1siHJOs6Rj1XGwz7IFJHKPHYvxVePoDrXrU1zTuEoGvlv2qCXD05R0mhhHlfJkLHcoICa5eoxaUCPfkwt5B87ATNFIqQfc3F9NBu+jNRk8lTpTWDeSwzXN76NptnM9DMijQ+Lep3V/H00AWWnAvSvZ97Gbusb+Q+7MB9Q+iWFMopyYuD4L7dpRBu2urFSwo+NgRxB2rN0YyQeexNGqb4YAPAtGcXoVF2ukOet+pnw9M8A3VaZ247gepmv7Im87wvgUjdLjbK3sUrKUvzfi4GyT0zTXZzl50/Yhrvw28Gh/pU+RZqbXYmEjSwKPFkQseGbcjcAPA4+O7cb/YcZ01wAAHxtJREFUiawboToT13zH+FK3yJ8Bo0UfWpJkSh6dEtd4uEj8H4C9NbZjNg5hhyRUNo19DBT5C8w4z6DfyKQBQ+WJyJMRrQ/GV4+El4IFmKWhgUpyIq2RFY0aWwKt7cgEK2Puxh55H7NLeCuq4EntvIudJoavsb3tivyGKkPiBPVFsalrbCwJNVS7BLPGdiNkVfVjMLf8LTG+PWMmfvDQyWRE25b29cwcqnTUsBvHSZynUFFFpMVEnkmrfrIWhKtpBOfFcQc2u57wxOuiIEcm6jItiCVSI4mKzRs9XRP6DG2MjPzYf6Hk0fmTOI1GTQ/4fAkDJxlUqkyv4FVRX+DhfMrC1HwF9BdnBDtpFVEMFYnE9ReDHDbTbIY6jdMk6UvacQjvWZajXza2GcbPim6t5nReqq4JhtCPhSRZ/sbF9VlCAvYxqHh34JFqU571+YsEfN6g7cqIg9md1KHatWV6yhzJC5vi9zHJx6xpJn6SDwHNpm7cBs9c+ebZwKPXdHrGwkS7SNolg2dTa3oPE74BB9fGaaxPufVMi1AK7ezGcRImTdj4a5JoPgPvUjdPWM7ApU4G3zIJzm76ijRW6sAE8B+acFCO+Rt1nbjdV3hutQ/CNaguxPhwKU9GcYXqxhMYJllMABxeUwG6rrm7thm4jGODPKm0sZOo+gC4LfDo7QmGP66K67NcsbfELLZpl0ccvKY58asWp3YgCDcb+HJ/4NHuBvb/MB3V8ZYkr36D+p21wRsaSnA9+KfAox0NfFln6vr88xpbgkoPXioR4b2lHEmddSXN72MCChugij2CQRKJU1VJ8CEQu6lr+Q0wZ0OI1ahOIBGrwiPGSD7kfgXgkqjfuqi6SZSnemk9mwjQerUNu3GcwJkJM8vOASAJKipSVckurjK+WV6Fa5OekowNwS3yh8FQbSjG6hBwaMmjG7qBIQHvHaIC6JME4oOxb5AnuYrtiRKeEgoNjPrdIsaXSnkadxKVLfBbiepKQs0JMdcHOVLrHIeJNab4GPFLtgO+FtguJ4WbKCfmj4FHu0YsnKeC8DVlG4JWW5qnuDYSZXACCwKPVLyMrs+i2evG+TH2dxMt4xbcfF4mIZvavqba+2hMewSsnTmEWRoS93W/t4abcwCxm7qIeZTrdnUcYSf1lbG2E37ciqKQJLU8BUbAwFICNmXGm4nq8dfq3zsANxPj9DilpbSvZ9p3L412JpOdxvGtN5+zBR4gwk8B7Kbs9CZizI97eZRt1c2yRT6ZGBeb1NHI6cW15/r8F0P94z8HHm3T8iNZ5I+B8V9x/Y37ewYDwXwS9YOeKQl4x8af8I3Sz4jsXjMFx5qMgzcuXUBqUu0kRNBgnBnk6cJuADWWSWN8M8hTyxW/W+QlYJxu4Iv6BLC5zWyB30+ESLqRdv1rP7x2uJBnv5yBbKTVv7lxsqLtfAolQOXkVNvXo7UM1x2m0vtoeNotWeUPlj16o8FzJokbZTDmqusQjMKCkqjSaJLakoQWdZLUnLuEt8tUsIABkbnUhmS9zISTyjkSXtPIkvb1TP1cpNBQ+8OSwqGtP5fdRfwmOHVdZY1eKTOQL3tUnGgPkzDsjziY04kXMs7HJNdZNTms/67JYf1zy0KVgCJiNWPW03laFefn+vx7Av64NX3TsNnjp1KdRH3A588yEMXNeE7gkUmyCZJshmBwFd4O14Ei/wszvqvGvU3SgHFWpeHi3OifW+RzajuIhWqfxVCp6mKqRV/3wZCMesxv45P7dpv2tL6PEnKwGEMm2c6m9FN1ta8KjJSqNJu6xmfPWB989JmJvYFJRHGzFq+OU+YKr8Al3MHkhNRrtxamfT0z+h1JmbHdOHY5YZK9hwru0ipNTGYyR4Is1mqQQ183SRC16zeh1BFlA3VhxkfLebqyuUKTRrSqvWCo9oWbMBFC1UECowGfP8jA1SZVHeBtyzy6I5QuFGm9TZvqP9o3DbuNbS61bdfUISTjvAXrTvUdxiHL8iQfQolL1ufLCPiksoHn58zGFlGUUK7Pcl2/n7IdOTk6v+zRmM64tlrdbqDAP2KqJ7KpCgN/K3u0ucbY9VlOY4y01KsZbL98PsmVs1Ex/R2o8We+u8afKfFn40pa38eEIQdnBB6pZVqNuUXl+NfBPqUFJHG/qpIgTpNXM2bHfUhni3w2MUwSCtXrRHjzJrclmkMUwYGFPi7Ik9ADjSumz7F8xvXSeqaa5JQa2Y1jlxOX9fkXBLxb2cwjwVzsGkfYrGyrxcz1+cwaUewF6vpCJZIjk0SAlqZNM2dFoYIy2DyYT5I9Pf6HosBFJrRQ9LQbT1u1CzUAk2OYJM4RjM8FebrALfB3QGjhMmTGweU83WTqcaJ4JsMkgSifXJ9F/ed1Kn/bcHpKXddnSVbQJ7t0cc3u+iwb9terfB41UsesJVAVWhnksGmSjzpDCp3n5szGllGb9oGUvo+1Z+Z9tWfmJwbzqOI+bGwvAd9ndXgIs+MEHBr7SCA1uDTwaF7cuBNsHF+sxfE2f8i27WagwO9hwrhEq04+Cfn8GsaOzRvetK9ncfOQ5r/bjWMXsxcmMPxW3QRjfpCnr6rtDQ07XHG2a+n5wCMd239EC6GqgRBeq9sgxo9LefpglENJqGwCj/oMYVov5qbcg7Urpl87hC9FSfQR8P2SRyot8+bBZYt8JHE9m1Fduo17zS7iN5ODe7QddlIuSrCZM77OFz/DxDaJC9TS/oAJF5dz9FnNOAeKfAczTPhS/zfwSH3SOuZDKC/5jDY5jwmXlXP0qan0Pg74/Hkelb5TF1OaHMMTdTkJf7zskclHiXw03QcgVnN63SCViWEJTjKfCzzSniDW3XF9lnXxrdoJIODUkkfjNL/Tvp5px55GO7tx7GLWjH88qtizPEiiOzopJVvko4nxI4PGXwg82szAfpzpwCI+lB200Mh0aq9KeOfyHP0mysb1WTbVRpySM2dgtimpbNLxmtTLFvnrxFARdIftvgjUqYiaA/SfzzB2WJonM0WasNFskfeoUR+ZPXNdJhwZnlR11JU23TgyUCh7NGgyV2K7nc9vqaKu0GNSPh14dKmmgmGGuTSZKLPdNLa0djL05nKOZIPSUtL6Ptbo0IRZ4sOaeREbk5CDsTZNpQZrSZPXBB6pwyCSSA3WPnrOCzwSVo+OJVvgE4jwrTi7hr+vrl3jzzSwl8ShSOGCdm0Ig0QpR+Pkd9O+npnglTZbu3HsYsZcnyWbN6ttYsTBzCRkvtr25/q8pwPEStCNtdftVa/rs2iNtiS5dPD3gSCH3dtdvw0U+HwmnK0dr9j1ii5us88JfvTaDfszgUf/boJJo+02i/nVfVU8a1KfALfkkRGf5lj7e/4Hb/TsyvoGWBcgT/h4kKO2MbLZAt9NhL20/reTLYyrn2AxlRPH/cs5ir1xMM4wl80M4ZRyji6J87v570bUWIxbgzwd2K6PtL6PCdSbbgo8OliNdQKpwVp++8IgR+dq+0giNciED5Zz9OO4PpKQo5vGkmeX8E5UwUNxvqz7e0TYVNrXM/XYU2hoN44JJy2k15BTIm0ZDjxSC9VrG220cxfyxpgF8UnFISl1h4fQbxJ3M9ZfGMe3HMDGal9jskRNv1Kl304nmGq/JsEwpNKQU8Ju3rH/C4ZqiSFdJv+YynZVgV2We6T/0W/Az1AiLTbm1zBeT9C+N8hRs6537Awn4P1D3zRs+vipFPsbYBrzJc5SFQeUBun2WMcbDLZfzPMqVUicpu6Zi5G/S+P7uPNCnrZqFlYRoA9hidOLb5qEJFKDDBxd9khN9WT4HtU91MqEhgksRklXfRVs+/gZJHHLqhKGTLTEsXeq7Ixgs0Y1rLSvZyqgUmqk+4FJ6eAm023hrnIqWKruYwISUTR9mfKXOQ52W7aAHtC03WiTIOPyzppiQMeYl2yB30GEyGvsDv5F6hubjmcy7I3jHMc7UUEVe5koWbQbgymljfYkraW/UeUVuRZXxWUx4wPlPHVMYsj6fDUBkTGxbca7ZngIc0w+hmqnmu+qkRj/Qr3hqu/ssDzIkeq2IUEygrDhvSoqgazTc5r1+SICVDGXBPym5NE7O7aXwvdxoMC7MeEPRu9zzKl3c1tJEs4yDl5vyL8qPKomIRergyHM0n5kuj6L5KA+btHBgcECulWLa3jzMKy1F7vpFWzSLL2a5vXMZOxps7Ubx4QzluQHqm8aNjalUzF1z/X532rLmvpKhAjHlHJkRB0TnjYKCbVWFWRthvHmpXl6sNN4Qm6054wW8AmSxzPFWWNvspBHtLck8EidYR6zoTiJAP21p+FCOta3kdIDQaWAk0DWTa55VVd24nd4+iKJPOoEr9F9I35V8kjFpuD6/N8AjtE8M6HNisAjPbG0JCMsYRcViK75NEU/qo+SNL6PSU7q2DD2PMEzuSoYqv1WGtwc1OT2rgXhcMVc1k1qlEq/q1EqaeU9JXlFPtgk+1xVmJAr52ixyljoFL7MczaaBhM97FVBDrObw5jSvJ5psUqjnd04Jpy1bRbz6/qqUB/d1xcbQx6vJK4NXMg7cAaPqOu2If/tuMHzWfjohJdOW9SZrgmCztFtFrB2EKZ2WZ8/QEBszFFzu0JP0T8DO01U0o9wjVIFK9SqDoZXd+K/hG6syeAhJZ/pixnCrktzJD51LEmueaHclA74nGXUdbDV0nzrnCVcGORI6K9ii+vzwwDUmtMmm9Kxzo0SQggXBDn6XKzjo9mxIle5t8Z2zGZDvo9ukb8MxlkG/lb6pqHf5IPeVAccwF2BR/sY+CS4G0kNArg88OgEbR8DPh/HwBVaewDXBh4dqbVPoDMdeSOV9vVMi1fa7OzGMeGMhUfxq9WLsfRj8IPd7NZAgY+Bg1NpLd7VGAcS5b5hXNiKYKimn6v8GnYLfCAIwieofXauC4ZwpLb9JGoBphmLUZiF8WHCI/mzTjJYJo9L+NUt1CharOrNm8ZDaXwy5BtV8cE19pst8qXEOFHjCxGOK+XoexpbdxFvCQciaWlU4mJfwxM62TSqtaMbHajRq/xLjV7l+3FOhXFaQ0a/E8BXAo/Umx/Dq9P7Zw7hLVpN5rS9j4bPuUzfQ4FHu8TNY+PfTaUGGfhW2SPVuyH9JJEahCHV286X8KyXVtc/JrWsGsOoIhsM0lMarNwCm2nMM84N8hSp2pTm9UyDVRptjBa0NA5wMn2u6QD/L4B9Dfp4njPYuTyf1Ath7SRBTipE0eA99X4UXF0Di/ht7OA2tV9KibltL+StM5m6hvLWyrYfq67FPnFSVY1thT+a8oOmT7oZbeBjgUffUfq1zkw2JuTA49HYMLnmW+VUsceyQXrMtK0oe9fn+yModto2neS0SePn3EW8v+PgDo2t2MRtvBrbMclITkKX4/osTAGmCS9PVzPYL0p5pa7fLXKIBJXqSxRmNV36N5VyFBtLZ5oZGvb1kZp2tDAWxJbwREZ+hzRX7c9Vqth7xSCpY7PT9j7WlKxKhh8DPww8EnUlVUkiNQjGaUGeoiREI/tMIjWYRCBgwOcvMaA6eQ7XHvVJddbn2wkYR6/TAeAKM15fzpPMXUtJ83qmeqhSaGQ3jl1Mmmn8RdjVXX3T8O7HTyU5iWpbQjoGeamFj2wcKbFG89QwqWBZ3zTs0SlDNFxARIZOq+IRZAgHaK4jm0HI+ryIgLzh1FSJcVppFb6hOd2cu5h3yTDmM0OItZuz3e8OhmofBMpT2E5+GsU5El6Cg12C+SQ0TxNeDJNk7ps5hH3jTqaEdgiMHyqzWK8JhvAhU1wHCnwiE1R8iU2gSbzs2dSHn8zYCKtWvYS9ycEpInE2zo6wHAx1TKHQWPUPoT8OG+nDLfDHQbjcZDIzjDfGxQNLe2GCnnwgahR6hsE4rEa/c4uJL2KblvcxZLp4weiEP1Rs0mKSRGoQjINMcE9A0C0Z/lvErSnNY5x3EW8yMlzPwn+tcvzDjoO94pIp3cV8OKq4VtmmmP1X4NEnYn5HTZLkemo9M8AhNaZ249jFVIUncPL1bno69hQTChngl85Gdc47vLwacxwHOzoO9hft2A5xRXcigyPiMi7DBBbJllb9KDDwy4qDY6J4JsNNrBCL76CE6zFkcGjSDVD4gyYndaqs1Saf7pOrIWRwc/80rNjiGaxZvjH6K9OxNY3gDaD6CfERHTbAa4jw6VKOTOJ/2sKSLfD7iaCl4ZjUDPF5F/I2I5l6xumrVfNIuHLOLHwsSo4OV3Emuxxn0KhCh0Zt5QfuEI6/ZSGNqPpuMAqv1f5skIxl0sUKcvBBrkJi+XSF8XCQp501xq7PklAwX2O7zoZxq1PB8cvOJKG7iiyhrJ6QOGsyY19mxtFRetQav9LyPrpF3re2OZbTV3VhwrvKOfofbYUEUoPCNTvniQUkHzGqkkBq8KnAIx1vapMHhr9PUrvsVHFIuxuZUDXqBvVvDPCXacBuj3rUMZEmzeuZatJTZmQ3jl1OWLbABSJ4XTajrf7zmTPwUW3SRCiJKPGI2o3t/QycOx24bWgIL03fBLuiiuMZ9dg1TbamxOfdyGtxjMn1dNTgs0Xej7geSzmp3Jfj+mY8TA6O1VxBaicsJOCWH8W4d+2Pc2Zjj8hNmrYzhV3W5yMIdeqZjMJcTO5hwgV9VdxO0/HCy2uwTcbBIWBIDNNOqjYIFwUra5unLk5ws0U+mRgXq/rTGz1JFbwjMwPPjQzDRJnn6sAjVZb0gM83MqAnl/6H72sJuKpK+EmFcOfGffjb2pextUPYk4HPAHiHcpgvUhUfKg3S9Ur7SLM0vI8DPn+SgctMxmnKT2iqFgbgycAjzYnwOreNpQaBGwKPDjUZd6NtghPlF8D4apVwVdVBiddg5kbT6xrvx4Lrz6aKR5iBIWK8M8iT6qMtzetZ0rnp1Xpxi1mv+t0zfm2zmGf0VSH8VmoqhATOV8A4P/BwbjvVlXZthrKAcuLVn6BfkyprifDF7EpckORUqc3mUSQUJdZL9UNk4myjrVw9AlhScXDOZCj7uD7LKd9uHfxjquLtpoTPSccbZlSKWovmpDBpN1LvRQJOKHlkIoMZ3Z9wRC7GrWC8rRuHxuqKdnCfgyOEWy88UZMrTm0RfjqJF72OCNd1+tBwfX4awBbahifUTj6Eqnh/6QwSmp6uS6iG1LPvo1vkr9U/aPQliQazWZY549e1jZHccKhKQqnBSk3B6xEG7hV5USLcm5mG32vI6ceccgv8DVB907d+CuMZBt5bzpPRCXGa17P1A+z66cVuHCcA55DuRGKH3jABzTU38YDj4BPLFpBaSrC5gTBA/yqR5J0E/+SU8Q6HcXIpT3K9PKFF5LGqwJUEvGZCG/5HY9dmGIOamLKk/SsWtNgYn6R9t6sXnjxeaZBVaerC1RlCLkmMa1ufhVZoBL9Rn3S2a4jx6+oIPjJ2Kj7vIp4+Mow1pgNssJdMU8mE/lpjG0kzwrvwY6xqlQnf6N8YZ2lvJ7R99vL76Pos4gHak1gZ8i2BRwdpx44kUoPAosCjM7R9JJEajGxbBCe2xSY4hmRTqSpugU8HQYjHVbdLqkajja4bcXDCEwtIwk+MS5rXM+PB9mgFu3GcoImpn1qsxbdbAu+Tt7+UgHNLQ/h+N1d8Y93XA8f7cB4zTlEmMsR7TriXqlhYypNcfU5aCTfmS8JEoYnopwLCL+uLfY7unIgGO7URE0f07Nph7PDnz5GRnvRE+BzGPAox+FET0V7Yxs1gnGeSDGDSdxjrJIH3plnW0o2cKg4GHrUk2tQS3aqKcIJOrrZQ6ISnI9eZjG8CbG8jB/nSArprAtqKbKJX30e3wH81ypSXEIocnabFKYnUoAn1lPiRhMC8jf+xSl1R9SRp0KlCMsBNNuBaCO+r3XKcF3j0U22FdnZpXs+6HXsv1LcbxwmehWyRjyTG52vXWB3l9dp0KwvbtQRcXsrhRtNrac1Q6pmYVZyG0WxiXZJEQ8MM/I2An4NxqTY2ReOXxkYCr+HgdCJIJu9MTZ0mGzkR/XFfBZeb6K4m6GdclU5xjkw4YaJ4I5P6WY8dcpDHaFKWcViAEJYT4xdOBt+My7hM6mNjvfA67+Ta/wnvm4aHTt6r/xhxcGG7JAXXZzlxTBxPGzWPA0X2mFEwGPMDBNxWBf6VUJOP05dVtWS6/2HCV8s5+q2+WneWvfQ+bl/gLSoECQtQF2Z8spyn/9RWMOTLrDdLjN1NbmJcn02lBiPdZ+DrZY9Mru3HtSP0XUT4f0R1BoJuwpyeBOMX7OCKyXg207yeaZ+7XrSzG8dJmpVQklCC4g+sMfRvR6PZj7JRE8yFEHglADmql/ijR2o8XLeXs7jL5GqhG9dl8V3ejwMrwAG1ZIk9QfVr7K1qPHv9VOegxhAIK8F1dRyJn3ko4+DWZfNxz2RsaE3GInGl0xgHV4H9wHgTGC4IW9b4LmUz2SexdQCeJ4L8aP2+KiejDm5KmuVt4luUbRjU3bqgE24PFuDtGxrPMZ9DwvJDhX+NGbvAwQC4zg8ouI4wsJJGn1vh2XyIGH+snUzcZrIwdotlY33Jtl61BodRFUfV+E2FJkqeAXnHVjLwJAF3gXEDVuGnwULq5io6kdtZn68g4DiDyvWkmzBu+jAG3lF/N0dDTGSD7PBo3OjfwXgMDv5AwJ1rCTdMRmyu1u+0vY/acVk7YOeFPG3VbOwPQJIVJU57+5D+adPwQ0vifV8Mn0v5bZCPSPlAvx9V/KE0iEfXx+9bmtezND5nduOYxlmzPqcHAUnqKEKuw5tl29ZWHeyxfAHJ5suWKYiAaXZst6dEUxBCOySLgEWgBxGwG8cenBTr0tRBYKDIxzOjVdHGQOt46qDxyhlJouxYxplBnuSq0haLgEXAItCzCNiNY89OjXUs7QjUYxsreCQiYL88PISdn1xIL6V9jNb/aATCJIMHTfAh4EMTQl1k0qm1tQhYBCwChgjYjaMhYNbcIqBFoB1ZcI1r7ajJzkTX+mjtJgcB12fRPxa6I32pYo9gkH6vr2AtLQIWAYvA+kfAbhzXP+a2x1cAAqHShpBEj3/HCD8LcvS+VwAEr+ghuj5fAOBMExBmzsDsieZdNOnf2loELAIWAQ0CduOoQcnaWAQMEJD4ttIs3EfArk3VVjoj2LWTBrFBN9a0hxFwC/wrEI40cHFF4NFcA3trahGwCFgENggCduO4QWC3nU5lBNwCnwXClyPG+JnAo3+fymO3YxtFIOvzCgK2McDjusCjww3sralFwCJgEdggCNiN4waB3XY6VRHIFnkPYoiebTOR9s1BDgevD06zqYptWsblLuHNUMHfjfwlfDXI0XyjOtbYImARsAhsAATsxnEDgG677F0Esj7fQMA76x4yDjKRztt6Ic+c1o/fRWgpr6pUsfuKQVrauyO3nk0UAgM+H8DArSbtEeNTpTxdZlLH2loELAIWgQ2BgN04bgjUbZ89i4Dr81MAXhs6aHS17Pr8w0g9bcLHgxx9u2cHbR2bUAQGCnwKE75u0qgDvG2ZR5JMZYtFwCJgEehpBOzGsaenxzq3PhGYdxFvPjKMv67rk3BRkKPTND5ki3w2Mc5vtmXgu2WPjte0YW2mBgLZIl9KjBNNRjPiYE47HW2TdqytRcAiYBGYbATsxnGyEbbtpwaBuUU+2GHc2LBxvD7I0WFxA8gW+WRiXBxh96fVjD2fztOquDbs36cOAq7PIjG5j8GI/hp4NHbKbVDNmloELAIWgfWPgN04rn/MbY89ioBb4NNBWNLgXixFStbnHAF+y5AYz2Qy2G/pAnq8R4dr3ZoMBEa1yVcC6Ddo/pbAo4MM7K2pRcAiYBHYYAjYjeMGg9523GsIuD7/J4BPNPjFM2dgkyhS5p0v4VkvrYYkM/xzxDhWOcBByzy6u9fGaP2ZXAS2X8zzKlU8ZtQL45tBnk4yqmONLQIWAYvABkLAbhw3EPC2295DIFvgu4mwV6NnDDyYIZxVdXCH+wKGlm2KuVTF+4iRA7B1xChehoP3BQvo1703QuvRZCOQLfD7iXCNST/E+GwpT1GhDibNWFuLgEXAIrBeELAbx/UCs+2k5xFYyI47GyvBmNmFr6uoig+UBun6LtqwVVOEgLuIt4SDfQG8FcC+kA8P82doDYBlIDzGVTxG8i/hsY1G8Njjg/iz5f5M0QNhXbUIvAIQsBvHV8Ak2yHGI7DdIn591cGj8ZZtLQJivLeUp/u7aMNWTRECrs/HArhykl2+KfDo4EnuwzZvEbAIWATUCNiNoxoqaziVEcgW+Whi/CjRGBlXOBWcuuxMeiFRfVsplQi4Pi8GMLlqLwaUUKkE0TptEbAIpA4Bu3FM3ZRZhycDAbfAC0E4x7Dt26iKz5cG6XbDetZ8CiDg+nwzgAMndSiWPH5S4bWNWwQsAuYI2I2jOWa2xhREYPsib1sFDmJgT2LsUgWyBLyGgVkE9AF4GcBzNWWYhwHcQYwf22vpKfgg2CFZBCwCFgGLQEcE7MbRPiAWAYuARcAiYBGwCFgELAIqBOzGUQWTNbIIWAQsAhYBi4BFwCJgEbAbR/sMWAQsAhYBi4BFwCJgEbAIqBCwG0cVTNbIImARsAhYBCwCFgGLgEXAbhztM2ARsAhYBCwCFgGLgEXAIqBCwG4cVTBZI4uARcAiYBGwCFgELAIWgf8P7r2nOdcbBcEAAAAASUVORK5CYII="/>
          <p:cNvSpPr>
            <a:spLocks noChangeAspect="1" noChangeArrowheads="1"/>
          </p:cNvSpPr>
          <p:nvPr/>
        </p:nvSpPr>
        <p:spPr bwMode="auto">
          <a:xfrm>
            <a:off x="155575" y="-1096963"/>
            <a:ext cx="6229350" cy="22860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251520" y="404664"/>
            <a:ext cx="8568952" cy="646331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28575">
            <a:solidFill>
              <a:schemeClr val="accent3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pPr marL="319088" indent="-319088" algn="ctr">
              <a:buClr>
                <a:srgbClr val="C3260C"/>
              </a:buClr>
              <a:buSzPct val="128000"/>
              <a:buFont typeface="Georgia" pitchFamily="18" charset="0"/>
              <a:buNone/>
              <a:defRPr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Динамика поступления собственных доходов  бюджета Трефиловского сельского поселения в разрезе источников </a:t>
            </a:r>
            <a:r>
              <a:rPr lang="ru-RU" b="1" noProof="1"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2024-2027 годах</a:t>
            </a:r>
          </a:p>
        </p:txBody>
      </p:sp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179512" y="1628800"/>
          <a:ext cx="8861300" cy="5049837"/>
        </p:xfrm>
        <a:graphic>
          <a:graphicData uri="http://schemas.openxmlformats.org/presentationml/2006/ole">
            <p:oleObj spid="_x0000_s1026" name="Worksheet" r:id="rId4" imgW="8679263" imgH="4876848" progId="Excel.Sheet.8">
              <p:embed/>
            </p:oleObj>
          </a:graphicData>
        </a:graphic>
      </p:graphicFrame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46881" name="Rectangle 2"/>
          <p:cNvSpPr>
            <a:spLocks noGrp="1"/>
          </p:cNvSpPr>
          <p:nvPr>
            <p:ph type="title" idx="4294967295"/>
          </p:nvPr>
        </p:nvSpPr>
        <p:spPr bwMode="auto">
          <a:noFill/>
        </p:spPr>
        <p:txBody>
          <a:bodyPr wrap="square" numCol="1" compatLnSpc="1">
            <a:prstTxWarp prst="textNoShape">
              <a:avLst/>
            </a:prstTxWarp>
          </a:bodyPr>
          <a:lstStyle/>
          <a:p>
            <a:endParaRPr lang="ru-RU">
              <a:solidFill>
                <a:schemeClr val="tx1"/>
              </a:solidFill>
              <a:effectLst/>
            </a:endParaRPr>
          </a:p>
        </p:txBody>
      </p:sp>
      <p:sp>
        <p:nvSpPr>
          <p:cNvPr id="4346882" name="Rectangle 3"/>
          <p:cNvSpPr>
            <a:spLocks noGrp="1"/>
          </p:cNvSpPr>
          <p:nvPr>
            <p:ph type="body" idx="4294967295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346883" name="AutoShape 4" descr="1675595615_top-fon-com-p-fon-dlya-prezentatsii-powerpoint-neitralni-170"/>
          <p:cNvSpPr>
            <a:spLocks noChangeAspect="1" noChangeArrowheads="1"/>
          </p:cNvSpPr>
          <p:nvPr/>
        </p:nvSpPr>
        <p:spPr bwMode="auto">
          <a:xfrm>
            <a:off x="155575" y="460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346884" name="AutoShape 5" descr="1675595615_top-fon-com-p-fon-dlya-prezentatsii-powerpoint-neitralni-170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346886" name="Text Box 12"/>
          <p:cNvSpPr txBox="1">
            <a:spLocks noChangeArrowheads="1"/>
          </p:cNvSpPr>
          <p:nvPr/>
        </p:nvSpPr>
        <p:spPr bwMode="auto">
          <a:xfrm>
            <a:off x="8805863" y="6667500"/>
            <a:ext cx="0" cy="141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lnSpc>
                <a:spcPts val="1113"/>
              </a:lnSpc>
            </a:pPr>
            <a:endParaRPr lang="ru-RU" altLang="ru-RU" sz="1200">
              <a:solidFill>
                <a:srgbClr val="000066"/>
              </a:solidFill>
              <a:latin typeface="Times New Roman" pitchFamily="18" charset="0"/>
            </a:endParaRPr>
          </a:p>
        </p:txBody>
      </p:sp>
      <p:pic>
        <p:nvPicPr>
          <p:cNvPr id="4335618" name="Picture 2" descr="Picture backgrou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-49212"/>
            <a:ext cx="9143999" cy="6858000"/>
          </a:xfrm>
          <a:prstGeom prst="rect">
            <a:avLst/>
          </a:prstGeom>
          <a:noFill/>
        </p:spPr>
      </p:pic>
      <p:sp>
        <p:nvSpPr>
          <p:cNvPr id="4367362" name="AutoShape 2" descr="data:image/png;base64,iVBORw0KGgoAAAANSUhEUgAAAo4AAADwCAYAAACOueV4AAAAAXNSR0IArs4c6QAAIABJREFUeF7snQmUHFX1/7+3ejIJyQQQZId0dYJssoOAogICiggCLihuPxQUFUSSrg6I+ndE2dLVE2QTEVH8iSj6EwQUEZXFFRQEEWRLujogsggCGbJMpuv++9X0xE5Pd9d91ZNJd3LfOTmHw9y3fV71q1vv3YWgRQkoASWgBJSAElACSkAJCAiQQEZFlIASUAJKQAkoASWgBJQAVHHUh0AJKAEloASUgBJQAkpAREAVRxEmFVICSkAJKAEloASUgBJQxVGfASWgBJSAElACSkAJKAERAVUcRZhUSAkoASWgBJSAElACSkAVR30GlIASUAJKQAkoASWgBEQEVHEUYVIhJaAElIASUAJKQAkoAVUc9RlQAkpACSgBJaAElIASEBFQxVGESYWUgBJQAkpACSgBJaAEVHHUZ0AJKAEloASUgBJQAkpAREAVRxEmFVICSkAJKAEloASUgBJQxVGfASWgBJSAElACSkAJKAERAVUcRZhUSAkoASWgBJSAElACSkAVR30GlIASUAJKQAkoASWgBEQEVHEUYVIhJaAElIASUAJKQAkoAVUc9RlQAkpACSgBJaAElIASEBFQxVGESYWUgBJQAkpACSgBJaAEVHHUZ0AJKAEloASUgBJQAkpAREAVRxEmFVICSkAJKAEloASUgBJQxVGfASWgBJSAElACSkAJKAERAVUcRZhUSAkoASWgBJSAElACSkAVR30GlIASUAJKQAkoASWgBEQEVHEUYVIhJaAElIASUAJKQAkoAVUc9RlQAkpACSgBJaAElIASEBFQxVGESYWUgBJQAkpACSgBJaAEVHHUZ0AJKAEloASUgBJQAkpAREAVRxEmFVICSkAJKAEloASUgBJQxVGfASWgBJSAElACSkAJKAERAVUcRZhUSAkoASWgBJSAElACSkAVR30GlIASUAJKQAkoASWgBEQEVHEUYeoOIdfnRwBs1+5omfCWUpZua7edTqivTDphFXQMSkAJKAElsLYQUMVxLVnJnS7hviVL8RIAp90p9fRi08dPpefabWdN11cma3oFtH8loASUgBJY2wio4riWrKib531B+NM4TOeZwKPNx6GdNd6EMlnjS6ADUAJKQAkogbWMQFcpjjPO5VelUtiZU5gFIE3ANiFjMwI2AfAqAH0ApgGYzEAPASkAywEsrf57HsCTAJ4gwmMhcE9qBe5deAaZk7quL1udwxv3TMJucLA7hdgNhN0B7AhgknRyBPy66NEhUvlOl1Mmnb5COj4loASUgBLoJgIdqzhuez5vPdyD/SnEPuxgZzB2BrDlaoDLAO5jxk2pFG5YOIf+shr6WGNNZny+hIFPiwdAuCDI0myxfBcKKpMuXDQdshJQAkpACXQEgY5SHGcN8LblEGeBsD8YM9YQoQeJcVlqMr77+Kn08hoaw7h16+b5dhAOkDbIjBNLOfqWVL4b5ZRJN66ajlkJKAEloAQ6gUBHKY6ZPJ/ChIs6AQyAF4hxHr+Ci4J+WtYhY7IeRtrn5wh4tbQiOdi3OIfulsp3o5wy6cZV0zErASWgBJRAJxDoLMWxwFcw44ROALNyDIRFTogTFuboVx01LsFgtr2QNxkewrMC0VERXsqY/kyOXrGo01WiyqSrlksHqwSUgBJQAh1GoKMUR9dnY1+4l4QRA38nxm/ZwV+cMh5zUghoEl7a+gUseXIjpJYOoq9nPWxKZWxPjL2Z8FYAr5O03UCGGbj41dORveckWpGwjQmvVrmSPbByTW0Tj3Fh4JFxPFprizJZa5dWJ6YElIASUAITQKBjFMcD+7kn6MNiAFNazHshGFc4ZVy98AxaZMsnPZ93pDJOq3hVm1NN43FtVYzHMQ3j3d3ihZ32+dMVj/NLLCZ5Q+DRURbyXSeqTLpuyXTASkAJKAEl0EEEOkZxnJXnncuEB5qwWciML5bS+CGOpXK7/Kp9fRfAHgnauh8pHBjMphcT1J3QKrbew8Q4u5ijL0zoICe4M2UywcC1OyWgBJSAElirCHSM4pgp8IeY8b9j6BLO75mELz1+Kpl4jONWtr2QJ69YjiuI8CHbRonw+xWEQ5+cQyY+ZMcW12dzTX2geICM44Ic/UAs34WCyqQLF02HrASUgBJQAh1DoHMUR599BrJ1ZIpBFrNAZGItjn/pZyfdh+8Q8OEEjV8VeHR8gnoTVsXN87OgKDi6qKQYuyzI0d9Fwl0qpEy6dOF02EpACSgBJdARBDpJcfwVAwfXUflS4NFZq5OUOXkcHsKdAPax7YeAjxQ9GntKatvQapBP4D28YuPpmNZNzj+22JSJLTGVVwJKQAkoASWwKoGOURwbxNZjAjJFj0qre9Fcn3cAcD+AXsu+/tMLbPeoR/+2rLfaxd0BPgAhbpd2ZLzUSx7tIpXvRjll0o2rpmNWAkpACSiBTiLQEYpjlF4whSdqwUx0zuR0nvNE8KwXh/H1IEfylH7WHSSrkMB7+JrAow8k6607aimT7lgnHaUSUAJKQAl0LoGOUBxnFviIkHFjLSYGPlTy6OqJQpe5gDfjYRQBrGfZZ5mAWRNxMmozrozPFzNwsrQOA58veXSOVL4b5ZRJN66ajlkJKAEloAQ6iUBHKI4Zn7/AwFdqwLw87GDzifZazvj8PQY+aLtABBSKHtmfVtp2ZCFv6z1MjHcWc7SK8m7RXVeIKpOuWCYdpBJQAkpACXQwgc5QHPP8Yya8u4bT5YFHJ000N3eAD0OImxP0+1JPLzYb75BBCcaxsorr8zMANpW2wYyZpRyZE9e1tiiTtXZpdWJKQAkoASUwQQQ6QnF0fX4cwH9T3RFeH2TpTxPE4L/KVj9PQR/+E5O9puGwHMKRC7N000SPuVF/W53DG0/qhY3DzotBFhuttrBHHQBFmXTAIugQlIASUAJKoOsJdITi2EkUba8za8b+ncCjj3bCXDI+v5mBOyzGcmvgkcnlvdYWZbLWLq1OTAkoASWgBCaQgCqOdbBtHShWVicsCrKUnsC1a9qVW+BPgXGpdCzrQqpBZSJ9GlROCSgBJaAElEBzAqo41rFJF/hkYlyc5KHhFLYszaZ/JanbrM6sPG9adnA4A28gxs4A0iBsCMYUACYN48sAngZQAuEfHOIuAo4G4SPicTh4ezCHfmHkZ57HM8JJeDsDexFjdxA2A2N9BvoIeKna1wIQfj5MuOnJOfRPcT/jJKhMGoPcLM/T1iMcCsIBYOzJwEwibATGZACLMbJ+/yHgwZBwL0L8seThT2uzicI4PXJtNWPMJHomRb/J/QjYA8CWADYE4AB4HsADAH7TC1yZNCbsrAJvEzKODhn7EGE3AJtV+zB7xNNg/JEd3FBajOvQT2FbE9LKmOHzTkQ4yAH2YGA7MFwg2ienEWEIjMWVTGiLCXiKgAdMnFxO4Y7SbPqH4hsfArMGeNsy42AGdibG9gxkCFgfwPRqTOZXAPybEEVLuY+B3y1l3PpMjsz/X+Olm/drVRzrFcc8v4UIv07yVBHhqGKWbkhSt75OusAHUYi5IJgrZPOCWS2FgeHJwBZDjCNBOBHA6wFInwvzArqqXMYXnjidnlotA6xpVJk0JjxzgHcphziVRiIC2IWTIiwC4/vUgwuKp5FxqBIX1+dFALYRV2ggyIw3lHL0x7g23AJ/DYxT4+Ri/044P8jSGaNyrs/mud0itl4jAcKFQZY+26xuZoD34RCfZ+BwAnoEfSwlwv8rzkFBqsybUGZlxukE7C/83T4Cxv8EObpLMB4c2M89QV/0cWr3XDVqPIVMMJsCSb/1Mm6ejwLhepu6nMJO46moVX9nHybAxLvdymYsNbIPMeH7U4Zx4SOnk/mYiy3pPB9DhJ/ECsYL3BZ49JZ4sbES6QLPIUbBpm64Ahst+hwZn4FxK9vM41mpFD4OxrGVd0/GumHCEmJcVwbmL/LoHuv641BhTe3X4zD0lU1IFYTx7LOj24pO3HqQLFsNY3aQowvameDMPB9SBs4lwt7ttCOty8AgjZxGJXt5mo4ISxj4SClL/yft10ZOmTSmNSvPOw8T5hNwiA3PJrKLwTg7eAV5yYmUO583RDlyJGun8NT1sP5DJ9NgXCOZAv+OOVKO2iuM44Ic/cA0Yk7pygyj/CYqxBgo5ihbX9mdx5vDwSUA3pWkYSJ8q5gl8xHXtGQKvBszvgngdQn6GALwvsCjWEXMnce7w8FfE/RRX+WlwCNzypqouD7/v8pO82WLysvdQfTd3k/DFnUairp5PpAJnx+n39lIH4znKieTZxY9uiJufOk8n0WEL8bJxf2dgYtKHiX6+HJ9vrJyq2Vjw/9U4FFS5XrMVNIF3oNCfBWEtws/kOJwoHJS+ePUMLILz6DEe0BsJzUCa3K/thmnRFYVxzpKbb4QvxZ4dJoEfL1MdGwN5EH45Hj9MJKMo406IQifDrL0jTbaWKWqMmlM0nCZQvhS5ep5tvAkS74khJ8OE46Li6GaLrAxnfi9vOGGksXAo5mSNlyfjQnI5hLZFjJPpRwcsGAOmSgOyOT5SCYkvyGoO700bVZPxsxLdqN2xsqEU0pZMsrn2Jeoz2dWNu5+AJOS9mE+GBnYd5FHD7VqI13gjxHjW0n7Ga1nrglLHr0paTuZsSHb4pq6v6IY7x4n1HLueTZXnxeDcHg77cTUvSyYgVNwLJWbybkFvh6Mo8ZhDCcFHl2epB3X57stP1JuCTw6LElftXWixBxlDIBx3Gp6L75oFGLJR1TSuXTCfp107M3qqeJYR6Z6NbMiIegfBh6937Zu5nzenlP42SohiZo0YmxlCPCHHfxq/Zfx3NB62HSFg9cRwfR7TDsvE9txN5BnZhxSytFv2m1LmTQmOLPA24UcKTvbt8u4Rf0bAo9iX1Tm2shJ4QAKcUBkV2nsb20K4adBlo6WVjGpSUMHO5QdbA/GYQQcEVP3DwCuZcLfyoT7n5xDL9TLz5zHrwmdyE7qYAIOArCxdDz1TmVpn7MEzBsn05LnJ5eRqb3O3PZCnjy8AleCo6vStgsBPyt6FMcQM+bzzFQZe1aU7D2N7SxG7DTFMWLNQAm4pOjRKUkHnfb5MQK2ldYn4OqiRx+SytfLVW3d83FX9EYBr9iSXsDANb29WDA0hFkOcC6Ad4r7bvABUlt3r2/wpOcWY1eHsHfV9tzcRhl7d6sPBybsX8qS+U3YFWZyC9Gt1DRpxfFIiuEW+H3g6ORe/JuUjq9OjolxajFHiXwbWvXZSft1QjYNq6ni2ACL6/PSJLEcGbip5NGRNgtUPYK/BYRNYusRzg22wRebfZ1GV2SEb63mL+S4YT6BFHYNZpP5kktUlEljbK7PbwNgrlklV37XMuOCcgr3OYQtnDLMS9uchot+80w4oZQlc3ImKtWUncZJS1wY+GrJI+sruEhhdXA7AVs368xcQ00bxAcf6idzLSsqaZ/fRYDc3ILQH2Qpuj7N5Pmr5jpT1JFQiBifKObIXEcjUhqHorSshwqri8RC4LVxp471DUV2Zg6iU1uLkvi0q+pEYOwsbWy9Pxd4dJ7F+CLRLft5am9fdMIqOQB4JOXgiNET7JV99bOT6cMNDLxD2L+5rdnfJnZxgqtjOMPYcOEZZBzkrEranLwSFlpVInw0yNJ3rOqMCl/LqfSiyATnMxb17wQwf8UQfrvBBli+bCl2DIFPAzhe3AbjY0GOvi2WjxHs5P263TmKXiLtdtJt9dM+P1e5onh1gnFbGR+7ed4XhFsqD/wGsX0J7SfTPv+IgPfEtreqgPGMvpoZt0yajAd6X8BLy6Zgc56EA5mjK1HRdeLKJo2Cm6UzLccQiSuTxtTcPL8fhO8BSMVwZSac2Ejpc/N8KQifEq7Lo4FH4lNNY4caEm4Vth2JEeHYYpZ+ZFNHojRW3v+XB4OVeVp6D7sF/lLF8MlcAYsKE75QytLZrs/G2cacMo13uT7w6Bhcyyl3EX5c8QwVn85KB1I5MfNKHlk5PSRy1mDsJ3XIqR97dU+wSgjBjCNKOTK3OOIy8zzegCfhZ0Jb2gXlMt7czCmwqlw/Jv1QMx+EgUfmOlZU0nn+s40dPANPljxK5MiWxKQjBPZO4nxSVdyNI5D5SJYU82H42cCjyxoJ24RhM46ijoP9i3PIXMu3VTp9v25rchYPdbv9dFV912fzVWbc+m3L7YFH5rortqTn8xZUhvHqindKIVwQZGl2bKNG8fL5EZjwEMLCjK9kXsFZzYzIZ5zLr3ImwVw9i+2F2IRAGMQ2QT8tEw4jElMmjWlVPWevE9kzjtiZfr1RS7YnReRgX+kmWvnNmOdzwGa9AexYMe14WFqnOv7bWnlyE3BO0aNEJ38JPrpOJ0KRGdfWzeFvTDhrMuOOsBdDw8txOBMuSvAxWgo8cht6lBN+C8I5Qy/jzr4+TF0BHFcJmeVXw5BIkRq5EeXUotgq2ADCpYz1k4ZBqXi+f6KyT1rZThPgFj0SOzkapTHsgXm2zDV8XFkcprD7otnU8hTO9dl4ru8T11j178uDGZjWytZxZTv97LjTYZzZpgrbNs44v6go7saxxLq4ef6cedYsKobDDvri7KTr23P7eQr14SZjNiLsazkcHD0aSq5ZHcvf9aNTB7GLzU1Ffb/dsF8L+TYV0xPHBmhcn40nXtzJzpiaUpuhnfq5d0kfbq+Gvolbwz9vPB3733MSxdpdbj3A6/WEkc2N+EondLDzojn0YKtBVO3AjIyNTc3xgUdXxU1u9O/KpDGpasYbcypt4nbGlSsDj05oKjRycmXMMGTraHHdlODqbFkwA32iFyUQ2dk55eg30+zUhMGY005UA9dno8SKT1kr3zrmWsuEBam1/ZoXzMCZ9fNKJwvztYwZJxDh6po1LRPhjGKWjJK4SkkSMgXA3YFH+8Y9WLV/d3021/k2HuOPBR6JP2brx5IgKcPLgUfxtzjVjowN4QuLcbNYYRFeaWYKfIVZPynbFGHGgiw9EScfxS8MYU4zxYUZfilHOXGFGkG3wFdb2tXar3c/O+k+/FRgt/zfkdVESGj5/hrgXcIQf5POnQnZUpZsP4Kj5rtlv5ayaCanimMdmaotkdVJWU0TPwo8Mi+SliWd5zwRvDg5c3SecrDnwjlkAgTHlpk+vy4EbI7ZxS/vdIEvJ8bHYwfxXwHbqxdlUge3ajd4n9Cb+ImeXuz8+KlkbMEalqrjlwkILfuwYJwZ5Eh0BWt7dQbCvUGW9pI8T3FKY3TFBHys6NH/StprJFP93ZvAwNYfjNX22JgBtIoqYOvgUW3X7EWjHw3mv48OPDIfEmNK9dTMOADJ1nekhQWBR2KnE1PBdh7E+L9ijmzNZ1bOzy3wnWDYeGT/MfDoDdJnwdKEQ+wtbLtnSu1NXZ+NycJ10vlV5aw+5Gvbdn2+H8Cu4v4I1wVZsvmwsLYRtg0t5Pr8FwCi/QbAsz29mPH4qWT2SnHppv1aPKkmgl2rOFY2rw9WvOyMzVcnlasCj1oa41aDf94ruXZkwsWlLIkNhNN5NqcTsXHBRoFV7ID+UrEDEsWBM7HMKp6z5ipHWp4IPJohEVYmDSiNfIHfIo0dR4QPF7PU8veQIG7haYFHX4tdwyRXZ4Aot3tkmO/gdjCaPUtLmfFeW3u2+jm1Ha9QYIOcIKRM7TBXMOHoUpZ+3mo9XJ9NgG0b73ar06EkjipRUPMsfSX2OWoi4PpsHO3EJ4hM+GYpS+Z6O7ZkCvxOZvw0VnBEgDnE3qW5dK9EPu3zjTYnaFLnlYzPX2DAimdSm8Oqfa35oDLZp0TFmD+VcmTiboqKO8CHIYR5rqX6yMKhQezyVD8tEXVgfhDCw5rR9iT76Sp9d9N+LYXWQk66UOPQ1fg24fp8PoC549tqe63FfgUxU7qAOwl4o6CnpQgxM5hLYk9V2+wakkDDo+OsnlaZkAySK9OomujqRZk0fBQyec4xRaFdJOXRYAZ2irv2rdi/GuP770saNDIO4ciFWbopTr5qyvBonFzt3yXXQQKl8cUwxBGL5lK78STNFdOHKykav2szhxrZ2A9GI+v6bK625V6eNR0Q4zOScCFpnx+gkVAt0iK2y47mMOLQZ+WoAsbRQY6kytkq4874nGbAKtsMAacWPbooDoBJBTlpEv4himgx0thPAo/eHdfu6N8t1+KfgUdNowTU9un6/MOqiYR0KOHQIKbbKFqjDbs+71AJFm+VJtHG6W3783n68hSMGZTYcYcZ7yrlyOrENePzexgQO+LZRkjppv1a+tC0kutmxdF8oSQy9h0PcI3aIEKuke3RqGwmz8cywfzoJUV0IlO3oZgTwQMljRsZ6cuoZhOxCgJLId5cnEu/bTUeZTKWzjbn85ZOCo9U4nX2SdZSGjrH9dk4cbxX0qZxaOgFNpPkTrYOY2OUUsahC3P0q2ZjceezixGbxmanZ/9yHLxNasYRN+c2PkTFpx9JTxxNaKGSR6J1sz1xtPl4NAwzPp/IiDLWyEsbqQaTePQy4S2lLMXejqQLfBFxFKZKVGziIFafX5MjWVbsHCCNorWTrOFIytocYeU7y1LhMvVsUj26PptMa03TdjaY412BR/tZzD0SnTnAe4ch/mxRbxkG8SqJg2e37dcWDJqKdrPi+GQb+ULHg92YNgh4b9EjEzajYXELfE81gG58/4TX28T1Mg26Pv/bJliqA7xpoUe/ix/MiITrszmtEoeMkOTuViZj6afz/L9EEAUvNgGIlzE2j/NYrdoJmpODXuF63xp4ZPKkx5YEXragHmzeLDd2nNLIwONgvLWUI/mLOWYWrs+JPkSZcbA04L21HejImF9MMbZfkKNnYxdiJP7dMokZzMq2LOxYTZ20zxdaxtdrK9VgkmvZXmCTuA8ec5LGgDmdleQQN1N/KPDotbFrUBWw8UQ2NroM7CaJp2mcCF/pwysW4zYXwFaB9mvn6Oa5HyNZqqRFnOqxeppsbiqke5LxDk90ep0ozizjDaUc/TFu4t22X8fNR/L3rlQcqyFixmSBkEx4dcq0siPJ+HwoA78U9v+3wKPdhLKR2NYDvFVPCKNMSwtPLmOD2swUcRUzPvsMjMnN26JeS4NsZTKWXPXL2JzsSn+b3w48+ljc2rk+XyMMajza1GHNnDDq+0pwkvZs4NFmjcYcpzRWnEPuox4c1kzpjOPQ7O+uzyZfrfi6LGrH8oVs+2FnumDg5JJHl0rmZX3KFRnt2V37VWydb69mCZIMyYy/rVSDlqfkZkzPVGL6xaamdPN8FQgfEU3CcLLwtK3mKjcfaZJA/YaROId0Js+7MsE4q4hLfYYjccWRwPY/ZoL4er6SvUyc6tH12QRaj927asa7MMhiWxCxzRyMbNU210QcERfJb68b92sxgBaC0pfTePTVFW0ksB9ZOa9hBxs3SmtmBFyffyEOaiowtK+Hmfb57YTIwFharK8v0iM5cs+WdhB3Fa5MxpKsnISYzDDvkzIGEKvgZQr8EWaIQyNVwkSJPUerz7ZV7FACfl306JD6OVZPIMz1tNtk/nf29OLIVp7jFtxWila9kW0zHXGKseuCHP1d0ud2Pr96CHhOIlsj89TG0+FKQnFF6zDiZHCzZR9WsTRdn5+3ycPdbqpB2xBJzZ6tWibmajGViuwmZWGpRr7iZHEhRxzFfiLNLW1SyE4p4w3SD/h0nj9QF54pfrmFYWsaNeT6bBRgY+coKtJUj9XfgznokDvdVAPuiwZSL2TWpQ9N84E3apOBfMmjln4U3bhfJ+JXV0kVxzogrs8mldasBHCDStzCTKN61WNyk51FFOqDytiheDqZl7G4uHk+HQRxiq0kITKquXjHxI9rNkhmnFjKkfmqHFOUyVgmVVuZksU11FIMYqNWdjjuAB+AMMpOJN2gnx92sNuTc8g8r7ElSexQkxos8GhObeMCpfEGDOJ9Epuj2EHXCcyYx/s7DsQmG9XqNwceHS7tqxrf7Q6pfFXOKm1egjiOQ+4gpjUL/l8/VpMrfDiF2DiDdfUSpxpM9GwJbAVdn02aSLHXLxj/CHIUb1N4Lacyi3AVAx8UrvPTBOxnE6jc9dmExzKZisTFcbBrEltgE6JqxRAGLfYjc0R+RpAj47jaslg6k0RtiZX3Jj27PocWNznmNP57pRx9uNlEunG/jlsX6d9Vcawhte2FvP7wEMzJgz0XwveDLDXcMNIFPpkY0gTqUbYI6QKOytkGaU0SIsP12RgxG2NmWWnxpatMxiJMkO+4pfKSKfCHmKPwTFKlcRkTDi5l6Q+yBQZm+LyXA5gYafJSF0B55nk8I+yJHGEafnhVXxpvLXpkldJQOiC3wCeB0TBlWdM2LG2tMnk+xWSPkY7JyDFjpo0dp+uzyQ38PxZ9iK8VTZvpAh9ODKs0fpWMJYlTDSaIS2uYNf1YXblXWmbXIqBQ9Khl3N1IqXbwzYrH+WFC/g8z43Cb9Y3WwDLED4AVUwfRlyQTSqbAuzHDxJEVF2mqR9dnc1IvthkFcE/g0d7igdQJVhNMWMVlREw8ym7cr5Pyq69nryCNV88d2E6ijbE6j1bXsjYBbBm4ouSRTaDtaASWoR+MR/U7izm60WYZMgX+IjPOktZpFc5FmYyl6Ba41CJe4dgKTRwbtr2QN1kxhHMIOFG6VgAWV14SR0sdPVa+hAt8PDjKoCIutbbAEqWx2vAfAo/2F3diIZggM0lL555GXdsGg07iCev6bOILSlLmRUOMO1Gpn0eCnNxtpRq0jUtrxhuXJjORMgS8u+SRyZ88plRzK5v92sRVnC587G4IV+D4RZ+j/wjlV4rZes3bOvXUjidJrGRnGOmFZ5CxF25abFOfRg0R+oMsmZPiRGWnS7hvyVKYcHLiEpcJrhv3a/HkYwRVcawB5Pps0gyJckLXc2XCnqUs/bX+/1dPMc0GIcvmQHh/kCVpyJ6ou+rXlDH8FdvsiGIs1k3G1jmmWTgeZTI2RFGSF1q9faNxkEoxjieGSS0mDpgM4DFivKeYI3FartFHI5MU9PalAAAgAElEQVTnAhNWuXaO2XPKww6mmzy21YDk5qRxpmhDc/D2uLy0onbqhGwdPkxmiWbOPc36t8xbbK3UVeOsmj1AerpsPh7nFnOUlzKzjapgnqt2Ug0m8ODmpYzprSIM2Jr0GDblENs+MZcW1HIySQvCMIp8YJTGV4kYMp4D4bOBR8ZRzbpUYx6+ZHkjdm3gkY3N9MpxJbgWF6V6TJLXPgzxxnbitSYxs2gVBqtb92vrh65JBVUcV1UczYtzF2u4hEVBlhrGm7M1WLeJgbXy5W1/pfB84NGrbedpe2rSU8Y2j59OYzy9lclYJknCjqQYu4SELSpXKruFjLcR8BbxB8rI4hvvxG9OLsOTGufXPzOuzyZSwKEWz9IjgUc7WCuNIx38OfBoH4u+RKK23s4M/KrkkXzOCTLr2Cp1s/K8c5kgSk26EoqlIp7gVqO9VIOWHtyVa/pi4FHLjxDXZxOI/J2iB2NEaHG5jB0cBzuAsEPlFMpk2nobgC0s2ngejMLkEBcn/Z2ZvtwC7wdGbHiY2nElMUkare/6fEPlivhIi3mKUj26BTbOQ8dYtLt04+nYQOok1qjdRIoe47tBjhqafnTrfm3BvKWoKo5VPEmyX4ySbWUDY2kHsWLj6Zhm+wNJkPXiN4FHB9s+RJahMZYFWUxtFDpBmYwNJ+H6bF4I1oFtbdewRt7k/50b5OiuNtow0QL+JcylPaqp/nhSGbOHU5FNo7UTmiQ2qM180vN5CyrjKZs6Epu32vZmFni7kGHl7AZbpS6Bt225jK2eOJ1Ec09yq9GO0hIpSj6bkGuy07wR4DcEHh3Vai3dPD9rkSnG5rFoJPsHYnxnvam45qGTySoUTEPlJ88fZ8Ll7Q5qNda/PPDopLj2XZ+N492WcXI1f2/bTMUy9Nto12Oc+GqU6q7cry2Yq+IogWVrv1fbZiu7Gtfn3wA4SDIGsfdeXWPWeTgZA8Uc2cRjjHp0fTZX8bu3OxdlsirBJNeMojUYK2ROGH/hMAZaZW2Rtp0kxIzJI0wcnYxaK43Vcd0fZLFHklhuDV/GdvFVoyaI8D/FLInTE2YK/F5mmKw94mKj1FV/m7YpWK1uHRKe2CQK1mzmkyCvuvFoPKfo0eebQY5SDPbCJEmYiHIPEy6Fg5tLs8l8XLVdbFPKtt2hZQOSVI/G/np4CPHB7Fd5weLCIEs22WXGjDyhA9xngxxdWN9Yt+7XlsvZUlxPHKt4bOOFjVI1WSxKHr2mGWXLExmrXKijfboFvsVk0pA+GLYvvqjdaznlLoJNsvumc1Emq65Uej7vSGU8JF0/W7lqppVrQsZV9bZatm3Vyqfz/BYi/NqyDRMSQ2bv26Rhm1y4cWNLEMIGCLFHMJfE3qZpn79CwBfixlLzdyulztSr5JC+2cKj11SxylGd4FbDBB/LBLPJKs/0KINKlp13ECE2T/oqTGPiFSZIO2exZE1FzfNuPNEvkQbUb/EukR9CjMfIbdtgHBTkyNwkNC2Jcp0TPh1k6eu2w6mVT5JStJkDabfu1+3wq6+riqOJATKP38pOFOvOurSKLm8drZ6SfVlZKmLGKH43W0cI22T3lVR4XsmjQj1QZTKWSZITqZgH1RjQ302MWymFXySJ4Sb5IViHZ5I0KpN5KBis2CL3k3kpt1Vcn68E8FGLRqzDmySwFbNS6iLF0Wdz5Sy2u7PJVmLat73VqDgZtpVq0CZl3+jaGZvfVgHZE/7OVsAEbic8DUbAwAICNmDGnkTYy9JR5TZinGa7947Ob4Kv2S1+EiOiolSPBX4fGCbJgbgQ0HYoriQpRYcdbN0onm3C56jVfCdkvxYDFwiq4mgUR59vYuAdAl71IiZY8jbGQ7RR3arnndhTNUlqqARH/8s3no7ptnaU6QK/mxhN83CPmX+T+G3KZKxNYZJczwBMTLKngcg+z4TxMTZ0D3MP7i+dhofH6yq31W8iU+ArmHFCgt/Nf6swfgGKnA2s9qLKKeqHKif9V7fV94jCZdI7GocHUTGZPkoeWTnQWYftsPyATGIyQMDHix6ZGJ+iYnurMQ6pBm0zKMXahye5rmz1kW3yv6fKmMPAJ6XJHczvlgmfLmXJfLCIy6w8b1omPCOuMPGColSPlvF7o1kkSYhRP33bw5WKt/w/A4+2boSxW/fr8XwkrDbr8ey4U9pq5/qCGV8p5ahpBoJMgd/JDOPFJy2nBx7NkwobuZl5PiQk2ARG/mvg0Z42fRhZt8DzwThNWK+pF5wyIXOCsUpJF/giYpwiZDsqZpUqzrJtkbhtiJn6RqN0dFl8xi3gektPV9PUY8EM7IhjySqN2CpjYCZ3AINgTBVNOHqLNQ/03/AlM583RBlW8fpslboZBT7YYfxKPAcjaBmY2/bF23aqwTw/BMKO0jlJFPpEYWBWYKO4eIvVd4jxQLY58W14I9NsvknWOC7layu2aZ9/S8AbLfiLIg0kyRjTKpWvZHzVWLEliWyNzA8Dj97fqE637teW828pPmGKo5vny0BY6XHVzkM9ngAShBMZ6d7E5OrBdsFsaprj1touKIEtRwIbrW8HHtkklo+ma2kDemPgUcOQF8pk7NOb9vm7BDRNbdXoeXeGseHCM8hccayZYpSuQhRQd1qSATDw1ZJHX4yerQRhRqq/wY8FObIKPl471kSBiAGrj7skqQbjgljX806wB8TGO6ztI9GJJuMTxRx9M8mz4fbzFPTBeCGLUrRW+/hB4NFxLZWhAn+eGF+1GFMYZNEjOb1P5zlDhD8D2FjYPpuQNEGORAcLScxCmsXRjR3fyG/bvNfWj5UdFRCkejSiCZxQxWvQbKyuzyakjsmqJC7M+GApR99vVKEr92vxzGWCE6c4+nxbxSD7wJXPGeMzxRxJ0/DJZmMp1WammNiN0S3wp8C4VDqsJE4r1mnGGA09xVpuuCOb4kLpPFr96JTJWIpuga8Ho2UYkfpawQz0tHXaJl3MJnIJlS7TmnlhzglytErqSitP+/+OqbjxdGxva3YxWt31+WgA11mhsAyTkyDVYDg0iOlP9dMS6bis9wBgQeDRttL20wU+iBjGMUNcbJXf2oaTKNsMfL7k0Tkt9zF7xVEU0Hq0z0yej6wkgjAnj6LCwJPLGDu0Cli+su0EZiFJPy6rSrB4v49+1IQTJNfv1tmHCEuCLCX6OB1ll87z/xJFwdpFhYFhSmGTZodC3bhfiyZuITSRiuMqxttr+sSx6qTxoLH7tuA1KvrXYBB7xxnnZwrsMUOcmcH2isoMxjbNGBwcGMyhO2zmbGmXsnTqeti0WdwyZTKWfMbnXzFgFVfTHcSk2/tp2GYdx1M2kdIFmGvlEwKPrqofSwKTi5EmCJ8MsvSNJHNLEsTXNkxO2udv2qR+jIvS0GieVmGyRphdF2TpXVJmbp5PBeFrUnmjRwwNos9G+a1tO4GHuAmRdFQxSy2VtgQnsy8EHklPEKMpuD6bPO+vl7KShLCptvsnAPtK2zV2z4FHroX8StEkv23ph0LG588wMCbETYtxvhh4ZBPLc5WmqqFzTPgfcRvEaBm4vhv36yTPQas6E6I4VlPMrXKttqYVRzfPl4LwqQRAhzjE60tzyeSFbVlsX0zWTOxD5CDJV6jlZtjyykiZjH1kEmSzSLSOcc+rzd8TXDmZ5o8JPDL2jA1LQpvJJ3p68ZrHTyXjLGRVKpECrBwwGPh3yaNNbDpJMCerkFwJY8qdFXj0Jek8XJ+NYv4JqTyAoPJxkLGQXyma5HTTVA5TmLVoNrU8JUuQ+3ppxeZcbv86YnZhe8v0+2KWWtsSMlO6gJcJ6LNgGhsMvcXv0Njt2+SFFps+WDtZtumdnyRiSkg4ZFGWmoYZ68b92uK5EYlOiOI40+fXhYDxXlxZrJUk0XRkQm6e3w9ConyhAE6rfAGJvr7dPJ8GwnzZqKL8b7HXLbVtzfB5Jwcwp6bSYr2h2wb+dRy8buEc+kvTTUmZjEGT4KqxYf5c6UMwHnKWWYTMs/1kyaNtWvWd5KTDtCc9tanv2/XZ/HZ2suBhl3EpQarBymT6gyyJX9pJUg0y4T2lLP2fdN62jhIVx5tfVDISvV3a/qhc9RbIRKGQ5S6vVqyE/hosZbF+nC1ikuwhwWDFztIi7JN1jD/BVWyiq+MYx82Y36F5NsQn0gAWBh6JAvrP8HkvB2j6fqgfl7k2Lnk0yfZZGpV3fTbv+YZOLk3afCDIYrdWz1I37tdJ+TWrNyGKY6bAH2LG/3aC4pgu8B5g3Gn59TY69KZOH40AWxvlMr4R5MiEdhCVBArw9YFHNjlCYZmf+rbAI5MVpGlRJmPRuD4PVOLezRYt+n+FDms3oLBlf6uIuz7/A8AO4jYkysSIUf7fLZU5M4R/DTuY1SwsVqMxmhR6r/ThFQJ6xHMQOgCMtpck1SAD7y559BPpmNIJUg06hO0XZulRcR8+P0eAOLc9AZcWPTpZ2n7NS944MDTMDRzT1t2BR7HXuEkUsJ4ytnn89LG55ZuNZ+Z5vEHYEzmWiEvcLZCt7aTp2PbjoHawrs+PW2Z2Ep9uVh2fXgYgVgaHBjEtidlDNVTdIgBTxIvBiM121I37tXj+QsGJURzz/FUmrJIKak2cOFYN+n8PYDMhn1qx+51hHGDjyZog9MwtgUeHScfmFvgcMD4nlbc9zdh6gDfqCWF+eCLjZArxtuJc+mWr8SiTBoqj5Sls1ALjjCBHJs3chJckXq/M8Es5ysUN1trrvtpgs4DzzfrL5HlXJtwfN55V/k74aJAlsXdmkkDBKQevWTCHzItbVBJkxFgaDFauPIWnaI3MjAQD+1zg0XkCuZUitrbPtW0T4VvFLJ0o6c/12aQclNstWtqE7/UNnvT8YgxJxjIqM7mM9R85nUyEgoYl7fOZBJxt06YTYruFc+kxmzpGdqdLuG/JUhjFTqwb2MYfto2d6jjYNUkSg3SezyJCFLlBWP5U+RiPtU+1vUmM+l6D+7Vw7lZi4ofDqtU64bTPPyLgPav82CfYq7qa+cQoNS2vy5rMcwH1YP/iaWQVgNX2mhfA80EWm8RduYyO0TpwueBrqnb+NtkiCPhZ0aMj4p4TZTKWUGaA9+EQd8Wxq/t77OmuZXticXNqX0nHFWvjW9fg8Y2cYuo7rdrsmdMwOxs5xnNLgYzEQ9X0meSkjkPsJbFtHp1TglSDrwSDlRAoQqXO9GPrSMKMv5RyJA54nuD3aswSTi55JI4m4Rb4eDC+lTgVJWN2vZd+s4fZ9dl40RtvelFhQraUJXMjICoJ8mG/EmQxPeZq1ISFaRlqqG5w1s/Rymc2z68ngnHwkZeYVI/1Dbk+W9lQJkkxWj1tNB9g0pBCK1KMPVtlHlr53u2y/Vq+kHLJCVEcXZ+N3coq2RYm8sRxxjze33GiQNzyL80qQ2ObBcabSzkqyrFWJUecV0zw3+nSuqGDnRfNIZHdouuzOQ2UK8IWuWOr12xm3SYLxr4sTOG1ccbpUTvKZAzO6JRiEC9aBaIGyuUQ249n7mnBOkcimQJ/hBljPKNb1Q+BvRd5dI+kD1sHg5VtMs4McnSusA+703qg3NOLaTZOOAlSDYquXGvnZ5tqEMCVgUfibD9JvN2Z8IVSlkQnZJXxG6cbk4c4cf5yh3HowhyJAqAnONG+OfDocMkzZWQS5GKOPeVq9P6MGU9sm83quz4bUymrvNBxqR7r+8qcz9tzCg9LmYLx9SBHnxbLj3i3mzmIzb4qZ4JfCjw6S9JHt+3XkjnZyqx+xdEYiPfhlTF2BoSfLg3xQekJge3EInlmygwgGzLOtbJl+m9n9w87eEejfJXS8di67jOQL3k0N6591z4jhTyswbWcSi/C7dLMAUT4f8UsfSVuzKN/VyZjSdmmdBt5vPG9Uo6sAofX97z1AK+XCjGbCAcE2+BwSWxIm5Poan9WsQmrV+HmQ21z6TNVlXuhpxeZx08lc9XWsqR9vpGA2BPymkYeCjx6bVy7qyh1BTapIGdI6zBwRcmjj0vlkwTmhsXpnBlHoowlgtsH8/J9YTHmm9PJuvk+UH/IEMeDerC59DaoehX7BIAN49qt/n0IIdLBXDLpPWOLdegixpeDHPU3a7h69W2CoffGdj4qYGkrv8oza69wxaZ6bDTutM+3EnCIcE5PBINwpSfxbp4PBEVxR6X6zS3BIA6Xtm/G3E37tZCxlZgUrFWjtcIxBsmPcojjbK5/pAOJPI5N8G3CAdI6dXK3TC7jva1sTyTtJrDdeREhdozbqKyD5DLuCHK0MgB7q7Hb2E0x8KvSDBwmUThG+1QmY+knuTo1rTDjxFKOzDWfVdn2Qp5cHsKHGTDXRqOn1qIwLa7PvwCi/NLSYhVwOtqYfTYfT/Y2nEKv5IqTllFMbeLcxWYmWeUFbP9hZ+ygrILzJ1HqmHFwKUfiYN7uPN4dDv4qXeiqXBmM/Sue1Q3NL9Ij16EmxE99zu+riPEgE8RpV5OESMr4fDYDZ4rnRDg3yJJI3tIDvcyM17S6zZoxwK91wshhTFxsTQVWeW4t41BKUj02GnhmHr+JHdxpManjghyZ8Fktyzbn85apVJTBZ8s42erfHwtXYN+4tJL1bXXTfi3kYCW22hVHd4APQ4ibW4xqiIGv8Qqca7t4jdqsKqrmpWOuY8SeW6NtRVHjga8EM3C2jTLUbH5VB5MnKy/B9cQrQ/glFuOooJ+WNapjwlZMoegU9TPiNoGvBR7F5pq2DNBaHHaw95Nz6AWLcUCZjKVVPVkw1ze2oUiGHeDLxUGcI/lijk6pGB8H4dQGJ3plEN4YZMkEG25aXJ//abExm+/+nwZZEtuVmY63P5+nL0/B5JcVB+6tDvilcAUyrfaSatsmrqx8/7O4BjfjsP6wM5UYB1U+7m6X/pYSBLRGTy82ffxUek7aR9VWzARQti0vEfBFh3D9hn14+j//wRblHuxNI8+e+eioZ39nTy/eOrwcnwNBHGMSgLWtb9Xhx9jRSp0khxwHe8c5aAjedfUMY9O/JoicgTDEGxfNJeMEaldGohqY34XYtKryU70m8OgDdh2NSDfyfWjRzsKeXuzR6jahegJvTBZ2E44nSBHevCBL5gTaqnTTfm01MaGwfOMUNlgvZuGBZGy85oXDuMxWgYyuPQbxdoT4SEg4KuG1tBn6ow7woYUemS+WcSsJAuiavs0YvugM409DvRjqIWxGIV4XMo6kEeNumx+3ae/2FOEjTX8kxvbwCXxF6qVtvvRTDt4St5k2g6hMxpJJ5/kYIohDsdS18AgYV4WEXzoh/ukuwb8fBXqnTMGry5MwywmxNxMONhlqWvw+rpm6Hj7RLOuP6a+q9D9v8+Ow9bocbTuBV+RI1ZgToiS5sZnwjlKWfi6dd4JUgxh2sLHNR1iCeHJPBx5tIZ3DqJzrsznxsrqmt+mDCL9fbwoOM8+drRkEAxeVPDIfQVYlwW+t5IQ4tJmncnoe70kObgWwkXAg/+oFdn3UI+Pl3bRkGkQkiWmfJ5exQZKbsiRpRG1jD9eOvfpRYkwTRAo8AzeVHRzbKOxWNZ7pj803p5D/Y0jhrcFsCoTyY8QSPEO1bUzIfp10bnH1Vr/iaG8zYTJA3AKGyW19X8rBgsEQLzzzCpZuvT4mT+lB39AwNnVCvIaBnYjxJia8MWFcxlE+i5lwfpkwYBMLLg7uyhfgfN6CyjA/EGvnHGkfQjlzgnkdAT+hYdw9ZRmefnl9bNLDOBQMEypFFAzZOAwRcGjgkdzAuW6AaWXScMlcn6+spAv7qHA9x0vspart27fjGnQH+ACEEJ+KRe1Zel2OjqHqoWpOHUXhoGrGzpWr9D8y8BNO4bp6p62Mzycy8M24udb+3Taen22qwUpmlqcCj7ayGZN1qkHg1sCjt9r0YWStr3btOvjN1PVw1OjHSoKMXicFHl1u1+WIdNrneYRo35MW8zu5ICRcGzoo8jJMnTQZr4k8njnKQia64TIBy4lxSLOr/NrBJMiLLA7GXT/ptM/vIkAcGN7Ul6R6bAW3arZgTCeksRb/xsCXJwN3Dg5iyeT1sbM5MGLA2AaL7ECNeRWvwLG2B1SN5tHp+7X0wbaVmwjF0TwUB9kObILkV4BxRQroX5CjJNcx4mFmfH4PAz8SV+hcwQcJeEfRI/NCb6sok7H4TGDqJdNxIxjWL/hEi0G4LgV8Vnpdk+QkLWkcNjMft8DzwYg1sWg1dwKuLnr0oVEZt8BfA0dX9dKSJGexse/bR9qBbbaVhKkGTa7whxm414RTIsK9qV7cF+dMVL0CNOn8bG85Wk6fCRdnFmN2bc51N89XgfARMTfAxD80mUgM77s4hbtKs+lf0voJFFVp043lGM8xcFQpR3+UNOT6vMDSfMU6ycPK34XPJmORsXm2KSbYuQnN9Rci/CUMo3BPVhFIqmkBzU2L7QeizTiN7AoifCW9GOfWPnO2jdTKd/p+3c7cYvbU1dX0SLsJwkWs3gGNtG7iMX6DU7jMZpNpd2BJArm22+c41g8JmM+D+EIz28skfSmTsdSizagvch44PglTYZ17HMYZ0jAmo21aZhKKNuupg+h7qJ+sgiKP9rf1AG/VE8IoLaLThEZzrw8Q7fps8tC2zHBU187tgUfyj98kqQaBeYFHpwvXDklSDTZs26S82wbrx9lzV8PmmGdyPMozRPhMMUtjPqQzef4xE97dZictc6LXt101pzKOWImfMeF4bxl2cII0Skc1BaNRjOUHPDFe2q3GaRvjskVbopittfWrqQivtVSShdijdL6/cxgnF3NkQsyNa+nk/XpcJ1rTmPyBTDgC12djCP0GEPYDw6SF2iBhU+1VIywxX/Vg/GjqK/hJ0hdZe4OIAg+fQIRLhPERx3QXOe8wvs+Ew23SgLU57j86wNyFHv2uzXYaVlcmjammC/xuYhTMrdo4cTdXuLcx4Jc8auWw1rS7yu/ZnJTsZzEe6zA29W0nuPZdpYn6IM5unp8FYRPxHAgXBln6rFQ+SapBIny4mKXvSftI6tXZoH1xzD+3wF+qvIGbho4RjH3IBPoOh/H5ZteEtgHNG/ZpEa92tH7Ve/lCyw8KwZQjEeOVbiIWXC+tYOSSJAZgxrtKOTJBzq2L67P5QLMLvN+gFybsWcqSrSf+iENcD85ixilt+CmsOiLCvRSiv5ijG62BWFboxP3acgpi8dWuOK66gzOlL8AOKGNPB9iDgT0A7G5hUCyeWNU72tgVmisM86V3y+qwXxQPqEaw6vltUnIdK61v7AodxlVUxuU0CVzmKBXg6ixlAn6BEOcX59JvV2dHpm1l0pjwaNickHESEfZOuA4PMnBdGOI77QYMd33+Fwjrg6NTkFX+VWyPiOr+nwn5Hnj0voTjjqrNGuBty2EUMLhiVZKgOHh7MIdMCCFzUrdpmaIbB3GxDXmUJNUgMXazOQ2xCZnVaqK2ziXpAh9OjIssT4b+yYxryilcEHfa5hb4TjDeJF6cekHGc0GONk1a3ySLIMIniXBMm1enT4FxIzv4bilLdplYqoNPF/hjNJJRR1zKIbZN8huvepqba+d2dYK2bhjMRGfM55lOiM+CYcxLpM5GKxkZx00CbgDjcokdqRiuQLDT9mvBkBOJtPuQJOq0vpK5jkoxtnNCbGt0CCZsHYX7IGwMjsJxmFNKk8HEGB+bf8MAltT8M+ElSiAEYAQU4sHlS3BPksTo4zIhYSPufHapjCOZcRgoCsNiAh5Pq9h0vQjC82Yu7OB3KcYdCwcraaCqqchsM3eYoOJEuIdD7A3CDsaCgBibRQrACE/jkGQy3BgPs78bL8fUJNxsE7ZDOOVYMWXSHNHM83hGOYVDIwWSsSMoir/4ahPqqaq0mcDXxoB/ERP+BsJ95OA37XgOxi6YCqx7BPrZyUzHERzicBD2BWMrUBRQ2+zLL1Vf3A+CcT8c3BbMwV3SNKqdAtNcP74yHfub2zJi7Gq+OQAY56XRd5ExvXiZgZdpxM7ySWKYa9C/IcT9xbl4tNvm3CnsR8dh7HgXTcOBZeDNBOxVfUduUXmfTaPo9hmDICwGw4S7M7a7D6Uc3LFwNu7pBPZr837dEYpjpz2wnT4eWzszBg5PejXZ6SxGx6dMumWldJxKQAkoASXQzQRUcezC1bPNXZoizJB6zXYhjmjIyqRbV07HrQSUgBJQAt1EQBXHblotEyk1z9PWoyi6v9TeS56justYjA5XmXTpwumwlYASUAJKoOsIqOLYZUuWLrCxuRGnkzL2isUsvbHLpmk1XGVihUuFlYASUAJKQAkkJqCKY2J0a6ZiusAnE+Nii94vCzwyWQ3W2qJM1tql1YkpASWgBJRAhxFQxbHDFiRuOAmcQE4ueXRpXLvd/Hdl0s2rp2NXAkpACSiBbiKgimM3rdaIE4hVKjMCDih6dGeXTdNquMrECpcKKwEloASUgBJITEAVx8To1kDFBKnMwhXYaDySua+B2cq6VCYyTiqlBJSAElACSmAcCKjiOA4QJ6qJzPm8PaeiDBrS8lTgkQlau9YWZbLWLq1OTAkoASWgBDqQgCqOHbgozYaUyfOxTPihxZBvCTw6zEK+60SVSdctmQ5YCSgBJaAEupiAKo5dtHgZn89m4EzpkAkoFD3ypPLdKKdMunHVdMxKQAkoASXQrQRUceyilcv4fBMD77AY8vGBR1dZyHedqDLpuiXTASsBJaAElEAXE1DFsYsWL+3zEwRsLR1yCOy9yKN7pPLdKKdMunHVdMxKQAkoASXQrQRUceySldt6gDfqCfG8xXDDYQd9T86hpRZ1ukpUmXTVculglYASUAJKYC0goIpjlyxiusAHEeM3FsN9LPBoOwv5rhNVJl23ZDpgJaAElIAS6HICqjh2yQK6eT4NhPkWw2UAjzJwtwP8mRl390zGfY+fSsst2uhoUWXS0cujg1MCSkAJKIG1kIAqjl2yqK7P3wZwfDvDZeDvJY92aaeNTqqrTDppNXQsSkAJKGWKWxMAACAASURBVAElsC4QUMWxS1bZ9fleAHu0NVzC94MsfbCtNjqosjLpoMXQoSgBJaAElMA6QUAVxy5Y5gP7uSfowyCAye0Mlwi5Ypb8dtrolLrKpFNWQsehBJSAElAC6xIBVRzXpdXWuSoBJaAElIASUAJKoA0Cqji2AU+rKgEloASUgBJQAkpgXSKgiuO6tNo6VyWgBJSAElACSkAJtEFAFcc24GlVJaAElIASUAJKQAmsSwRUcVyXVlvnqgSUgBJQAkpACSiBNgio4tgGPK2qBJSAElACSkAJKIF1iYAqjuvSautclYASUAJKQAkoASXQBgFVHNuAp1WVgBJQAkpACSgBJbAuEVDFcV1abZ2rElACSkAJKAEloATaIKCKYxvwtKoSUAJKQAkoASWgBNYlAqo4rkurrXNVAkpACSgBJaAElEAbBFRxbAOeVlUCSkAJKAEloASUwLpEQBXHdWm1da5KQAkoASWgBJSAEmiDgCqObcDTqkpACSgBJaAElIASWJcIqOK4Lq22zlUJKAEloASUgBJQAm0QUMWxDXhaVQkoASWgBJSAElAC6xIBVRzXpdXWuSoBJaAElIASUAJKoA0Cqji2AU+rKgEloASUgBJQAkpgXSKgiuO6tNo6VyWgBJSAElACSkAJtEFAFcc24GlVJaAElIASUAJKQAmsSwRUcVyXVlvnqgSUgBJQAkpACSiBNgio4tgGPK2qBJSAElACSkAJKIF1iYAqjuvSautclYASUAJKQAkoASXQBgFVHNuAp1WVgBJQAkpACSgBJbAuEVDFcV1abZ2rElACSkAJKAEloATaIKCKYxvwtKoSUAJKQAkoASWgBNYlAqo4rkurrXNVAkpACSgBJaAElEAbBFRxbAOeVlUCSkAJKAEloASUwLpEQBXHdWm1da5KoAWBbebxrJ4U9mRgJzB2BJAGsA2AjQH0MrCEgMUA/g3gMQCPArgLKdwezKYXFa4SUAJKQAms/QRUcVz711hnqARiCbg+/wHA62MFGwuEAO4GcBVS+IEqkQkpajUloASUQBcQUMWxCxZJh6gEVjeBtM83EnDEOPSzDITLKYVziqfRM+PQnjahBJSAElACHURAFccOWgwdihJYUwTSeT6LCF8ct/4JS5hxdmkGzsexVB63drUhJaAElIASWKMEVHFco/i1cyXQGQTSeT6GCD9ZDaO52wnxoYVzydhEalECSkAJKIEuJ6CKY5cvoA5fCYwHgZnn8YywB98h4DdEuG+YsTB08PS2L+PlJzfCVB7GpmEZe4aEQwl4H4DpFv2+4ABHLfTodxZ1VFQJKAEloAQ6kIAqjh24KDokJdDJBHa6hPuWLMXnAcwx3tbCsS4nxnuLObpRKK9iSkAJKAEl0IEEVHHswEXRISmBbiAwc4D3DkP8uBq2RzLkpQ7wVj15lKBSGSWgBJRAZxJQxbEz10VHpQS6goA7jzeHg18BeK1wwP9JOdhnwRx6XCivYkpACSgBJdBBBFRx7KDF0KEogW4kMCvPm5YJdwFwheP/88bTsf89J9EKobyKKQEloASUQIcQUMWxQxZCh6EEupnArDzvXCb8GcAUyTwIOKfokbGT1KIElIASUAJdREAVxy5aLB2qEuhkAm6eTwNhvnCMK1IOdtIrayEtFVMCSkAJdAgBVRw7ZCF0GEqg6wlcyyl3ER4EsL1wLtcHHh0jlFUxJaAElIAS6AACqjh2wCLoEJTA2kIg4/N7GPiReD6M/YIcGftILUpACSgBJdAFBFRx7IJF0iEqgW4i4Pp8N4DXCcf8w8Cj9wtlVUwJKAEloATWMAFVHNfwAmj3SmBtI5Ap8EeYcZVkXgwMTyoj8/jp9KREXmWUgBJQAkpgzRJQxXHN8tfelcBaRyDKLLMMz4AxVTI5Ar5Y9OirElmVUQJKQAkogTVLQBXHNctfe1cCayWBjM/fY+CDkskx8PeSR7tIZFVGCSgBJaAE1iwBVRzXLH/tXQmslQQyBX4nM34qnVwIvHaRRw9J5VVOCSgBJaAE1gwBVRzXDHftVQms1QTc+bwhyngegCOc6OcCj84TyqqYElACSkAJrCECqjiuIfDarRJY2wm4Pv8VwO7Ced4SeHSYUFbFlIASUAJKYA0RUMVxDYHXbpXA2k7ALfDXwDhVMk8GBjODeNXt/TQskVcZJaAElIASWDMEVHGcSO7M5OaxG6fwFgqxGwg7AtgKwHQg8kB9BcBLIDwHxv1MuMdh3FT0qDSRwzR9zRrgbcuMgxnYmRjbM5AhYP3qWHurY/03AUUA9zHwu6WMW5/JkZnDGi97fYMnPfcS9iEHBxCwM4DtAGzJwHQC1jPjZ+BlYixmiq5Ui8RYCEIRjIeHXsEDT/XTkjU+kS4eQMbnExn4pnQKjoPXLZxDf5HK28hteyFPLi/DAUhhX2bsBGAHBl5dfaanARgCsJSBJUR4FoxFICwC4x/k4N4VwANPzqGltX1mfH5zReH1ABwBwOylVwYenWAzrvGS3XqAt+oJ8UEwDgDBOBq92pgJMPAcMf4Owi+pB98vnkbPjFefNu2sjb/Hrc7hjXsm4WgQ9iNgD7O/ANiwap5h9pQHAPymF7jyUY/+bcNrVHZWgbcJGUeHjH2IsBuAzap9LAfwNBh/ZAc3lBbjOvRTmKSPdurM8HknIhzkAHuw2WMZLoD1GZhGhCGY/RVYTMBTBDxgHOE4hTtKs+kf7fRrW7fb32e2813d8qo4rm7ClbfJjAF+baqMjzHhAwA2t+ySCfhNSDi7lKXbLOtaiW8zj2elUvg4GMcCyFhVNsKEJcS4rgzMX+TRPdb126xwYD/3FKfhbeTgA2AcBcAoBEmL2YQfBOMPAG5fsQK3/vNMMi8DuD5/AsA3EjQ8hEFsEPTTMtu66QIfRIzfCOu9iBT2CGZTIJRvLcZMmQHsGgIHE2PXakrBbcxHBANTCRgE8Cxx9GL4M4W4vng6PZKZx29iB3eKx0D4aJCl74jl4wT72Zk5HYeHwIlgHNLO82DiTTqEu5jxSzCeYODTRNi7bghzAo8a5urO5LnAhDlxQ27x9xsDj95Z/3ejWAyHOIcIxwFIxbQ/RIC/fBBnT8RH0UT9HhvNufIbfaryG90iEW/ChUGWPtusbmaA9+EQn2fgcAJ6BH0sJcL/K85BAUQskMfMAh9RZpxOwP7Vj5K4ao+A8T8TkYVp5gDvUg7xYUL0PjMHH0nKQ0z4/pRhXPjI6bQ4SQNxdbr9fRY3vzX5d1UcVyP9dIH3qGwT/QDGbPgJu71q2MGn6k8+Era1slo0zhBfBeHtwk0qtsvKSeWPU8PILjyDFsUKtymw9QCvl2J8jDg6/TFfvKujlJ1hzDTzSRf4ImKckqgTBwcGc+gO27qZAnvMyFvUuzzw6CQL+TGirs87EGBODT9UPekQN8eMvziECxn4rrRS5ZQiX/JorlS+qdxIzuyPV06VcwBmtt2esAGHcejCHP2qkbib59tBOEDYVCOxawKPzIt6ZYk+YAjzpfEya6oGVMZhRrlvYzxNq07077F+IEaZLpsT44SFGAPFHGXrq7vzeHM4uATAu5I0TYRvFbN0Yqu6mQLvxhyd0kszL9U2Z07N3xd4dH2S8cXVqTzDBzLh84ToI2x8CuO5ysnkmUWPrhifBoFuf5+NF4fV2Y4qjquB7vbn8/RlKZxNwMkWXqWikRDw6xUOjhwP5TFzAW/GZQyAo9OK1fEsvAjgo6trIzPA0gV+NzHMKY85AVudZVkwA304lsquz+bk76AknSUNdp0u8OXEkTIkLQ8HHhlTCOtSfXmdNY4fPLIxMH4e5OgdMuHGUhmfD2XgAiC6jp7YEmKLYC493ajTtM9PELB10gExcEXJo2j9o2v3IXxLGiezSZ/PhA4OXjSHHkw6pobzXAO/x/pxZPJ8JBNuSDwvwvlBls6ore/m+SgQrgSwUeJ2ATDhlFKWjPI5pqR9PrOyCZuDhklJ+zC2wgzsO56hrdJ5NmZKF4NweNJxCepdFszAKWZ/Fcg2FFkb3mdJ5z7R9VaHsjDRc+io/tx5vDs7+BEB266ugTHhm6UsmevSxMUt8PvA0dfzxokbkVVkYpxazNHFMnGZVGRf1Ivv0Ih92USU+ysKcOQhvJ3Prx5ifACE4zFi22RTbg08eqtNhUiWmdI+9iOCeaFJTrCtFcdtL+T1h5djHgjm2VoTe4P1mEc5mlOunrK5CsSnrNmOQwUG/l3yaJOmTV3LqcyT2IvL0QeHObl5Y+XauM+i668FHp1mPkqXp3BTxXbuzRZ1m4kGU9fDLg+dTMbUoK2yJn+PjQY+cx6/xijGbMwrRj7yxPscMc4u5ugLo+2mfc4SMG+cDgGen1xGpvZ61nwIDK/AlTB7yjgUAn5W9Ghc9sV0gU+mkZsOYxfetBiFtWJ7eQED1/T2YsHQEGY5wLnCvWqk3QYKuxRHt7/PpPPsFLk18XLolLmP+ziqX7o/jPuRjUPHoeNg30SOBNdyKr0I8wn4jMU4jJ3a/BVD+O0GG2D5sqXYMQQ+DUSKk6wwPhbk6Nsy4dZS6Ty/HoRrLU9w7ifGFeUUbuubjNKLzyGcNA2bwYkclI4mxvurjj+NOyd8P8jSmEwors8PV23+RFMzG2xpBjZs58u6upnHKeJ3Bh6Jr0Zn+vzGMnCNJVPRnC2E/hN4ZH2iM2M+z3TKuFFyymj4O4zLK44G1y0fwj823xgvv7QcGw4tw3aUwr4VO813A3iDxZhHRW8PPBKfQrt5Ph0EcdxKAs5ZwjhnCuEXBLwxwfgaV2F8PciR+S0nLp30e2w0ibTP7yLg/8QTJPQHWfqykc/k+avmelZcVyBIjE8UcxQ5jUVK41D07B4qqCoWaTeg/pb9PLW3D98Con0xrjyScnDEgjn0+CqC/exk+nBDxe5ZeosQgrB/kKU/xXW48u9rwftMPNcOElTFcZwWY+sB3igVotTkFOEuEG4mxm00jGCoF8/1DqE37MF+lZOKUxKemlnbsFU3g58AeJtw2sZm5rOBR5c1kncL/CkwLpW0FTkXONi/OIfulsg3k6lmJDHK+RRhOyZn8mlBjn7QSr5qv2SuvBtulEz4QilLZ9e34eb5MhCsbAnHw3vY9fk+IPKybFiYcHEpS6KPg6qzj1FE5VdkhHuZMRCWcdvk9fD8cBlbIMTbwNGJaGI706mDmPxQP5nnTlSqjgrmxbtpbAXGz1PARxfk6NmWz0KeDwTh1zYnTAxcVPJIFHrI9O0W+GqbEybjXMEc2b0dGTtPOwF2HOy2cA4ZD2Dr0mm/xyb71JcwYmsuKqO/dddn8yybU7PxLtcHHh2DEVvcH5sP1/HuwHj7lzwqJGl35nm8AU/Cz5gjx5y4sqBcxpufOJ2MM9KYEjmoOHjM4gbjB4FHxnQqtqwN77PYSXaogCqO47gwmQK/lxlGqTFcja3G95jwtVKWTCDkpiVd4DnEsP2RPxV4JPZoc/t5CvXhJnN1I5zycjg4OphDv2g5dp/Ntfx7hG0+OnUQu9goBrXtuj4fZ5wthJ6MpuqfOIV3lWbTv4TjMx7T5kWxin1Tte4xjWw13Ty/H4RrpO0bOSZkS1kasKlTLxsXI5EIRxWzFGvnleDlaJ7rM4Ms8o08RKMr47ASGkT+cbLK1FKEGQuy9ISEjVvg/cAwziix3vMEXFLM4jMSr9ZtzuctK9EF/ikZQ43MSYFHl0vrpH1+oBomSlrFjKf29x4ycCUIl5YJD08q4zVG4alEAnivtMEaucsCj6yv+Dvx99ho7mm7Pco0cToRipWwTdfWtfc3Jpw1mXFH2Iuh4eU4nAkXVez/TOgjm1IKPHIb/oYJvwXhnKGXcWdfH6auAMye5wMwIdBsyohyalmM0hj2wETvkJjgLA5T2H3RbFrYqhvX57sA7CMcyvJgBqbF3cisDe8zIY+OFFPFcZyXpWoPc3DoIGdjeO76bPL6SmzXVo54xRBePRoipuU0+tlJ9+GnViebjOPiTulMnyY0Qxjib1KMSZWmmXk+JCT8XHwqxrhjKfAO27iSxlZrUi/GxFxzCNsvzNKjYxS4EU9LsWJarZ9oU6/t2y3wOWB8rgn3//T0YovHTyUT661pqT6r5qUkLWVifKCYo/oX6ir1I6/aEH9LYuebYuyyIEd/jxvQrDzvXKYo1M+r4mQrN45XBR6JzSrcAT4MIW4WtLtSpBKm5w2lHP1RUmenfu5d0hfZhMlPeFdt+F8EvL/o0ZhQR3EfFI3GZ67vp5SxpU1YlE79PTaan605ScXnzpjUmJBktR8k84IZOLNeoUnn+S00cjptU5Yx4wQiXF1TqWzsl4tZGvN7THiwcHfg0b42gzKxNl9YjJvFhwtC86NMga8w85WOJfbjcS14n0lZdKqcKo4dsjJJNiCpHYutnY71tZvPJmjzXkKUz/b0YkacUlPbVno+71gJH2LsXkwAckl5uKcX+z5+Kr0sEV5FxgRpL2BFXUy8ll/Brs8mmO0O0r5iHSkEDWV8/l4Lr9rIkaJVM1V7XBO2Q5pLunLbh5NLHolME0wcupAj2y2rEgJ7x8UANWYhPYy/gjFD0Pg9Pb3Y3+Z5c302IYHOF7S9UmRyGetLFa+q17oxNUhSHnGG8dZmYa6qSun9Ns+jGYRDOHJhlozTTWzp9N9j7QSqNoQmKUFcjMtm82bjcBVkqWnc1rTPjyX4SDKxXEfNbcx/Hx14dEujQVRPAV+w+a0CWBB4ZOWg6eb5UgvnMnGKUNuIEHHvtW5/n8X+wLpAQBXHDlkk87X3/GKYEyLxmkhs5aqnJ+akTtruwqFB7GITIDid5zxRFENRVIjw4WKWvicRrr4IjV1kU3u+unZMdo89A4+M00qi4ub5WRBqPWT/FnjUtH/X569Xsjh80qazuM0xri3XZxOnrlEIojIzXlPKkcno07BU7Y6M+YTJWCQtY+IItqzYz447PcrCI1HuVjYVhnjjorn0+6ZtG8Xex03C0CDLQ2BP29AkMUp5o6FFV49SkBmfP2wT33K03Uo8zceRwpvjTC/cPH+0GjpGOiSzOZxT9CjWCaQbfo+1kzZRLuCgpalQS0iM2UGOTHinpiWT5x8zRU5VScoKJhxdypLZo5sW12cTzD9t0cFjgUcmW5aoVG1Vza2XpDCH2Ls0l+6VCKd9vtHmtssZxoYLz6CXGrXd7e8zCa9ukJEqE90wl64fo+uz+aqUXL2NzDWFTKvsINXQHSZOmzjGITPeVcqRsVETl4zP72HgR9IKDNxU8khk5G+rlAJomr1DOj7XZ8OsNg5gS6WpGgqipfPNmL4Jn2x1itHyJdL6ZfjtwKOPNa0/cqJ6u2U4l2dXDGEnkVlETcdJAqUz4+BSjppmyHF9Nhk9Wr7IVw4hYXgP12dzYmcy5IiKbfiTtM/zaCQ4ubwwniszXv/EXFoQV6n6uzdZjmyuwkVe4d3we6zlk1RJr7YhMnFwfTZX22JTiNrxEeMzklBlCWxiRetpxhKZ50zCP+o+lls9Zj8JPBIrypZj/2fgUcN4p2vD+yzut9stf1fFsYNWyi3wKxZZIMJhB32tAoG7PpsXbNPUWQ2mflfg0X62SGYO8N5hiD9b1FuGQbwqLvVe1Y7NXOlJr5keCmZg1zjD6rhx1mf5iAvaHQWeHUbDwM/N+iLg6qJHJiOLdWnhwLOMgB1a5TZ3C3wSGA295FsM5FPNPOtbKrg+/0/FgdgqhWCr7Cvbns9br0jhH8L4hy85w0g3O7loNu7qyb+xP7RxRjgv8KiZvemYrlyfjcOZNLKBMREYJgeH2GQcSpCppukLe3QC3fJ7rAXu+mxMDpJkIxLfvCQ9cTTZtUoeiZyZbE8cJVlqRjnZfuAxYf9Slkwq1tjizmcXZTS9/RjTAOGCIEuzGzXc7e+zWFhdJKCKY4csVjW0gLHFkZY/VWxiXt9MOONzmgHjzCF/ATKODnIkva5Y2XUSxUniTJD2+Var9FYJx1/PsP5FIDmFtbVzBGFRkCWbq6domNWrQuN1PDb8DOPLQY6ahh3ZLM/T1qP/3963x8lRVfl/T/UwIS9AIwgI6WqI8hREEBBWBJGnig8UF11YFdGfgECmqwcQXQKiSLo6UQTdBZdVVHRB8b3IQ94flwUBBQQEMl2dIIIIApkhIZnu8+vTUxN7eqq7zq2ZSbqGe//hQ+bce8/93q66t+495/uFcK2Z6KUvcwex4y2LaFj7wxy1c4u8D6gRm6ouVMMB5X66PaqCYXZsbJxnVB+myV7ShkgyVjxqTnToOF5THeUkHxkJkmSGAo86EpKn6Xlc9xv0Wa6ARUrVqMSdfDc3li3y3RG65XH9PZ9h7BBHDdVoZISrUD4KNbrYI/0yPhcUKJZKSGRFGZAMf23bDwUe7RI3uKZ3wFmSJa6xlw8kBnaPCi2ZDuuZBoO02NiNY5fMVLbE+xGjfWxXi5/C61bO0xfbue/6LOSt7a8sx1ccCPJYoKEraa0abkiM1CfiEi3ml/hgZ4RqRVcYDwcedknif2sHrTGLVMWOcbq+hoHljS4JcDudDkYNvMPV2wAGsUunU9xQ0mwcF2UngOPmqVPdMIniId0Ejlg5wN4DHo07vQ5131UxVbJsOoQdo7Lg43zJFvkjLdmucVVAjN3LBVIxCzRUh4BnYhttMkjCyef6LDG3EnurLvPmoveeT5Mkho0raXseRwfQIRa4PS6EnwV5UnMruj4LC4NamUY6NnmujE/tGkJTupAjt8jfAeF47Y/EhBUj5MaVxMHNNO13SspM+3qmGX+abOzGsUtmy+RKRegzNurFdo+fSpELULg4PVEnr52hHV47gmtVfUmEmNPgrVQXBooVj9peIbk+X2+kpkA4KciT0ULZztlskc8jwhfCv68J5mNW3PV3rsjHMDU4PNXFJElIGg2vUSXpZ7txnTg4ohPnZli3AmArtYPAi2sGsZVJolRz23K1PJyBipNxtJ7jYLcoMmq3xD8F471K35PJOo4Qc38FjDOU/TSukWcPYraWmzQJewLVcFi5n+R5UBdjtZSRq4nNH/VoHBWVdJq251F8DrORn1eDNmLIGcZuGkooMU7yIQDgyXlz4bbbpLf6m4QeCsBOcQmCIV+pJN2oY2HVH7sjyXHXaJ9ZBh7cuIr9opgJpsN6Zvgb7Hpzu3Hsgilyl/JmGMaj6uDkmCvJXJELTA1tVXVRvxDatOj6XDPI3JYv4u9VCnRcVHMJ6Eperq3FVsvPor+rBzzJhtsXeYsq4WnDZo3Uf7I+nyRE1hF9XB14JLxzbUtCovIJaaKH2dtjZchiAKpW8bpWFYrtl/CCaq0RdqF6X9XJm/+1nKcrDOeiYe6aX22aXt2dDoIoFOlLDVsF/WQUQ+v6LDGUHcn7Wx1ol82axudRxjZ/Me/vOLhDD3TD8trAoyO1dXI+H8DArVr70O6swCO13GQCHsc17iBmx4WXuD6LrOK/qX2XW50CNScNRlcVXfbl+E4HurDWek8RsG+725e0r2dqfFNkqHoRp2g8qXQ1W+TvEkGVKMHAjZX5OLzTCZjrsxAoq+NQ6jJm9wQe7ZUUvDDuriPZ9Li2CT8J8vSBqD6N47MMr5aSjjOunlvkh0AN7WtteSTwSGUfEpP/KeJK7MVqFTu1k/wadaQeb3htPd7wcK1jDTvGQUGBJAM7UUmw4ai5g5jRuuAZngIy9WCr8ulkuolvjDHr8wpDve6rAo8+rAXI9flyAB/X2oPxTFCgeDnFlgaTbGjayT2m9nlMkghmGCedK/Ipoh6jns+Ra+TtOtFltbbl+iwJZpJopi1/qKtcvSnOuK78I+8TNWUPAaWyRx1p1xq3DA4uM3jXPMKMIzvhkfb1LG4e0vh3u3HckLNmLtB+97CDw5/oI6HtiSxJTnnq5ziLgjzJ12eisvMlPOelVVhpUrkthcnItbdcs6uvVAk4sezRt0z6nwrbJHGOPb3Yol3IQbOPbUl0GacFBbqo03jCKzvRZ9YnSgHPBvPx2rgr+o79+vxPNSAy0aVNvb8GHr12zN9G9HxFbm/sv7fv+PeBRxq5tHEtzL+AX+VshLbPVlSXcRn3rXUSJFLcFHiklQld113O50MYUF9vy5V7xaPxV5Ypfh5zPl8ssYQmzzr1YEuTjw5TcutExNw+S2yv+jfd6TZnFIsEH3USlnF0xaNrovAMkztPrDNgSNy9lh/257W1+Finm6LUr2cmP74U2dqN4waarFyRd6sRLiHgn5QuXLNmEMfFxZu5PguVgZEOcizpcoyDSWLZ2lFRuEv47ag1eAbVZdjBNk/0kam2sLp9rWGoVd5Rjq+1LU0Qe24J7821Rnby2OeVcG+wLfaO29wlib8E4cogTx/Vjj3KzjQ2ixm/qxToLc1tGZ+cJeRulD6T/PYARGqYR+I2sgmTJLKZalw70JN0asOQ0Fk2BU9UPBrH95oEk255HhNQEo3/cImZKEMd5o4hOlFdHbiIe4KR34w6Xp0Y/eUCFTu57hb5DBDU1+XSVrWGBa08oiELgdyWyaZRx0HMeAaE0wKPfhD3HKR9PYsbX1r/bjeO63Pm5IRxBQ5zGCfxCEWERu7tBWIUygW6TOOqW2IJSDYRt181by421QZqR/mQ5OsVjCuCAo27fjGOuwGMVDs0GCa1WXARbz68BnKypy9xG4ORzYYo57RKOtYcB/sM9JHIPXYsxleNIzvUCZ/imsZVMvDdikdjMjxNCaeJcVS5QMZShwJgkmvHqMW03WTkLuQdOAMzRSOlHnBrn3UZvI/WZfBU6kxh3UgO1zQ/j6bZzo0wII8OiXue1v19JAFkpQH3rmTgx27qmvsPuTMfUPskhjGJcmLi+iy0a0cZtLuyWsWOjoMdQdixfmMkH3gSR6u+GQLwLBilGTVcrJXnTPt6ZoBvqkztxnE9TNf2Jd52mPEpGqHH2VrZpWQpf2/Ywdkmp2muz3Lypu1DXPlt4NH+Sp8izUyvxcJGlgYe9UUseGbcsRUHQQAAHx1JREFUjcAPA4+OnYj/k1k3QnUmrvmO8aVuiT8Dxjh9aEmSKXt0Slzj4SLxfwD21tiO2jiEHZLQ2TT3kSvxF5hxnkG/45IGDFUnIk9FtP0bXzsSXgr6MEdLAZXkRFojKxo1vgR625EJVsbcjV3yPGaX8lZUxZPauRc7TQxfc3vblfgNNYbECeqLYlPX3FgSeqioBLNWByNkVfVjMLf8LTG+PXMWfvDQyWRE25b29cwcqnTUsBvHKZynUFFFpMVEnkmrfrIWhKtpGOfFcQe2up7wxOuiIE8m6jLjEEukRhIVmzdyuib0GdoYGXnZf6Hs0flTOI1GTed8voSBkwwqVWdU8aqoL/BwPmVhar0C+oszjJ20qiiGikTi+otBHptpN0TtxmqS9CVtOIT3DOTpl6PthbGzolmrOZmXaquDQczGIpIMf+Pi+izhAPsYVLw78Ei9Ic/6/EUCPm/QfnXYwdxO6lDt2jI9ZY7khU3x85jkY9Y0Gz/Jh4BmU9c8pyY0bWG9ZwOPXtPpNxYm2kXSLhn8NrWm9zDhG3BwbZzG+rRbz7QIpdDObhynYNKEjb8ui+Yz8C5184TlDFzqZPAtk+DsMS+ZBEodmAT+wwQvN7myGXeluN1XeH6tB8I1qC7E+HC5QEZxherGExgmWUwAHF5XAbqutbu2GbiMY4MCqbSxk6j6ALgt8OjtCYY/porrs1yxj4lZ7NAmDzt4TXPiVz1G7UAQbjbw4/7Ao90N7P9hOqLhLQlesw3qd9YFb2kowfXgnwKPdjTwZ52p6/PP62wJKj14qUSE95bzJHXWlTQ/jwkobIAa9gj6SSROVSXBh0Dspm7cO8CcDSFWozqBRKwKjxgj+Zj7FYBLot51UXWTKE9103o2GaB1axt24ziJMxNmlp0DQBJUVKSqkl1cY3yzMoRrk56UjA7BLfGHwVBtKEbrEHBo2aMbJgJDAu47RAXQJwnEB2PfoEByFdsVJTwlFCoY9bNFjC+VCzTmJCpb5LcSNZSEWhNirg/ypNY5DhNrTPEx4pdsB3w9sF1OCzdRTswfA492bbZ1i3wqCF9T1hek2lI8xbWRKHsT6As8UnMyuj6LZq8b58vo3020jMdtOHwekLBNbV/T7Xk0pj0C1s4axBwtkbvgaro5BxC7qYuYR7luV8cRdlJfGW074cetKApJUstTYAQMLCNgU2a8magRf61+3wG4mRinx6ktpX090z57abQzmew0jm+9+Zwtco4IPwWwm7LTm4ixMO7hUbbVMMuW+GRiXGxSRyOnF9ee6/NfDPWP/xx4tM24l2SJPwbGf8X1N+bvGeSChSTqB11TEvCOjT3hG6GgEdm9VgqO1RkHb1zWR2pS7SRE0GCcGRTowokAaiyTxvhmUKAxV/xuiZeCcbqBH0YngM3tZov8fiJEUo2069/ko2uHC3nuyxnIRlr9zo2TFW3nVygBKqen2r4erWe47jCdnkfD027JKn+w4tEbDX5rojJUAWO+ug7BKCwoiSqNJqktSWhRJ1nN+Ut5u0wVfQyIzKU2JOtlJpxUyZPwmkaWtK9n6t9FCg21L5YUDm39uewu5jfBaegqa/RKmYFCxaPSZHuYhGF/2MG8TryQcT4muc6qy2H9d10O65/HLVQJKCJWMeY8XaChOD/X598T8Met7unFZo+fSg0S9ZzPn2UgipvxnMAjk2QTJNkQweAqvB2uuRL/CzO+q8Y9ImnAOKPScGFu9s0t8Tn13cMitb9iaKDoYqpF3/DDkIx61Hfjk/uITbu0lYSypSueRwk7WIJBk2xnU/qphtpXFUZKVZpNXfPvz1gffOQ3E3sDk4jiZi1eHafMFV6BS7iDyQmp124tTPt6ZvQuSZmx3ThOcMIkew9V3KVVm5jKZI4EWay1II+eiSRB1K/fhFJHlA3UhRkfrRToytYKLRrRqvaCwfoXbsJkCFUHCYxyPn+QgatNqjrA2wY8uiOULhR5vU1b6j/a04vdRjeX2rbr6hCScT4O6071HcYhAwWSD6HEJevzZQR8UtnA8/PmYotWSijXZ7mq30/ZhpwanV/xaFRjXFutYZcr8o+YGklsqsLA3yoeba4yHrnWlNMYIy31WgbbL19IcuVsVEzfA3X+zHfX+TMl/mxMSevzmDDs4IzAI7VMqzG/qBz/Otin3EcS96sqCeI0eRVjbtyHdLbEZxPDJKFQvU6EN29yW6I5RBEcWOjjggIJPdCYYvo7lk+5blrPVJOcUiO7cZzgxGV9/gUB71Y280gwH7vGETYr2xpn5vp8Zp0o9gJ1faETyZNJMsC4pk0zZ0WhgjLYPFhIkj099kVR5BITxlH0tBtPW7ULNQBTY5gkzhGMzwUFusAt8ndAGMNl2Hi7Mg6uFOgmU48TxTMZJglE+eT6LOo/r1P5257TUxIV9MkuE7hid32WzfrrVf6OGBnFqyVQFVoZ5LFpko86Qwqd5+bNxZZRPK65lD6Prs/vq/9ufmIwlyruw+b2EnB+1tYMYm6cgENzHwmkBpcFHi2IG3eCjeOL9Vje1g/Ztt3kivweJoxJtOrkk5DPr2bs2LrhTft6FjcPaf673ThOYPbCBIbfqptgLAwK9FW1vaFhhyvOdi09H3ikY/uPaCFUNRDCa3UbxPhxuUAfjHIoCZVN4FGPIUzrxdyUf7B+xfRrh/ClKIk+Ar5f9kilZd46uGyJjyRuZDOqy0TjXrOL+c3k4B5th+2UixJs5oyv8sXHMKlNYgK1tD9gwsWVPH1WO8Zcie9ghglf6v8GHqlPW0f9COUln9Em5zHhskqePjWdnsecz5/nEek7dTGlyTE8UZfT8McrHpl8mMgp9X0AYjWn1w1SmRyW4CTzucAj7Qliwx3XZ1kX36qdAAJOLXs0RvM77euZduxptLMbxwnMmvHLo4Y9K/0kuqNTUrIlPpoYPzJo/IXAo80M7MeY5hbzoexgHI1Mp/ZqhHcuz9Nvomxcn2VTbcQpOWsm5pqSyiYdr0m9bIm/TgwVQXfY7otAg4qoNUD/+Qxjh2UFMlOkCRvNlniPOvWR2W9ugglHhidVbbWlTTeODBQrHvWbzJPYbufzW2poqPOYlE8HHl2qrWCYYS7NJspsN40trZ8MvbmSJ9mgjCtpfR7rdGjCLPFh7dyYhh2EGyNTUv1rAo/UoRBJpAbrHz7nBR4Jq0fHki3yCUT4Vpxd099X1a/xZxnYS+JQpHBBuzaEQaKcpzHyu2lfz0zwSput3ThOYMZcnyWbN6ttYtjBrCRkvtr25/u8pwPEStCNtjfRq17XZ9EaHZfk0sHfB4I8dm93/ZYr8vlMOFs7XrHrFl3cVp8TvPTaDfszgUf/boJJs+02S/jVPTU8a1KfALfskRGf5mj7e/4Hb/TsysYGWBcgT/h4kKfIGNlske8mwl5a36MkCzV1EyykcuK4fyVPqtsG4wxzCU0gnFLJ0yUa/5ttjKixGLcGBTqwXR9pfR4TqDfdFHh0sBrrBFKD9fz2RUGeztX2kURqkAkfrOTpx3F9JCFHN40lzy7lnaiKh+J8Wff3iLCptK9n6rGn0NBuHBNOWkivIadE2rIm8EgtVK9tdMyisYg3xhyITyoOSam7ZhCzTeJuRvsL4/iWA9hY7WtMlqjpV6r02+kEU+3XFBiGVBpySjiRZ+z/gsF6csgEk39MZbtqwC7LPdK/9JvwM5RI6xjzaxirJ0jfG+SpVdM7dnYTcP6hpxebPn4qqZ5/05gvcZhqOKDcT7fHOt9ksP0SXlCtQWI1db+5GPm7ND6POy/i3qE5GCJAH8ISpxffMglJpAYZOLrikZruyfA5aniolQkNE1iMkq56qtj28TNI4pZVJQyZGBfH3qmyM4zNmtWw3JSvZyqgUmqke8GkdHBT6bZwVzlVLFP3MQmJKJq+TPnLHAe7DfTRA5q2m20SZFzeWVcM6Bjzki3yO4gQeY3dwb9x+samY5kqe+M4x7GOVFHDXiZKFu3GYUprY3KaNqbPEfUVuRZXxWUx4wOVArVNYsj6fDUBkfGwbca6es0g5pl8CNVPNd9VJzD+hXqz1djVYXmQJ/VNQ4JkBGHDe1VUAlmn32rW54sIUMVdEvCbskfv7NheCp/HXJF3Y8IfjJ7pDqfeUe0kSTjLOHi9If+q8KiahF2sCgYxR/uR6foskoP6uEUHBwZ9dKsW1/DmYY3WXuxmVLFJq/Rqmtczk7GnzdZuHBPOWJIXVE8vNjalUzF1z/X53+pLm/pKhAjHlPNkRB0TnjYKCbVWFWRthvHmZQV6sNN4Qm6054wW8UmSxzPFWWNvspBHtLc08EidYR6zoTiJAP21p+FCOtq3kdIDIVYBJ4Gkm1zxqq7rxOfw5EWSeNTJXSP7Rvyq7JGWSUESBf4bwDGa30xosyLwSE8sLckIS9lFFaJr3qvoR/VRksbnMclJHRvGnif4XQ4Fg/V3pcHNQV1u71oQDlfMZcOkTqn0uzqlklbeU36T8sEm2eeqwoR8JU9LVMZCp/BlnrdRL0z0sIeCPOa2hjGleT3TYpVGO7txTDhr2yzh1/XUoD66byw4hjxeSVzLXcg7cAaPqOu2If/tuMHzWfjohJdOW9TZrq7PpkHnmGgWsHYQpnZZnz9AQGzMUWu7Qk8xeyZ2mqykH+EapSpWqFUdDK/uxH8J3VidwUNKPtMXM4Rdl+VJfGpbklzxQrEhlQ5zPmcZDR1stSzfOkcJFwZ5EuorVXF9fhiAWnPadGMqThglhBAuCPL0OY3zaXse3RJ/GYyzNGMLbao9vZht8kGfQGrwrsCjfQx8kvk0khoEcHng0QnaPnI+H8fAFVp7ANcGHh2ptU+gMx15I5X29UyLV9rs7MYx4YyFR/Gr1Iux9GPwwm51K1fkY+DgVFqLdzXHgUS5bxgbtiIYrOvnKr+G3SIfCILwCWp/O9cFgzhS234StYC6zKNRxmIUZmF8mPBI/qyTDJbJzyX86hZqFC1WjeZN46E0Phnyjar44Jr7zZb4UmKcqPGFCMeV8/S9OFt3MW8JByJnaVTi4l7D0znZNKp1o5sdqFOr/EudWuX7GqfCOK1Bo/cE8JXAI/Xmx/Dq9P5Zg3iLVpM5bc+j4e9cpvChwKNdNHM5amMqNcjAtyoeqZ4N6SOJ1CAMqd52voTnvLSq8TGpZdVYgxqyQT89pcHKWGeecW5QoEjlpjSvZxqs0mhjtKClcYBT6XNdB/h/Aexr0MfznMHOlYWkXgzrJwlyUiGKBu9p9KPg6sot5rexg9vUfikl5ra9kLfOZBoaylsr236sthb7xElVNbcVvjTlhaZPuhlp4GOBR99R+rXOTDYn5MDjkdgwueYbcmrYY6CfHjNtK8re9fn+CIqdtk0nOW3S+Dl/Me/vOLhDYys2cZuv5nZMspJNKXNcn4UlwDTh5elaBvtFqa40tLtFCpGgVn1pxayuSf+mcp5UcXSmmaFhXx+pa0cLY0FsCU9k5D2kuW5/rlrD3iv6SR2bnbbnsa5kVTb8IPhh4JGoK6lKEqlBME4LChQlIRrZZxKpwSQCATmfv8SA6uQ5XHvUJ9VZn28nYAy9TgeAq8x4faVAMnfjSprXM9WPKoVGduM4gUkzjb8Iu7qrpxfvfvxUkpOotiWkY5CHWvjIxhATazRPDRMLBnp6sUenLNFwAREZOq2SR5AhHBB3HRkFQNbnxQQUDKemRozTykP4huZ0c/4S3iXDWMgMIdZuzXa/OxisfxAoT2E7+WkU50h4CQ52CRaS0DxNejFMkrlv1iD2jTuZEtohMH6ozGK9JhjEh0xwzRX5RCao+RKbQJNY2bOpBz+ZuRGGhl7C3uTgFJE3GwMsYTkY6nhCobCaPYjZcbiM9uEW+eMgXG4ymRnGG+PigaW9MEFPPhA1Cj1rwDisTr9zi4kvYpuW5zFkunjB6IQ/VGzSYpJEahCMg0xwT0DQLVn+W8StKa1jXHARbzK8ppGF/1rl+Nc4DvaKS6Z0l/DhqOFaZZti9l+BR5+IeY+aJMp11XpmgENqTO3GcQJTFZ7Ayde76enYU0woZoBfOhs1OO/w8irMcxzs6DjYX7RjAezdxrU7kcERcRmXYQKLZEurXgoM/LLq4JgonslwEyvE4jso4XoMGRyadAMUvtDkpE6dudrk131yNYQMbp7dixVbPIPVyzfG7OoMbE3DeAOocUJ8RIcN8GoifLqcJ5P4n7awZIv8fiJoaTimNEN8wYW8zXCmkXH6atU8Eq6cNwcfi5Kjw1WcyS7HGTSi0KFRXPmBO4jjb1lEw6q+Q6PwSu3PBolYJs2vIAcf5BokrlZXGA8HBdpZZ9yIPZSEgoVa+4Yd41aniuMHziShu4osoayekDhrMmNfZsbRUXrUGr/S8jy6Jd63vjmW01d1YcK7Knn6H22FBFKDwjU774k+kg8ZVUkgNfhU4JGON7XFA8P3k9SuODUc0u5GJlSNukH9jgH+0gvs9qhHHRNp0ryeqSY9ZUZ24zjBCcsWuUgEb4LNaKv/fNZMfFSbNBFKIko8onZjez8D584AbhscxEszNsGuqOF4RiN2TZOtKfF5N/JaHGNyPR01+GyJ9yNuxFJOKfflmL4ZD5ODY7XXkJpJCwm45aUY96z9cd5c7BG5SdN0pLTJ+nwEoUE/k1FWuYcJF/TUcDvNwAsvr8Y2GQeHgHEqCDup2iBcFKysb54SnuBmS3wyMS5W9aU3epKqeEdmJp4bXgMTVZ6rA4/UGdI5n29kQE8u/Q//1xJwVY3wkyrhzo178Le1L2Nrh7AnA58B8A7lUF+kGj5U7qfrlfaRZml4HnM+f5KBy0zGacpPaKoWBuDJwCPNifA6t42lBoEbAo8ONRl3s22CE+UXwPhqjXBVzUGZV2PWRjMaOu/Hghu/TRWPMAODxHhnUCDVh1ua17Okc9Ot9eIWs271u2v82mYJz+ypQfit1FQICZyvgnF+4OHcdqor7doMZQHlxGt2gn5NqqwlwhezK3GB6alSu05C9RWJ9VK9iEycbbaV60cAS6sOzpkKZR/XZznl262Df0w1vN2U8DnpeMOMSlFr0ZwUJu1G6r1IwAllj0xkMMf3J/yQS3ArGG+biDOjdUU3uMfBEcKrF56myfWmtgg3ncSKXkeE6+I+MlyfnwawhbbxSbWTD6Ea3l8+g4SmZ8Kl259Ht8Rfa3zQ6EsSDWYz1gfGr+sbI7nhUJWEUoPVuoLXIwzcK/KiRLg304vfawnqxTG3yN8ANTZ966cwnmHgvZUCGZ0Qp3k9Wz/Arp9e7MZxEnAO6U4kdugNk9BcaxMPOA4+MdBHainB1gbCAP2rRJZ3CvyTU8Y7HMbJ5QLJ9fKkFpHHqgFXEvCaSW34H41dm2H0a2LKkvavWNBiY3yS9t2uXnjyeKVBVqWpC1dnCPkkMa5RHTWesWH8Rn3K2c5bxq9rw/jI6In4got4xvAarDYdXJO9ZJlKFvTXWttImhU+AV9Gq9aY8I3ZG+Ms7e2Ets9ufh5dn0U8QHsSK0O+JfDoIO3YkURqEFgceHSGto8kUoORbYvgxLbYBMeQbCpVxS3y6SAI8bjqdknVaLTRdcMOTniijyQExbikeT0zHmyXVrAbx0mamMbJxVp8e1zwffL2lxFwbnkQ3096xdfcdSNwvAfnMeMUZSJDvOeEe6mGReUCydXnlJVwY740TBSajH6qIPyyseDn6c7JaLBTGzFxRM+uXYMd/vw5MtKTngyfw5hHIQY/ajLaC9u4GYzzTJIBtH2HcU4SdG+aZS1dyKlif+DRuESbepJbTRFK0MnNSPqc8HTkOu34JsnuNnJQKPfRXZPU3rhmuvV5dIv8V6NseQmhyNNpWpySSA1qqadGfUhCYN7G/1ilrqh6kjTo1CAZ4CYbcC2E99VvOc4LPPqptkI7uzSvZxMdezfUtxvHSZ6FbImPJMbn61dZHeX12nQri9u1BFxezuNG02tpzVAamZg1nIaRbGJdkkRTwwz8jYCfg3GpNjZF45fGRgKv4eB0Ikgm7yxNnRYbORH9cU8Vl5voriboZ0yVTnGOTDhhsngjk/rZiB1yUMBIUpZxWIAQlhPjF04G34zLuEzq42i98Crv5Pr/C+ebhoNOnqn/GHZwYbsEBddnOXFMHEvbbg5zJfaYUTQY8wME3FYD/pVQl4/Tl6F6Mt3/MOGrlTz9Vl9tYpbd9DxuX+QtqgQJC1AXZnyyUqD/1FYw5MtsNEuM3U1uYlyfTaUGI91n4OsVj0yu7ce0I/RdRPh/RA0WgomEOT0Jxi/YwRVT8dtM83qm/d11o53dOE7RrISShBIUf2CdoX87Gsl+lI2aYC6EwCsByFG9xB89Uufhur2SxV0mVwsTcV0W4OWzcWAVOKCeLLEnqHGNvVWdZ282NTioMQjCSnBDHUfiZx7KOLh1YCHumYoNrclYJK60l3FwDdgPjDeB4YKwZZ3vUjaTPRJbB+B5IshL6/c1ORl1cFPSLG8T36Jsw6Du8Qs64fagD2/f0HiO+hwSlh8q/GvM2AUOcuAGP6DgOszAShr53QrP5kPE+GP9ZOI2k4VxoliO1pds66HVOIxqOKrObSoUUTL/8nytZOBJAu4C4wYM4afBIprIVXRil7M+X0HAcQYNNBJvwrjpwxh4R+PZHAkxkU2ywyNxo38H4zE4+AMBd64l3DAVsblav9P2PGrHZe2AnRdx79Bc7A9AkhUlTnv7kP5p0/BjS2J+Xwx/l/JukI9I+UC/HzX8odyPR9fH+y3N61kaf2d245jGWbM+pwcBSewoQa7DW+mV1tYc7LG8j2TzZcs0RMA0O3aip0TTEEI7JIuARaALEbAbxy6cFOvS9EEgV+LjmTFe0cZQ73j6IPLKGEmi7FjGmUGB5KrSFouARcAi0LUI2I1j106NdSztCDRiG6t4JCJgv7JmEDs/uYheSvsYrf/RCIRJBg+a4EPAhyZMXWTSobW1CFgELAIJELAbxwSg2SoWAQ0C7ciC61xrR011JrrGP2szdQi4Pov+sdAd6UsNewT99Ht9BWtpEbAIWATWPwJ247j+Mbc9vgIQCJU2hCh67DNG+FmQp/e9AiB4RQ/R9fkCAGeagDBrJuZONu+iSf/W1iJgEbAIaBCwG0cNStbGImCAgMS3lefgPgJ2bam20hnGrp00iA26saZdjIBb5F+BcKSBiysCj+Yb2FtTi4BFwCKwQRCwG8cNArvtdDoj4Bb5LBC+HDHGzwQe/ft0Hrsd2wgCWZ9XELCNAR7XBR4dbmBvTS0CFgGLwAZBwG4cNwjsttPpikC2xHsQQ/RsW4m0bw7yOHh9cJpNV2zTMi53KW+GKv5u5C/hq0GeFhrVscYWAYuARWADIGA3jhsAdNtl9yKQ9fkGAt7Z8JBxkIl03taLeFbvbPwuQk95qFrD7iv6aVn3jtx6NlkI5Hw+gIFbTdojxqfKBbrMpI61tQhYBCwCGwIBu3HcEKjbPrsWAdfnpwC8NnTQ6GrZ9fmHkXrahI8Hefp21w7aOjapCOSKfAoTvm7SqAO8bcAjSaayxSJgEbAIdDUCduPY1dNjnVufCCy4iDcfXoO/ruuTcFGQp9M0PmRLfDYxzm+1ZeC7FY+O17RhbaYHAtkSX0qME01GM+xgXjstbZN2rK1FwCJgEZhqBOzGcaoRtu2nBoH5JT7YYdzYtHG8PsjTYXEDyJb4ZGJcHGH3p1WMPZ8u0FBcG/bv0wcB12eRmNzHYER/DTwaPeU2qGZNLQIWAYvA+kfAbhzXP+a2xy5FwC3y6SAsbXIvliIl63OeAH/ckBjPZDLYb1kfPd6lw7VuTQUCI9rkKwHMNmj+lsCjgwzsralFwCJgEdhgCNiN4waD3nbcbQi4Pv8ngE80+cWzZmKTKFLmnS/hOS+tgiQz/HPEOIYc4KABj+7utjFaf6YWge2X8IJqDY8Z9cL4ZlCgk4zqWGOLgEXAIrCBELAbxw0EvO22+xDIFvluIuzV7BkDD2YIZ9Uc3OG+gMGBTTGfangfMfIAto4Yxctw8L6gj37dfSO0Hk01Atkiv58I15j0Q4zPlgsUFepg0oy1tQhYBCwC6wUBu3FcLzDbTroegUXsuHOxEoxZE/B1iGr4QLmfrp9AG7ZqihBwF/OWcLAvgLcC2Bfy4WH+G1oNYACEx7iGx0j+S3hso2E89ng//my5P1P0g7CuWgReAQjYjeMrYJLtEOMR2G4xv77m4NF4y7YWATHeWy7Q/RNow1ZNEQKuz8cCuHKKXb4p8OjgKe7DNm8RsAhYBNQI2I2jGiprOJ0RyJb4aGL8KNEYGVc4VZw6cCa9kKi+rZRKBFyflwCYWrUXA0qoVIJonbYIWARSh4DdOKZuyqzDU4GAW+RFIJxj2PZtVMPny/10u2E9az4NEHB9vhnAgVM6FEseP6Xw2sYtAhYBcwTsxtEcM1tjGiKwfYm3rQEHMbAnMXapAVkCXsPAHAJ6ALwM4Lm6MszDAO4gxo/ttfQ0/CHYIVkELAIWAYtARwTsxtH+QCwCFgGLgEXAImARsAhYBFQI2I2jCiZrZBGwCFgELAIWAYuARcAiYDeO9jdgEbAIWAQsAhYBi4BFwCKgQsBuHFUwWSOLgEXAImARsAhYBCwCFgG7cbS/AYuARcAiYBGwCFgELAIWARUCduOogskaWQQsAhYBi4BFwCJgEbAI/H+n2qc5KKLCZgAAAABJRU5ErkJggg=="/>
          <p:cNvSpPr>
            <a:spLocks noChangeAspect="1" noChangeArrowheads="1"/>
          </p:cNvSpPr>
          <p:nvPr/>
        </p:nvSpPr>
        <p:spPr bwMode="auto">
          <a:xfrm>
            <a:off x="155575" y="-1096963"/>
            <a:ext cx="6229350" cy="22860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367364" name="AutoShape 4" descr="data:image/png;base64,iVBORw0KGgoAAAANSUhEUgAAAo4AAADwCAYAAACOueV4AAAAAXNSR0IArs4c6QAAIABJREFUeF7snQmUHFX1/7+3ejIJYQIIyCakq5PIJjsIKMgioIgg4IK7PxQUFUSSrg6I+ndE2dLVEwRRRETxJ6LITxBQRJTNFRRkEWRLujogCggCGbJMpuv++9X0xE5Pd9d91ZNJd3LfOTmHw9y3fV71q1vv3YWgRQkoASWgBJSAElACSkAJCAiQQEZFlIASUAJKQAkoASWgBJQAVHHUh0AJKAEloASUgBJQAkpAREAVRxEmFVICSkAJKAEloASUgBJQxVGfASWgBJSAElACSkAJKAERAVUcRZhUSAkoASWgBJSAElACSkAVR30GlIASUAJKQAkoASWgBEQEVHEUYVIhJaAElIASUAJKQAkoAVUc9RlQAkpACSgBJaAElIASEBFQxVGESYWUgBJQAkpACSgBJaAEVHHUZ0AJKAEloASUgBJQAkpAREAVRxEmFVICSkAJKAEloASUgBJQxVGfASWgBJSAElACSkAJKAERAVUcRZhUSAkoASWgBJSAElACSkAVR30GlIASUAJKQAkoASWgBEQEVHEUYVIhJaAElIASUAJKQAkoAVUc9RlQAkpACSgBJaAElIASEBFQxVGESYWUgBJQAkpACSgBJaAEVHHUZ0AJKAEloASUgBJQAkpAREAVRxEmFVICSkAJKAEloASUgBJQxVGfASWgBJSAElACSkAJKAERAVUcRZhUSAkoASWgBJSAElACSkAVR30GlIASUAJKQAkoASWgBEQEVHEUYVIhJaAElIASUAJKQAkoAVUc9RlQAkpACSgBJaAElIASEBFQxVGESYWUgBJQAkpACSgBJaAEVHHUZ0AJKAEloASUgBJQAkpAREAVRxEmFVICSkAJKAEloASUgBJQxVGfASWgBJSAElACSkAJKAERAVUcRZhUSAkoASWgBJSAElACSkAVR30GlIASUAJKQAkoASWgBEQEVHEUYeoOIdfnRwFs2+5omfDmUpZua7edTqivTDphFXQMSkAJKAElsLYQUMVxLVnJHS/mviVL8RIAp90p9fRisydOpefabWdN11cma3oFtH8loASUgBJY2wio4riWrKib531A+NM4TOeZwKMtxqGdNd6EMlnjS6ADUAJKQAkogbWMQFcpjtPP5VelUtiJU5gJIE3ANiFjcwJeDeBVAPoArA9gMgM9BKQALAewtPrveQBPAXiSCI+HwD2pFbh34RlkTuq6vrzmHN6kZxJ2hYPdKMSuIOwGYAcAk6STI+A3RY8Olcp3upwy6fQV0vEpASWgBJRANxHoWMVx1vm89XAP9qMQe7ODncDYCcBWqwEuA7iPGTemUrh+4Rz6y2roY401mfH5YgY+LR4A4YIgS7PF8l0oqEy6cNF0yEpACSgBJdARBDpKcZw5wLPKIc4CYT8wpq8hQg8R45LUZHz/iVPp5TU0hnHr1s3z7SAcKG2QGSeWcvQdqXw3yimTblw1HbMSUAJKQAl0AoGOUhwzeT6FCRd1AhgALxDjPH4FFwX9tKxDxmQ9jLTPzxGwqbQiOdinOIfulsp3o5wy6cZV0zErASWgBJRAJxDoLMWxwJcx44ROALNyDIRFTogTFubo1x01LsFgZl3Irx4ewrMC0VERXsqY9kyOXrGo01WiyqSrlksHqwSUgBJQAh1GoKMUR9dnY1+4p4QRA38jxm/ZwV+cMh53UghoEl7a+gUseWpjpJYOoq9nPWxGZWxHjL2Y8BYAr5e03UCGGfj6ptOQveckWpGwjQmvVrmSPahyTW0Tj3Fh4JFxPFprizJZa5dWJ6YElIASUAITQKBjFMeD+rkn6MNiAFNazHshGJc5ZVy58AxaZMsnPZ93oDJOq3hVm1NN43FtVYzHMQ3jXd3ihZ32+dMVj/OLLSZ5feDR0RbyXSeqTLpuyXTASkAJKAEl0EEEOkZxnJnnncqEB5uwWciML5bS+DGOo3K7/Kp9fR/A7gnauh8pHBTMphcT1J3QKrbew8Q4u5ijL0zoICe4M2UywcC1OyWgBJSAElirCHSM4pgp8IeY8b9j6BLO75mELz1xKpl4jONWZl3Ik1csx2VE+JBto0T4/QrCYU/NIRMfsmOL67O5pj5IPEDG+4Mc/Ugs34WCyqQLF02HrASUgBJQAh1DoHMUR599BrJ1ZIpBFjNBZGItjn/pZyfdh+8R8OEEjV8ReHR8gnoTVsXN87OgKDi6qKQYOy/I0d9Ewl0qpEy6dOF02EpACSgBJdARBDpJcfw1A4fUUflS4NFZq5OUOXkcHsKdAPa27YeAjxQ9GntKatvQapBP4D28YpNpWL+bnH9ssSkTW2IqrwSUgBJQAkpgVQIdozg2iK3HBGSKHpVW96K5Pm8P4H4AvZZ9/acX2PYxj/5tWW+1i7sDfCBC3C7tyHiplzzaWSrfjXLKpBtXTcesBJSAElACnUSgIxTHKL1gCk/WgpnonMnpPOeJ4FkvDuObQY7kKf2sO0hWIYH38FWBRx9I1lt31FIm3bFOOkoloASUgBLoXAIdoTjOKPCRIeOGWkwMfKjk0ZUThS5zAW/OwygCWM+yzzIBMyfiZNRmXBmfv87AydI6DHy+5NE5UvlulFMm3bhqOmYloASUgBLoJAIdoThmfP4CA1+pAfPysIMtJtprOePzDxj4oO0CEVAoemR/WmnbkYW8rfcwMd5RzNEqyrtFd10hqky6Ypl0kEpACSgBJdDBBDpDcczzNUx4Vw2nSwOPTppobu4AH44QNyXo96WeXmw+3iGDEoxjZRXX52cAbCZtgxkzSjkyJ65rbVEma+3S6sSUgBJQAkpgggh0hOLo+vwEgP+muiO8IcjSnyaIwX+VrX6egj78JyZ7TcNhOYSjFmbpxokec6P+XnMObzKpFzYOOy8GWWy82sIedQAUZdIBi6BDUAJKQAkoga4n0BGKYydRtL3OrBn79wKPPtoJc8n4fAADd1iM5ZbAI5PLe60tymStXVqdmBJQAkpACUwgAVUc62DbOlCsrE5YFGQpPYFr17Qrt8CfAuMb0rGsC6kGlYn0aVA5JaAElIASUALNCajiWMcmXeCTifH1JA8Np7BVaTb9M0ndZnVm5nmzsoMjGHgjMXYCkAZhIzCmADBpGF8G8C8AJRD+ziHuIuAYED4iHoeDtwVz6JdGfsZ5PD2chLcxsCcxdgNhczA2YKCPgJeqfS0A4RfDhBufmkP/EPczToLKpDHIzfO8/nqEw0A4EIw9GJhBhI3BmAxgMUbW7z8EPBQS7kWIP5Y8/GltNlEYp0eurWaMmUTPpOg3uS8BuwPYCsBGABwAzwN4EMCtvcDlSWPCzizwNiHjmJCxNxF2BbB5tQ+zR/wLjD+yg+tLi3Et+ilsa0JaOSIw3ecdiXCwA+zOwLZguEC0V65PhCEwFleyoS0m4GkCHjSxcjmFO0qz6e+KsH0CMwd4VplxCAM7EWM7BjIEbABgWjUm8ysA/k2IoqXcx8DvljJueSZH5v+v8dLN+7UqjvWKY57fTITfJHmqiHB0MUvXJ6lbXydd4IMpxFwQzBWyecGslsLA8GRgyyHGUSCcCOANAKTPhXkBXVEu4wtPnk5Pr5YB1jSqTBoTnjHAO5dDnEojEQHswkkRFoHxQ+rBBcXTyDhUiYvr8yIA24grNBBkxhtLOfpjXBtugb8GxqlxcrF/J5wfZOmMUTnXZ/Pcbhlbr5EA4cIgS59tVjczwHtziM8zcAQBPYI+lhLh/xXnoCBV5k0oszLjdAL2E/5uHwXjf4Ic3SUYDw7q556gL/o4tXuuGjWeQiaYTYGk33oZN89Hg3CdTV1OYcfxVtKqv7UPE2Bi3r7GZjw1sg8z4YdThnHho6eT+aBrWdJ5PpYIP42TE/z9tsCjNwvkxoikCzyHGAWbuuEKbLzoc2R8BsatbDOPZ6ZS+DgYx1XePRnrhglLiHFtGZi/yKN7rOuPQ4U1tV+Pw9BXNiFVEMazz45uKzpx60GybDWM2UGOLmhngjPyfGgZOJcIe7XTjrQuA4M0chqV7OVpOiIsYeAjpSz9n7RfGzll0pjWzDzvNEyYT8ChNjybyC4G4+zgFeQlJ1LufN4I5ciRrJ3CU9fDBg+fTINxjWQK/DvmSDlqrzDeH+ToR6YRc0pXZhjlN1EhxkAxR9n6yu483gIOLgbwziQNE+E7xSyZj7imJVPgXZnxbQCvT9DHEID3Bh7FKmLuPN4NDv6aoI/6Ki8FHplT1kTF9fn/VXaaL1tUXu4Oou/2fhq2qNNU1M3zQUz4/Dj91kb6YTxXOZk8s+jRZa3GmM7zWUT4YrvzYOCikkeJPr5cny+v3GrZ2PA/HXiUVLEeM9V0gXenEF8F4W3CD6RYXJWTymtSw8guPIMS7wGxndQIrMn92macEllVHOsotflC/Frg0WkS8PUy0bE1kAfhk+P1w0gyjjbqhCB8OsjSt9poY5WqyqQxScNlCuFLlavn2cKTLPmSEH42THh/XAzVdIGN6cTv5Q03lCwGHs2QtOH6bExAtpDItpB5OuXgwAVzyERxQCbPRzEh+Q1B3emlabN6MmZeshu3M1YmnFLKklE+x75EfT6zsnH3A5iUtA/zwcjAPos8eril0lLgjxHjO0n7Ga1nrglLHr0paTuZsSHb4pq6v6IY7xYnFPf3dJ7N9efXQTgiTraNv18STMcpOI7KjdpwC3wdGEe30f5o1ZMCjy5N0o7r892WHyk3Bx4dnqSv2jpRYo4yBsB4/2p6L75oFGLJR1TSuXTCfp107M3qqeJYR6Z6NbMiIegfBx69z7Zu5nzejlP4+SohiZo0YuxkCPCHHfx6g5fx3NB62GyFg9cTwfR7bDsvE9txN5BnZhxaytGt7balTBoTnFHgbUOOlJ3t2mXcov71gUexLypzbeSkcCCFODCyqzT2tzaF8LMgS8dIq5jUpKGD7csOtgPjcAKOjKn7BwBXM+GBMuH+p+bQC/XyM+bxa0MnspM6hICDAWwiHU+9U1na5ywB88bJtOT5yWVkaq8yZ13Ik4dX4HJwdE3adiHg50WP4hhi+nyekSpjj4qSvYexncWInaY4RqwZKAEXFz06Jemg0z4/TsAsaX0Crix69CGpfCO5qr17Pu6a3ijhFXvSCxi4qrcXC4aGMNMBzgXwDnH/DT5CRuvu+S2e9Nxi7OIQ9qranpvbKGPvbvXhwIT9Slkyvwm7wkxuIbqVWl9acTySYrgFfi84OrkX/yal46uTY2KcWsxRIt+GVn120n6dkE3Daqo4NsDi+rw0SSxHBm4seXSUzQJVj+BvBuHVsfUI5wbb4ItNv0zNFRnhO6v56zhumE8ihV2C2WS+5BIVZdIYm+vzWwGYa1bJld/VzLignMJ9DmFLpwzz0jan4aLfPBNOKGXJnJyJSjVlp3HSEhcGvlryyPoKLlJYHdxOwNbNOjPXUOsP4oMP95O5lhWVtM/vJEBubkHoD7IUXZ9m8vxVc5Up6kgoRIxPFHNkrqMRKY1DUVrWw4TVRWIh8Lq4U8f6hiI7MwfRqa1FSXzaVXUiMHaWNrbenws8Os9ifCtFt+rnqb190Smr5BDg0ZSDI0dPsVc20s9Opg/XM/B24RjMjc1+0vjFCa6O4Qxjo4VnkHGQsyrRqSthoVUlwkeDLH3Pqs6o8NWcSi+KTHA+Y1H/TgDzVwzhtxtuiOXLlmKHEPg0gOPFbTA+FuTou2L5GMFO3q/bnaPoJdJuJ91WP+3zc5XriU0TjNvK+NjN8z4g3Fx54DeM7UtoP5n2+ScEvDu2vVUFjGf0lcy4edJkPNj7Al5aNgVb8CQcxBxdiYquE1c2aRTcLJ1pOYZIXJk0pubm+X0g/ABAKoYrM+HERkqfm+dvgPAp4bo8FngkPtU0dqgh4RZh25EYEY4rZuknNnUkSmPFa/nSYLAyT0vvYbfAXwJHV8CiwoQvlLJ0tuuzcbYxJ0zjXa4LPDoWV3PKXYRrKp6h4tNZ6UAqp2VeySMrp4dEzhqMfaUOOfVjr+4JVgkhmHFkKUfmFseqzDiPN+RJ+LnQnnZBuYwDmjkGVhXsx6Ufa+ajMPDIXMnGlnSe/2xjB8/AUyWPEjmyJTHpCIG9kjifVJV24whkPpIlxXwYfjbw6JJGwjZh2IyjqONgv+IcMtfybZVO36/bmpzFA91uP11V3/XZfJUZt37bcnvgkbnuii3p+bwllWG8uuKdUggXBFmaHduoUbx8fhQmNISwMOMrmVdwVjMj8unn8qucSTBXz2J7ITYhEAaxTdBPy4TDiMSUSWNaVc/Za0X2jCN2pt9s1JLtSRE52Ee6iVZ+M+b5HLBZbwA7VEw7HpHWqY7/tlae3AScU/Qo0clfgo+u04lQZMbVdXN4gAlnTWbcEfZiaHg5jmDCRQk+RkuBR25Dj3LCb0E4Z+hl3NnXh6krgPdXQmb51TAkUqRGbkQ5tSi2CjaAcCljg6RhUCqe75+o7JNWttMEuEWPrJwcjdIY9sA8X+YqPq4sDlPYbdFsankS5/psvNf3jmus+vflwXSs3+xGaWUb/ey402Cc2aYK2zWOOL+sKO7GscS6uHn+nHnWLCqGww764uyk69tz+3kK9eFGYzYi7Gs5HBwzGkquWR3L3/VjUwexs81NRX2/3bBfC/k2FdMTxwZoXJ+NJ17cyc6YmlKboR37uXdJH26vhr6JW8M/bzIN+91zEsXaXW49wOv1hJG9jfhKJ3Sw06I59FCrQVTtwIyMjU3N8YFHV8RNbvTvyqQxqWrGG3MqbeJ2xpXLA49OaCo0cnJlzDBk62hx3ZTg6mxZMB19sS/J6mSMnZ1Tjn4zzU5NGIw57UQ1cH02Sqz4lLXyrWOutUxYkFrbr3nBdJxZP690sjBfy5hxAhGurFnTMhHOKGbJKImrlCQhUwDcHXi0T9yDVft312dznW/jMf544JH4Y7Z+LAmSMrwceBR/i1PTkbEjfGExbhIrLcJrzUyBLzNrKOWbIkxfkKUnW8lH8QtDmJNMcWGGX8pRTlyhRtAt8JWWdrX2693PTroPPxPYLf93ZDURElq+vwZ45zDEA9K5MyFbypLtR3DUfLfs11IWzeRUcawjU7Ulsjopq2niJ4FH5kXSsqTznCeCFydnjs5TDvZYOIdMgODYMsPn14eAzTG7+OWdLvClxPh47CD+KyC+djFVlMlYslW7wfuE3sRP9vRipydOJWML1rBUHb9MQGjZhwXjzCBHoitY26szEO4NsrSn5HmKUxqjKybgY0WP/lfSXiOZ6u/eBAa2/mCstsfGDKBVVAFbB49qu2YvGv1oMP99TOCR+ZAYU6onZsYBSLa+Iy0sCDwSO51Ev1VbRxXG/xVzZGs+s3J+boHvBMPGI/uPgUdvtHkWLM04xB7DtvumxObU9dmYLFxrMz9j62fzIV/btuvz/QB2EfdHuDbIks2HhbWNsG1oIdfnvwAQ7TcAnu3pxfQnTiWzV4pLN+3X4kk1EexaxbGyeX2w4mVnbL46qVwReNTSGLca/PNeybUjE75eypLYQDidZ3M60TImWC2sih3QXyp2QKI4cCaOWcVz1lzjSMuTgUfTJcLKpAGlkS/wm6Vx44jw4WKWWv4eEsQtPC3w6Guxa5jk6gwQ5XaPDPMd3A5Gs2dpKTPek8SebZWXY7vxCgU2yAlCytQOcQUTjill6Ret1sP12QTYtvFutzodSuKoEgU1z9JXYp+jJgKuz8bRTnyCyIRvl7JkrrdFJVPgdzDjZyJhgDnEXqW5dK9EPu3zDTanaBIHlozPX2DAimdSm8Oqfa35oDLZp0TFmD+VcmTiboqKO8CHI4R5rqX6yMKhQez8dD8tEXVgcTAx2p5kP12l727ar6XQWshJF2ocuhrfJlyfzwcwd3xbba+12K8gZkoXcCcB+wt6WooQM4K5JPZUtc2uIQk0PDrO6mmVCckguTKNqkmuXaBMGj4KmTznmKLQLpLyWDAdO8Zd+1bsX43h/Q8lDRoZh3DUwizdGCdfNWV4LE6u9u+S6yCB0vhiGOLIRXOp3XiS5orpw5UUjd+3mUONbOwHo5F1fTZX23Ivz5oOiPEZSbiQtM8P0kioFmkR22VHcxhx6LNyVAHjmCBHUsVslXFnfE4zYJVthoBTix5dJAFg0kFOmoS/i6JajDT408Cjd0naNjKW6/GPwKOmkQJG+3R9/nHVREI6jHBoENNsFK2avravBIu3SpFo4/S23fk8bXkKxgxK7LjDjHeWcmR14prx+d0MiB3xbCOkdNN+LX1oWsl1s+JovlASGfuOB7hGbRAh18j2aFQ2k+fjmGB+9JIiOpGpbcj12ZwIHiRp3MhIX0Y1m4hVEFgKcUBxLv221XiUyVg625zPWzkpPFqJ19knWUtp6BzXZ+PE8R5Jm8ahoRfYXJI72TqMjVFKGYctzNGvm43Fnc8uRmwam52e/dNx8FapGUfcnNv4EBWffiQ9cTShhUoeidbN9sTR5uPRMMz4fCIjylgjL22kGkzi0cuEN5eyJLodSRf4IuIoVJWo2MRCrD7DJk+yrAidIF2fjaK1o6zRSMraHGHlO8tS4TL1bFI9uj6bTGtN03Y2mONdgUf7Wsw9Ep0xwHuFIf5sUW8ZBvEqiYNnt+3XFgyainaz4vhUG7lCx4PdmDYIeE/RIxM2o2FxC3xPNYBufP+EN0hjeo025vr8b5tgqQ7wpoUe/S5+MCMSrs/mtEoULsLIS3J3K5Ox9NN5/l8iiIIXm+DDyxhbxHmsVu0EzclBr3C9bwk8MnnSY0sCL1tQD7Zolhs7Tmlk4Akw3lLKkfylHDML1+dEH6LMOEQa8N7aDnRkzC+mGNstyNGzsQsxEv9umcQMZmVbFnaspk7a5wst4+u1lWowybVsL/BqyQeP6/P2DJgTWkkecTP9hwOPXhe7DlUBG29kY6fLwK5xMTWNE+ErfXjFYszmAtgq0H7t/Nw892MkS5W0iFM9Vk+TzU2FdE8y3uGJTq8TxZllvLGUoz/GTbzb9uu4+Uj+3pWKYzVEzJgsEJIJr06ZVnYkGZ8PY+BXwv4fCDzaVSgbiW09wK/pCWGUaWnhyWVsWJuZIq5ixmefgTG5eVvUa2mQrUzGkqt+GZuTXelv87uBRx+LWzvX56uEAY1Hmzq8mRNGfV8JTtKeDTzavNGY45TGinPIfdSDw5spnXEcmv3d9dnkqxVfl0XtWL6QbT/sTBcMnFzy6BuSeVmfcJn2La/9KrbOt1ezBEmGZMbfVqpBy1NyM6ZnKjH9RKkp3TxfAcJHRBMxrCy8bav5ys2HmiRYv+EkyiOdyfMuTDDOKuJSn+FIXHEksP01TBBfzVeyl4lTPbo+myDrsXtXzXgXBlnMAhHbzMHIVm1zTcQRcZH89rpxvxYDaCEofTmNR19d0UYC+5GV8xp2sEmjtGZGwPX5l+KgpgJD+3qYaZ/fRogMjKXF+voiPZIj92xpB3FX4cpkLMnKKYjJDPNeKWMAsQpepsAfYYY4NFIlTJTYa7T6bFvFDiXgN0WPDq2fY/UEwlxPu03mf2dPL45q5TluwW2laNUb2TbTEacYuyzI0d8kfW7r86ZDwHMS2RqZpzeZBlcSiitahxEng5ss+7CKpen6/LxNHu52Uw3ahkhq9mzVMzHXi6lUZDspC0018iUniw054iz2U2l+aZNGdkoZb5R8xKfz/IG68Ezxyy0MW9OoIddno/waO0dRkaZ6rP4ezEGH3OmmGnBfNJB6IbMmfWiYC7xZewzkSx619KPoxv06Eb+6Sqo41gFxfTaptGYmgBtUwh1kGtWrHpOb7CyiUB9UxvbF08m8jMXFzfPpIIhTbFGCEBnVXLxj4sc1/eExTizlyHxVjinKZCyTqq1MyeIaaikGsXErOxx3gA9EGGUnkm7Qzw872PWpOWSe19iSJHaoSQ0WeDSntnGB0ng9BvFeic1R7KDrBKbP4/0cB2KTjWr1mwKPjpD2VY3vdodUvipnlTYvQRzHIXcQ6zcL/l8/VpMrfDiFljEGG8wvcarBRM+W3E7QpIoUe/6C8fcgR/F2hVdzKrMIVzDwQeFa/4uAfaXByl2fTXgsk6lIXBwHuySxBTYhqlYMYdBiPzJH5GcEOTKOqy2LpTNJ1JZYcW/Ss+tzaHGTY07jf1DK0YebTaQb9+u4dZH+XRXHGlKzLuQNhodgTh7suRB+GGSp4WaRLvDJxJAmUI+yRUgXcFTONkhrkhAZrs/GiNkYM8tKiy9dZTIWYYJ8xy2Vl0yBP8QchWeSKo3LmHBIKUt/kC0wMN3nPR3AxEiTl7rgyTPO4+lhT+QI0/DDq/rSeEvRI6uUhtIBuQU+CYyGKcuatmFpa5XJ8ykme4x0TEaOGTNs7Dhdn01u4P+x6EN8rWjaTBf4CGLYpfFrI9Vggri0hlnTj9VaLrYZtggoFD1qGXs3UqwdfLvidX64cA0eYcYRNmtsG94HwIqpg+hLkgklU+BdmWHiyIqLNNWj67M5qRfbiwK4J/BoL/FA6gSrCSas4jIiJh5lN+7XSfnV17NXkMar5w5sJ9HGWJ1Hq2tZmwC2DFxW8sgm0HY0AsuwD8aj+h3FHN1gswyZAn+RGWdJ67QK56JMxlJ0C1xqEa9wbIUmjg2zLuRXrxjCOQScKF0rAIsrL4ljpI4eo+26BT4eHGVQEZdaW2CJ0lht+A+BR/uJO7EQTJCZpKVzT6OubQNBJ/GEdX02sQUl6fKiIcadqNTPI0FO7rZSDdrGpTXjlaTJTKQQAe8qeWRyKI8p1fzKZs82sRWnCR+968MVOH7R5+g/QvlIzNZr3tahp3YsSWIlO8NILzyDjL1w02Kb+jRqiNAfZMmcEicqO17MfUuWwoSTE5e4THDduF+LJx8jqIpjDSDXZ5NmSJQTup4rE/YoZemv9f+/eoppNgdZNgfC+4IsSUP2RN1Vv6aM4a/YXkcUY7FuMrbOMc3C8SiTsSGKkrzM6u0bjYNUinE8MUxqMXHAZACPE+PdxRyJ03KNPhqZPBeSxYFjAAAgAElEQVSYsMq1c8yeUx52MM3ksa0GJDcnjTNEG5qDt8XlpRW1Uydk6/BhMks0c+5p1r9lzmJrpa4aZ9XsAdLTZfPxOLeYo7yUmW1UBfNctZNqMIEHNy9lTIuLMGBr1mP4lEPMenIuLahlZRIXhGEU/cAoja8ScWQ8B8JnA4+Ms5pVqcY8fMnyRuzqwCMbm+mVY0pwLS5K9Zgkr30YYv924rUmMbNoFQarW/drqweuhbAqjqsqjubFubM1XMKiIEsN483ZGqzbxMBa+fK2v1J4PvBoU9t52p6a9JSxzROn0xhPb2UylkmSsCMpxs4hYcvKlcquIeOtBLxZ/IEysvjGO/Hbk8vwJIb5jZ4X12cTKeAwi2fp0cCj7a2VxpEO/hx4tLdFXyJRW29nBn5d8kg+5wSZdWyVupl53qlMEKUmXQnFUhFPcKvRXqpBSw/uyjV9MfAo9iPE9dkEI3+H6OEYEVpcLmN7x8H2IGxfOYky2bbeCmBLizaeB6MwOcTXE//WCrwvGLHhYWrHlMQkabS+6/P1lSvioyzmKEr16BbYOA4da9Hu0k2mYUOpk1ijdhMpeozvBzlqaPrRrfu1BfOWoqo4VvEkyX4xSraV/YulHcSKTaZhfdsfSIKsF7cGHh1i+xBZhsZYFmQxtVHoBGUyNpyE67N5IVgHtrVdwxp5k/93bpCju9pow1yd/VOYS3tUU71mUhmzh1ORTaO1E5okNqjNfNLzeUsq42mbOhJ7t9r2ZhR425Bh5ewGW6UugbdtuYzXPHk6ieae5FajHaXF8HN9NiHXZCd5I8CvDzw6Om4t3Tw/a5EpJq65uL//gRjfW28qrnr4ZLIKB1PfcCbPH2fCpXEdrsG/Xxp4dFJc/67PxvFuqzi5mr+3baZiGfpttOsxTnw1SnVX7tcWzFVxlMCytd+rbbOVXY3r860ADpaMQey5V9dYOs95IrQ03F5lvIyBYo5s4jFG1V2fzVX8bu3ORZmsSjDJNaNoDcYKmRPGXzqMgVZZW6RtJwkxY/IIE0cno9ZKY3Vc9wdZ7J4kllujeSV5oRDhf4pZEqcnzBT4PcwwWXvExUapq/42bVOwWt06JDyxSRSs2cwnQV5149F4TtGjz7eCHKUY7IVJlDAR5R4mfAMObirNJvOB1VaxTSnbVmcJKktSPRr76+EhxAezX+WFhQuDLNlklxkz+oQOcJ8NcnRhfWPdul8nWNKmVfTEsYrGNl7YKFGTxaLk0WubEbY8kbHKgzrap1vgm00mDemDYfvii9q9mlPuItgku286F2Wy6kql5/MOVMbD0vWzlatmWrkqZFxRb6dl21atfDrPbybCbyzbMCExZPa+TRq2yYUbN7YEIWyAELsHc0nsbZr2+SsEfCFuLDV/t1LqTL1KDumbLLx5TRWrHNUJbjVM8LFMMJus8kyPMqhk2Xk7EWLzpK/CVBCvMEHqOYtlaypqnnnjjX6xNKh+o5asPrjHY9S2bTAODnJkbhKalkS5zgmfDrL0Tdvh1MonSSnazIG0W/frdvjV11XF0cQAmcdvYSeKdWddWkWXt45WT8m+rCwVMWMUv6utI4RJz2WT7L6SCs8reVSoB6pMxjJJciIV86AaA/q7iXELpfDLJDHcJD8E6/BMkkZlMg8HgxVb5H4yL+S2iuvz5QA+atGIdXiTBLZiVkpdpDj6bK6cxTZ30kwlNYqc1a1GxcmwrVSDNun6RsdobH7jArIn/K2tgAneTvgXGAEDCwjYkBl7EGFPS2eV24hxmu3+G63xxF6xW/wkRkQlqR7dAr8XDJPkQFwIaDsUV5KUosMOtm4UzzbhM9RqvhOyX4uBCwRVcTSKo883MvB2Aa96ERMseRvjIdqobtXrTuypmiQ1VIKj/+WbTMM0WzvKdIHfRYymebjHzL9J/DZlMtamMEmuZwAmJtm/gMg+z4TxMTZ0j3AP7i+dhkfG6yq31W8iU+DLmHFCgt/Nf6swfgmKHA2s9qLKKeqHKif9V7bV94jCZdI7GmcHUTFZPkoeWTnQWYftsPyATGIyQMDHix6ZGJ+iYnurMQ6pBm0zKInsw5NcWbb60DY54FNlzGHgk9IED+a3y4RPl7JkPlpEZWaeNysTnhEJrxkhUapHy/i90UySJMSoR2B7uFLxlP9H4NHWjVB26349no+F1WY9nh13SlvtXF0w4yulHDXNPpAp8DuYYTz4pOX0wKN5UmEjNyPPh4YEm8DIfw082sOmDyPrFng+GKcJ6zX1glMmZE4vVinpAl9EjFOEbEfFrFLFWbYtErcNMVPfaJSOLovPuAVcZ+nlapp6PJiOHXAcWaURW2UMzOQOYBCMqaIJR2+x5oH+G75k5vNGKMMqVp+tUje9wIc4jF+L52AELQNz27542041mOeHQdhBOiepQp8oFMwKbBwXb7H6HjFeyDanvg1vZRrNOckax6V8bcU27fNvCdjfgr8o0kCSjDGtUvlKxleNFVuSyNbI/Djw6H2N6nTrfm05/5biE6Y4unm+BISVHlftPNTjCSBBOJGR7k08rh5sG8ympjlure2CEthyJLDR+m7gkU1i+Wi6ljagNwQeNQx3oUzGPr1pn79PQNPUVo2ed2cYGy08g8wVx5opRukqRAF1108yAAa+WvLoi9GzlSDMSPU3+LEgR1bBx2vHmigQMWD1cZck1aAkiHXtPBLsAaJ4h6N9JDrRZHyimKNvJ3k23H6egj4YD2RRitZqHz8KPHp/XH/pAn+eGF+Nk6v5exhk0SM5wU/nOUOEPwPYRNg+m7A0QY5iDxeSmIU0i6MbO7aR37Z5r20QKzsqIEz1mMAJVcy/2Vhdn01IHZNVSVyY8cFSjn7YqEJX7tfimcsEJ05x9Pm2ikH2QSufM8ZnijmSpuGTzcZSqs1MMbEbo1vgT4HxDemwkjitWKcZYzT0FGs1xuqGuFA6j1Y/OmUylqJb4OvAiA0jUlszmI6etk7bpIvZRC6h0mVaMy/LOUGOVkldmdDwv7jJNGxna3YxOiXX52MAXGuFwjJMToJUg+HQIKY93U9LpOOy3gOABYFHs6Ttpwt8MDFMdAhxsVV+axtOomwz8PmSR+fEDTCB4igKaj3abybPR1WSQZiTR1Fh4KlljO3jgpYnMQtJ+nFpu99HP2rCCZKrd+vsQ4QlQZYSfZyOLkA6z/9LFAVqFxUGhimFVzc7FOrG/Vo0cQuhiVQcVzHeXtMnjlUnjYdMtj4LXqOifw0GsVeccX6mwB4zxJkZbK+ozGBs04zBwUHBHLrDZs6WdilLp66HzZrFLFMmY8lnfP41A1ZxNd1BTLq9n4Zt1nE8ZRMpXYC5Vj4h8OiK+rEkMLkYaYLwySBL30oytyRBfG3D5KR9/rZN6se4KA2N5mkVJmuE2bVBlt4pZebm+VQQviaVN3rE0CD6bJTf2rYTeIhDGt8zwensC4FH0hPEaBquzybX+xukvCRhbFyf/wRgH2mbxu458Mi1kF8pmuS3Lf1QyPj8GQbGhLhpMc4XA49sYnmu0lQ1dI4J/yNugxgtA9d3436d5DloVWdCFMdqirlVrtXWtOLo5vkbIHwqAdAhDvGG0lwyeWFbFtsXkzUT+xA5SPIVarkRtrwyUiZjH5kEmSwSrWPc82rz9wRXTqb5YwOPjD1jw5LQZvLJnl689olTyTgLWZVKpAArBwwG/l3y6NU2nSSYk1VIroQx5c4KPPqSdB6uz0Yx/4RUHkBQ+TjIWMivFE1yumkqhynMXDSbYm9FEuS/XlqxO5fbwI6YXtjeNP2+mKXm9oTMlC7gZQL6LJiKgqE3as/12djt2+SFFps+WDtZtumdnyRiSkg4dFGWmoYZ68b92uK5EYlOiOI4w+fXh4DxXlxZrJUk0XRkQm6e3weCda7QauunVb6ARF/fbp5PA2G+bFRR/jfRdctoe9N93tEBzKmptFhv6LaBfx0Hr184h/7SVDlQJmPQJLhqbJg7V/oQjIecZRYh82w/VfJom1Z9JznpMO1JTmyavCDNb2dHCx52GZcSpBqsTKY/yJL4pZ0k1SAT3l3K0v9J523rKFFxvPllJSPR26Ttj8pVb4FMFIrYtIG1bVdCfw2WsthAYoeYJOB7MFixtbQI/WQd5y/mOjbR1XGM42bM79A8G+ITaQALA49EAf2n+7ynAzR9P9SPy1wblzyaZPssjcq7Ppv3fEMnlyZtPhhksWurZ6kb9+uk/JrVmxDFMVPgDzHjfztBcUwXeHcw7rT8ehsdelOnjyYvJjujXMa3ghyZsA6ikkABvi7wyCZHKCzzU98WeGSygjQt1obK6waTgUrcu9miRf+v0OHtBBO27KuRsvt3ACa2p6xIlIkRo/y/WSpzpv9/DjuY2SwsVqMBmhR6r/ThFQJ6ZBOINNQLgiyJ1ylJqkEG3lXy6KfSMaUTpBp0CNstzNJj4j58fo4AcW57Ar5R9Ohkafs1L3njwNAwN3BMW3cHHomucZMoYT1lbPPE6WPzyzcb04zzeMOwJ3IuEZdWN0G2dpOmU9uPg9qBuj4/YZnZSXy6WXV8ehmAWBkcGsT6ScweqqHqFgGYIl4IRmy2I9fnrtuvxfMXCk6M4pjnrzJhlVRQa+LEsWrQ/3sAmwv51Ird7wzjQBtP1gShZ24OPDpcOja3wOeA8TmpvO1pxtYDvHFPCPPDExknU4i3FufSr1qNR5mMpWN7Mh21wDgjyJFJMzfhJYnXKzP8Uo5ycYO19rqvNtgs4Hyz/jJ53oUJ98eNZ5W/Ez4aZEnsnZkkUHDKwWsXzCHz4haVBBkxlgaDlStP4QlaIzMjwcA+F3h0nkBupYit7XNt20T4TjFLJ0r7c302KQfldouWduF7fosnPb8YQ9LxGLnJZWzw6OlkohSMKWmfzyTgbJv2nBDbLpxLj9vUMbI7Xsx9S5bCKHZi3cA2/rBt7FTHwS5Jkhik83wWEaLIDcLyp8rHeKxtarft18K5W4mJHw6rVuuE0z7/hIB3r/Jjn2Cv6mrmE6PUtLwuazLPBdSD/YqnkVUAVttrXgDPB1m8WnLlYsZpHbhc8DVVO3+bHNgE/Lzo0ZFxz4kyGUsoM8B7c4i74tjV/T32dNeyPbG4ObWvpOOKtfGta/D4Rk4x9Z1WbfbMaZidjRzjuaVAJs47dbS/JCd1HGJPiW3zyj7sUw2+EgxWQqAIlTrTj60jCTP+UsqROOB5gt+rMUs4ueSROJqEW+DjwfhO4lSUjNn1XvqtHmbXZ+NJbzzqRYUJ2VKWzCmTqCTIh/1KkMW0Zvu+67MJCxMbaqhmcNbPUc3v4g1EMM498iJI9VjbmK0NZZIUo9XTRvMBJg0ptCLF2CMu81D03u2y/Vq+kHLJCVEcXZ+N3coq2RYm8sRx+jzez3GiQNzyr8wqQ2ObBcYBpRwV5VirkiPOKyb47zRp3dDBTovmkMhu0fXZnAbKFWGL3LHVazazbpMFY18WpvA6iXF6Nee1MqmBGp1QDOJFq0DUQLkcYrvxzD0tWOdIJFPgjzBjjGd0q/ohsNcij+6R9GHrXLCyTcaZQY7OFfZhd1oPlHt6sb6NE06CVIPiK9fROdqmGgRweeCRONtPEm93JnyhlCXRCVll/MbpxuQhTpy/3GEctjBH4gDoCU61bwo8OkLyXBmZBPmYW550NXp/xoxFdHLWqA3XZ2MqZZUXWpLqsbavzPm8HafwiJQnGN8McvRpsfyIZ7uZg9jsq3KH86XAo7MkfXTbfi2Zk63M6lccjYF4H14ZY2dA+NnSEB+UnhDYTiySZ6bMALIh41wrW6b/dnb/sIO3N8pXKR2Pres+A/mSR3Pj2nftM1LIwxpczan0ItwuzRxAhP9XzNJX4sY8+ndlMpaUbUq3kccbPyjlyCpweH3PWw/weqkQs4lwYLANjpDEhrQ5ia72ZxWbsHoVbj7UtpA+U1W5F3p6kXniVDJXbS1L2ucbCIg9Ia9p5OHAo9fFtVv7d9tUgwxcVvLo49I+kgTmhuXpXKKMJYLbB/PyfWEx5pvTybr5Plh/yBDHg3qwhc1tUPU69kkAG8W1Xf37EEKkg7lkUnzGFuvwRYwvBznqb9Rw9drbBEPvje14VMDSLnyVZ9Ze4RKleqwfe9rnWwg4VDinJ4NBuNKTeDfPB4GiuKNS/ebmYBBHSNs3Y+6m/VrI2EpMCtaq0VrhGGPkxzjE+22uf6QDiTyOTfBtwoHSOnVyN08u4z3N7E6kbSaw3XkRIXaI26Ssg+Qy7ghytDIAe6vx29hNMfDr0nQcLlE4RvtUJmPpJ7k6Na0w48RSjsw1n1WZdSFPLg/hwwyY0Bujp9aiMC2uz78EovzS0mIVcDramH02H0/2NpxCr+SKk5ZRTG3i3Ikyk4wCSfBhZ+xWrYLzJ1HqmHFIKUfiYN7uPN4NDv4qXeiqXBmM/Sqe1Q3NL9J5NtehJsRPfc7vK4jxEBPEaVeThEgyY8z4fDYDZ4rnRTg3yJJI3tILvcyM1za70Zo+wK9zwshhTFxsTQVqG7YMvWbMEqxzt0f85/Gb2MGdFpN6f5AjEz6rZdnmfN4qlYqy92wVJ1v9++PhCuwTl1Kyvq1u2q+FHKzEVrvi6A7w4QhxU4tRDTHwNV6Bc20Xr1GbVUXVvHTMdYzYc2u0rShqPPCVYDrOtlGGms2v6mDyVOUluJ54ZQi/wmIcHfTTskZ1TNiKKRSdon5G3CbwtcCj2FzTlgFai8MO9npqDr1gMQ4ok7G0qicL5vrGNhTJsAN8uTiIcyRfzNEpFePjIJza4ESvDML+QZZMsOGmxfX5HxYbs/nu/1mQJbFNmel4u/N52vIUTH5ZceDe6oBfClcg02ovqbZt4srK9z+La/DoxejzAQxYBdoH4+DKx93t0t9SgmDW6OnFZk+cSs9J+6jaipkAyrblJQK+6BCu26gP//rPf7BluQd70cizZz466tnf2dOLtwwvx+dAEMeYBJDI1rfq9GNsaaWOkkOOg73inDQE77t6ji1TwCaInIEwxP6L5pJxArUrI1ENzO9CbFpV+aleFXj0AbuORqQb+T60aGdhTy92b3WbUD2BNyYLuwrHE6QIByzIkjl9tirdtF9bTUwoLN84hQ3Wi1l4IBkbr3nhMC6xVSCja49BvA0hPhISjk54LW2G/pgDfGihR+aLZdxKggC6pm8zhi86w/jTUC+GegibU4jXh4yjaMSw2+bHbdq7PUX4SNMfibHHfBJfkXppmy/9lIM3x22kzSAqk7Fk0nk+lgjiUCx1LTwKxhUh4VdOiH+4S/Dvx4DeKVOwaXkSZjoh9mLCISZDTYvfx1VT18MnmmX9Mf1Vlf7nbX4ctl6Xo20n8IocqRpzOpQkNzYT3l7K0i+k806QahDDDjax+QhLEE/uX4FHW0rnMCrn+mxOvKyu6W36IMLv15uCw81zZ2sGwcBFJY/MR5B1SfB7KzkhDmvmrZyex3uQg1sAbCwczD97gV0e88h4eTcsmQYRSWLa5sllbJjkpixJGlHb2MO1Y69+lBjTBJHyzsCNZQfHNQq7VY1neo355hSyfxwpvCWYTYFQfoxYguento0J2a+Tzi2u3upXHO1tJkwGiJvBMLmt70s5WDAY4oVnXsHSrTfA5Ck96BsaxmZOiNcysCMx3sSE/RPGZRzls5gJ55cJAzax4OLgrnwBzuctqQzzA7F2zpH2IZQzJ5jXEvBTGsbdU5bhXy9vgFf3MA4Dw4RKEQVDNg5DBBwWeCQ3cK4bYFqZNFwy1+fLK+nCPipcz/ESe6lq+/bduAbdAT4QIcSnYlF7ll6Xo2OoeqeaU0dROKiasXPlKv2PDPyUU7i23mkr4/OJDHw7bq61f7eN5WebarCSmeXpwKPX2IzJOtUgcEvg0Vts+jCy1te6dh3cOnU9HD36sZIgo9dJgUeX2nX5X+m0z/MI0d4nLea3ckFIuDp0UORlmDppMl4beT1zlIlMdMtlgpYT49Bm1/mjg0mQF1kcjLt+wmmf30mAODC8qS9N9dgMbtVswZhOSGMtPsDAlycDdw4OYsnkDbCTOTBiwNgGi+xAjXkVr8BxtgdUjebQ6fu19KG2lZsIxdE8FAfbDmyC5FeAcVkK6F+QoyTXMeJhZnx+NwM/EVfoXMGHCHh70SPzQm+rKJOx+Exg6iXTcAMY1i/4RItBuDYFfFZ6XZPkJC1pHDYzH7fA88GINbFoNXcCrix69KGal/HXwNFVvbQkyVds7Pv2lnZgm20lYapBkyv8EQbuNeGUiHBvqhf3xTkTVa8ATTo/21uOltNnwtczizG7Nue6m+crQPiImBtgYh+aTCSG912cwl2l2fRPi/rGCzpp+lmbbv4ry3iOgaNLOfpjXAOuzwsszVeskzys/F34bDIWGZtnm2ICnZvQXH8hwl/CMAr3ZBWBpJoW0Ny02H4g2ozTyK4gwlfSi3Fu7TNn20itfKfv1+3MLWZPXV1Nj7SbIFzE6h3QSOsmHuO3OIVLbDeZdgaXJJBrO/2Nc92QgPk8iC80s71M0p8yGUst2oz6IueB45MwFda5x2GcYRPGxLRrmUko2qynDqLv4X6yCog8OoetB/g1PSGM0iI6TWg09/oA0a7PJg9tywxHde3cHngk//hNkmoQmBd4dLpw7ZAk1WDDtk26u22wQZw9dzVsjnkmx6M8Q4TPFLM05kM6k+drmPCuNjtpmRO9UdtVkyrjjJX4OROO+eZhBydIInVUUzAaxVh+wNPCQztufLbxLVu0J4rZWlu/morwakslOW5KK//OwO8cxsnFHJkQc+NaOnm/HteJ1jQmfyATjsD12RhCvxGEfcEwaaE2TNhUe9UIS8xXPRg/mfoKfpr0RdbeIIB0nk8gwsXC+Ihjuoucdxg/ZMIRNmnA2hz3Hx1g7kKPftdmOw2rK5PGVNMFfhcxCkZfGyfu5gr3Ngb8kketHNaadlf5PZtTkn0txmMdxqa+7QTXvqs0UR/A2c3zsyC8WjwHwoVBlj4rlU+SapAIHy5m6QfSPpJ6dTZoXxzzzy3wlyputA3DxgjHPWQCfYfD+Hyza0LbgOYN+7WIV7uK8jLiwXyh5UeFcOqRZ7qJWnCdtEKSQNPMeGcpRybAuXVxfTYfaHaB9xv0woQ9Slmy9cQfcYjrwVnMOKUNP4VVR0S4l0L0F3N0gzUQywqduF9bTkEsvtoVx1V3cKb0BdgeZezhALszsDuA3SyMicUTq3pHG7tCc4VhvvJuXh32i+IB1QhWPb9NSq7jpPWNXaHDuILKuJQmgcscpQJcnaVMwC8R4vziXPrt6uzItK1MGhMeDZsTMk4iwl4J1+EhBq4NQ3yv3YDhrs//BGEDcHQKssq/iu0RUd3/q9jNXh149N6E446qzRzgWeUwChhcsSpJUBy8LZhDJoSQOanbrEzRjYO42IY8SpJqkBi72pyG2ITMajVRW+eSdIGPIMZFlidD/2DGVeUULog7aXMLfCcYbxIvTr0g47kgR5slrl+JkG4SRhDhk0Q4ts3r06fBuIEdfL+UJbtsLCOn+x+jkYw64lIOMSvJb7zqZW6undvVCdq6YTATnT6fZzghPguGMS+ROhqtZGQcNwm4HoxL42xIxWCFgp22XwuHbS3W7kNi3WGjCuY6KsXY1gkxy/xemLB1FO6DsAk4CsdhTilNBhNjeGz+DQNYUvPPhJcogRCAEVCIh5YvwT1JEqOPy4SEjbjz2aUyjmLG4aAoDIsJeLx+xabrRRCeN3NhB79LMe5YOFhJA1VNRWabucMEFSfCPRxiLxC2NxYExNg8UgBGeBqHJJPNxXiY/c14OaYm4SabsB3CKceKKZPmiGacx9PLKRwWKZCMHUBR/MVNTainqtJmAl8b4/1FTHgAhPvIwa3teA7GLpgKrHsE+tnJTMORHOIIEPYB4zWgKJi22Zdfqr64HwLjfji4LZiDu6RpVDsJprmCfGUa9jM3ZsTYxXx3ADAOTKPvI2N+8TIDL9OIreVTxDBXoQ8gxP3FuXisG+fdKWtg7HgXrY+DysABBOxZfUduWXmfrU/G5Q4YBGExGCbcnbHdfTjl4I6Fs3FPJ3Bfm/frjlAcO+VB7ZZx2NqZMXBE0qtJZdItBHScSkAJKAEloARWPwFVHFc/43HvwTZ3aYowXeo1O+6DnaAGlckEgdZulIASUAJKYJ0moIpjly1/1dPORPeX2nvJc1R3GYvR4SqTLl04HbYSUAJKQAl0HQFVHLtsydIFNvY24nRSxl6xmKX9u2yaVsNVJla4VFgJKAEloASUQGICqjgmRrdmKqYLfDIxvm7R+yWBRyajwVpblMlau7Q6MSWgBJSAEugwAqo4dtiCxA0ngWPMySWPvhHXbjf/XZl08+rp2JWAElACSqCbCKji2E2rNZKJxyqVGQEHFj26s8umaTVcZWKFS4WVgBJQAkpACSQmoIpjYnRroGKCVGbhCmw8Hsnc18BsZV0qExknlVICSkAJKAElMA4EVHEcB4gT1UTmfN6OU1EGDWl5OvDIBKxda4syWWuXViemBJSAElACHUhAFccOXJRmQ8rk+Tgm/NhiyDcHHh1uId91osqk65ZMB6wElIASUAJdTEAVxy5avIzPZzNwpnTIBBSKHnlS+W6UUybduGo6ZiWgBJSAEuhWAqo4dtHKZXy+kYG3Wwz5+MCjKyzku05UmXTdkumAlYASUAJKoIsJqOLYRYuX9vlJAraWDjkE9lrk0T1S+W6UUybduGo6ZiWgBJSAEuhWAqo4dsnKbT3AG/eEeN5iuOGwg76n5tBSizpdJapMumq5dLBKQAkoASWwFhBQxbFLFjFd4IOJcavFcB8PPNrWQr7rRJVJ1y2ZDlgJKAEloAS6nIAqjl2ygG6eTwNhvsVwGcBjDNztAH9mxt09k3HfE6fScos2OlpUmXT08ujglIASUAJKYC0koIpjlyyq6/N3ARzfznAZ+FvJo53baaOT6iqTTloNHYsSUAJKQAmsCwRUceySVXZ9vjJCtPcAACAASURBVBfA7m0Nl/DDIEsfbKuNDqqsTDpoMXQoSkAJKAElsE4QUMWxC5b5oH7uCfowCGByO8MlQq6YJb+dNjqlrjLplJXQcSgBJaAElMC6REAVx3VptXWuSkAJKAEloASUgBJog4Aqjm3A06pKQAkoASWgBJSAEliXCKjiuC6tts5VCSgBJaAElIASUAJtEFDFsQ14WlUJKAEloASUgBJQAusSAVUc16XV1rkqASWgBJSAElACSqANAqo4tgFPqyoBJaAElIASUAJKYF0ioIrjurTaOlcloASUgBJQAkpACbRBQBXHNuBpVSWgBJSAElACSkAJrEsEVHFcl1Zb56oElIASUAJKQAkogTYIqOLYBjytqgSUgBJQAkpACSiBdYmAKo7r0mrrXJWAElACSkAJKAEl0AYBVRzbgKdVlYASUAJKQAkoASWwLhFQxXFdWm2dqxJQAkpACSgBJaAE2iCgimMb8LSqElACSkAJKAEloATWJQKqOK5Lq61zVQJKQAkoASWgBJRAGwRUcWwDnlZVAkpACSgBJaAElMC6REAVx3VptXWuSkAJKAEloASUgBJog4Aqjm3A06pKQAkoASWgBJSAEliXCKjiuC6tts5VCSgBJaAElIASUAJtEFDFsQ14WlUJKAEloASUgBJQAusSAVUc16XV1rkqASWgBJSAElACSqANAqo4tgFPqyoBJaAElIASUAJKYF0ioIrjurTaOlcloASUgBJQAkpACbRBQBXHNuBpVSWgBJSAElACSkAJrEsEVHFcl1Zb56oElIASUAJKQAkogTYIqOLYBjytqgSUgBJQAkpACSiBdYmAKo7r0mrrXJWAElACSkAJKAEl0AYBVRzbgKdVlYASUAJKQAkoASWwLhFQxXFdWm2dqxJoQWCbeTyzJ4U9GNgRjB0ApAFsA2ATAL0MLCFgMYB/A3gcwGMA7kIKtwez6UWFqwSUgBJQAms/AVUc1/411hkqgVgCrs9/APCGWMHGAiGAuwFcgRR+pEpkQopaTQkoASXQBQRUceyCRdIhKoHVTSDt8w0EHDkO/SwD4VJK4ZziafTMOLSnTSgBJaAElEAHEVDFsYMWQ4eiBNYUgXSezyLCF8etf8ISZpxdmo7zcRyVx61dbUgJKAEloATWKAFVHNcofu1cCXQGgXSejyXCT1fDaO52Qnxo4VwyNpFalIASUAJKoMsJqOLY5Quow1cC40Fgxnk8PezB9wi4lQj3DTMWhg7+NetlvPzUxpjKw9gsLGOPkHAYAe8FMM2i3xcc4OiFHv3Ooo6KKgEloASUQAcSUMWxAxdFh6QEOpnAjhdz35Kl+DyAOcbbWjjW5cR4TzFHNwjlVUwJKAEloAQ6kIAqjh24KDokJdANBGYM8F5hiGuqYXskQ17qAG/Rk0cJKpVRAkpACXQmAVUcO3NddFRKoCsIuPN4Czj4NYDXCQf8n5SDvRfMoSeE8iqmBJSAElACHURAFccOWgwdihLoRgIz87xZmXAXAFc4/j9vMg373XMSrRDKq5gSUAJKQAl0CAFVHDtkIXQYSqCbCczM805lwp8BTJHMg4Bzih4ZO0ktSkAJKAEl0EUEVHHsosXSoSqBTibg5vk0EOYLx7gi5WBHvbIW0lIxJaAElECHEFDFsUMWQoehBLqewNWcchfhIQDbCedyXeDRsUJZFVMCSkAJKIEOIKCKYwcsgg5BCawtBDI+v5uBn4jnw9g3yJGxj9SiBJSAElACXUBAFccuWCQdohLoJgKuz3cDeL1wzD8OPHqfUFbFlIASUAJKYA0TUMVxDS+Adq8E1jYCmQJ/hBlXSObFwPCkMjJPnE5PSeRVRgkoASWgBNYsAVUc1yx/7V0JrHUEoswyy/AMGFMlkyPgi0WPviqRVRkloASUgBJYswRUcVyz/LV3JbBWEsj4/AMGPiiZHAN/K3m0s0RWZZSAElACSmDNElDFcc3y196VwFpJIFPgdzDjZ9LJhcDrFnn0sFRe5ZSAElACSmDNEFDFcc1w116VwFpNwJ3PG6GM5wE4wol+LvDoPKGsiikBJaAElMAaIqCK4xoCr90qgbWdgOvzXwHsJpznzYFHhwtlVUwJKAEloATWEAFVHNcQeO1WCaztBNwCfw2MUyXzZGAwM4hX3d5PwxJ5lVECSkAJKIE1Q0AVx4nkzkxuHrtyCm+mELuCsAOA1wCYBkQeqK8AeAmE58C4nwn3OIwbix6VJnKYpq+ZAzyrzDiEgZ2IsR0DGQI2qI61tzrWfxNQBHAfA79byrjlmRyZOazxsue3eNJzL2FvcnAgATsB2BbAVgxMI2A9M34GXibGYqboSrVIjIUgFMF4ZOgVPPh0Py1Z4xPp4gFkfD6RgW9Lp+A4eP3COfQXqbyt3KwLeXJ5GQ5ECvswY0cA2zOwafW5Xh/AEIClDCwhwrNgLAJhERh/Jwf3rgAefGoOLa3tN+PzARWl1wNwJACzn14eeHSC7djald96gF/TE+KDYBwIgnE02tSYCTDwHDH+BsKvqAc/LJ5Gz7TbV5L6a+Pv8TXn8CY9k3AMCPsSsLvZXwBsVDXPMHvKgwBu7QUuf8yjfyfhNrPA24SMY0LG3kTYFcDm1T6WA/gXGH9kB9eXFuNa9FOYpI926kz3eUciHOwAu7PZYxkugA0YWJ8IQzD7K7CYgKcJeNA4wnEKd5Rm09/b6de2bre/z2znu7rlVXFc3YQrb5LpA/y6VBkfY8IHAGxh2SUTcGtIOLuUpdss61qJbzOPZ6ZS+DgYxwHIWFU2woQlxLi2DMxf5NE91vXbrHBQP/cU18dbycEHwDgagFEGkhazCT8Exh8A3L5iBW75x5lkXgZwff4EgG8laHgIg9gw6KdltnXTBT6YGLcK672IFHYPZlMglG8txkyZAewSAocQY5dqSsFtzEcEA1MJGATwLHH0YvgzhbiueDo9mpnHb2IHd4rHQPhokKXvieUlgv3szJiGI0LgRDAObeeZMDEnHcJdzPgVGE8y8Gki7FU3jDmBR2PydWfyXGDCHMmQm8jcEHj0jvq/GcViOMQ5RHg/gFRM+0ME+MsHcfZEfBRN1O+x0Zwrv9GnK7/RLRPxJlwYZOmzzepmBnhvDvF5Bo4goEfQx1Ii/L/iHBRAxAJ5zCjwkWXG6QTsV/0giav2KBj/MxFZmGYM8M7lEB8mRO8zc/CRpDzMhB9OGcaFj55Oi5M0EFen299ncfNbk39XxXE10k8XePfKNtEPYMyGn7DbK4YdfKr+1CNhWyurReMM8VUQ3ibcpGK7rJxUXpMaRnbhGbQoVrhNga0HeL0U42PE0cmP+eJdHaXsDGOGmU+6wBcR45REnTg4KJhDd9jWzRTYY0beot6lgUcnWciPEXV93p4Ac2r4oepJh7g5ZvzFIVzIwPellSqnFPmSR3Ol8i3lRvJmf7xyspwDMGNc2hQ04jAOW5ijX9eLunm+HYQDBU00E7kq8Mi8qFeW6AOGMF8aL7OmakBlHG6U+zbG07TqRP8e6wdilOmyOS1OWIgxUMxRdswazuMt4OBiAO9M0jQRvlPM0omt6mYKvCtzdEovzbxU25w5MX9v4NF1ScYXV6fyDB/EhM8Tog+w8SmM5yonk2cWPbpsfBoEuv19Nl4cVmc7qjiuBrrbnc/TlqVwNgEnW3iVikZCwG9WODhqPJTHzAW8OZcxAI5OK1bHs/AigI+uro3MAEsX+F3EMCc85gRsdZZlwXT04Tgquz6bk7+Dk3SWNNh1usCXEkeKkLQ8EnhkTCGsS/XlddY4fvDIxsD4RZCjt8uEm0tlfD6MgQuA6Dp6YkuILYO59K/6TtM+P0nA1kkHw8BlJY+i9Y+u3IfwHWmczCZ9PhM6OGTRHHoo6Zga1VsTv8f6cWTyfBQTrk88L8L5QZbOqK3v5vloEC4HsHHidgEw4ZRSlozyOaakfT6zsgmbg4ZJSfswtsIM7DOeoa3SeTZmSl8H4Yik4xLUuySYjlPM/iqQbSiyNrzPks59ouutDmVhoufQUf2583g3dvATAmatroEx4dulLJnr0sTFLfB7wdHX8yaJG5FVZGKcWszR12XiMqnIvqgX36MR27KJKPdXFODIQ3hbnzcdYnwAhOMxYttkU24JPHqLTYVIlpnSPvYlgnmhSU6wrRXHWRfyBsPLMQ8E82ytib3Besy1HM1JV0/ZXAfiU9Z8x6ECA/8uefTqhk1dzanMU9iTy9EHhzm52b9ybdxn0e3XAo9OMx+ly1O4sWI7d4BF3WaiwdT1sPPDJ5MxNWirrMnfY6OBz5jHrzWKMRvzipGPPPE+R4yzizn6wmi7aZ+zBMwbp0OA5yeXkam9njUfAsMrcDnMnjIOhYCfFz0al30xXeCTaeSmw9iFNy1GYa3YXl7AwFW9vVgwNISZDnCucK8aabeBwi7F0e3vM+k8O0VuTbwcOmXu4z6O6pfuj+N+ZOPQceg42CeRI8HVnEovwnwCPmMxDmOnNn/FEH674YZYvmwpdgiBTwOR4iQrjI8FOfquTLi1VDrPbwDhassTnPuJcVk5hdv6JqP04nMIJ62PzeFEDkrHEON9Vcefxp0TfhhkaUwmFNfnR6o2f6KpmQ22NB0btfNlXd3M4xTxOwOPxFejM3zevwxcZclUNGcLof8EHiU60Zk+n2c4ZdwgOWU0a+AwLq04G1y7fAh/32ITvPzScmw0tAzbUgr7VGw13wXgjRbjHhW9PfBIdBLt5vl0EMRxKwk4ZwnjnCmEXxKwf4KxNa7C+GaQI/NbTlw66ffYaBJpn99JwP+JJ0joD7L0ZSOfyfNXzfWsuK5AkBifKOYochqLlMah6Lk9TFBVLNJuQP2t+nlqbx++A0T7Ylx5NOXgyAVz6IlVBPvZyfTh+ords/QWIQRhvyBLf4rrcOXf14L3mXiuHSSoiuM4LcbWA7xxKkSpySnCXSDcRIzbaBjBUC+e6x1Cb9iDfSunFKckPDWztmGrbgY/BfBW4bSNzcxnA48uaSTvFvhTYHxD0lbkWOBgv+Iculsi30ymmpHEKOdThO2YnMmnBTn6USt5d8R+yVx5N9womfCFUpbOrm/DzfMlIFjZEo6H97Dr831A5GXZsDDh66UsiT4Oqs4+RhGVX5ER7mXGQFjGbZPXw/PDZWyJEG8FRyeiie1Mpw5i8sP9ZJ47cak6K5iX72axlRi/SAEfXZCjZ1s+D3k+CITf2JwyMXBRySNR+CG3wFfanDAZ5wrmyO7tqNg52gmw42DXhXPIeABbl077PTbZp76EEVtzURn9rbs+m2fZnJqNd7ku8OhYjNjhXmM+XMe7A+PpX/KokKTdGefxhjwJP2eOHHPiyoJyGQc8eToZZ6QxJXJQcfC4xQ3GjwKPjOlUbFkb3mexk+xQAVUcx3FhMgV+DzOMUmO4GluNHzDha6UsmUDITUu6wHOIYfsjfzrwSOzR5vbzFOrDjebqRjjl5XBwTDCHftly7D6ba/l3C9t8bOogdrZVDEbbdn1+v3G2EHoymmp/4hTeWZpN/xSOz3hMmxfFKvZN1brHNrLVdPP8PhCukrZv5JiQLWVpwKZOvWxcjEQiHF3MUqydV4KXo3muzwyyyDfyEI2ui8NKaBD5x8kqU0sRpi/I0pNSNm6B9wXDOKPEetATcHExi89IPFu3OZ+3qkQY+Id0HFW5kwKPLpXUSfv8YDVMlETcyJix1P7eQwYuB+EbZcIjk8p4rVF4KpEA3iNtsEbuksAj6+v9Tvw9Npp72m6PMk2cToRiJWTT1XXtPcCEsyYz7gh7MTS8HEcw4aKK/Z8JfWRTSoFHbsPfMOG3IJwz9DLu7OvD1BWA2fN8ACYEmk0ZUU4ti1Eawx6Y6B0SE5zFYQq7LZpNC1t14/p8F4C9hUNZHkzH+nE3MmvD+0zIoyPFVHEc52Wp2sMcEjrI2Rieuz6bvL4S27WVI14xhE1HQ8S0nEY/O+k+/MzqZJPx/rhTOtOnCc0QhnhAijGp0jQjz4eGhF+IT8UYdywF3m4bV9LYak3qxZiYaw5hu4VZemyMAjdyUilWTKv1E23qtX27BT4HjM814f6fnl5s+cSpZGK9NS3VZ9W8lKSlTIwPFHNU/0JdpX7kVRvigSR2vinGzgty9DfJgGbmeacyReF+XiWQvyLwSGxa4Q7w4Qhxk6DdlSKVMD1vLOXoj3F1duzn3iV9kU2Y/IR31Ub/ScD7ih6NCXUU90HRaGzm6n5KGVvZhEXp1N9jo/nZmpNUfO6MSY0JSVb7MTIvmI4z6xWadJ7fTCMn0zZlGTNOIMKVNZXKxn65mKUxv8eEBwt3Bx7tYzMoE2vzhcW4SXy4IDQ/yhT4MjNf6VhiPx7XgveZlEWnyqni2CErk2QDktqx2Nrp2Fy5GXyuzyZo855ClM/29GJ6nFJT21Z6Pu9QCR9i7F5MAHJJeaSnF/s8cSq9LBFeRcYEaS9gRV1MvJZfwa7PJpjt9tK+WjpRCBvJ+PyDFl61kSNFq6aq9rgmbIc0l3Tltg8nlzwSmSaYOHQhR7ZbViUE9pLEADWmIT2Mv4IxXdDBPT292M/mmXN9NmGBzhe0vVJkchkbSJSvqte6MTVIUh51hvGWZmGuqkrp/TbPoxmEQzhqYZaM001s6fTfY+0EqjaEJilBXIzLZvNm42wVZKlp3Na0z48n+EgysVxHzW3Mfx8TeHRzo0FUTwFfsPmtAlgQeGTloOnm+RsWjmXiFKG2ESHi3mvd/j6L/YF1gYAqjh2ySOZr7/nFMCdE4jWR2MpVT07MSZ203YVDg9jZJkBwOs95oiiGoqgQ4cPFLP1AIlx9ERq7yKb2fHXtmMweewQeGaeVRMXN87Mg1HrHPhB41LR/1+dvVrI4fNKms7jNMa4t12cTp65RCKIyM15bypHJ6NOwVO2OjPmEyVgkLWPiCLas2M+OOy3KwiNR7FY2FYbYf9Fc+n3Lto1y7+NGYXiQ5SGwh214khjFvNHwoutHCcyMzx+2iW852mYlnuYTSOGAONMLN88frYaOkQwnkjHON0WPYp1AuuH3WDtpE+UCDlqaCrV+1jA7yJEJ7dS0ZPJ8DVPkUJWkrGDCMaUsmT26aXF9NsH80xYdPB54ZLJliUrVVtXcekkKc4i9SnPpXolw2ucbbG67nGFstPAMeqlR293+PpPw6gYZqTLRDXPp+jG6PpuvSsm128hcU8i0yg5SDd1h4rSJYxwy452lHBkbNXHJ+PxuBn4ircDAjSWPREb+tkopgIaZO6RjM3Kuz4ZZbQzAlkpTNRRES+ebMf0TPtnqFKPlS6T1y/C7gUcfa1p/5ET1dstwLs+uGMKOIrOImo6TBEpnxiGlHLXMkOP6bLJ6tHyZrxxGwhAfrs/m1M5kyREVmxAoaZ/n0UhgcnlhPFdmvOHJubQgrlL1d2+yHNlchYs8wrvh91jLJ6mSXm1DZN7g+myutsVmELXjI8ZnJKHKEtjEitbTjCUyz5mEv9d9LLd6zH4aeCRWlC3H/o/Ao4bxTteG91ncb7db/q6KYwetlFvgVyyyQITDDvpaBQJ3fTYv16apsxpM/a7Ao31tkcwY4L3CEH+2qLcMg3hVXOq9qg2budKTXjM9HEzHLnGG1XHjrM/yERe0Owo8O4wxQZ9b9UPAlUWPTEYW69LCgWcZAdu3ym3uFvgkMBp6ybcYyKeaeda3VHB9/p+KHm6VQrBZ5pXRfmadz1uvSOHvwhiILznDSDc7vWg29urpv7FBtHFIOC/wqJnN6SpduT4bhzNpZANjIjBMDg61yTiUIFNN0xf26OC75fdYC9v12ZgbJMlGJL55SXriaLJrlTwSOTPZnjhKstSMcrL9wGPCfqUsmVSsscWdzy7KaHr7MaYBwgVBlmY3arjb32exsLpIQBXHDlmsamgBY4sjLX+q2MS8oZlwxuc0A8aZQ/7yYxwT5Eh6XbGy6ySKk8SRIO3zLVbprRKOv55h/YtAcgpra+cIwqIgSzZXT9Ewq1eFxut4bOgZxpeDHDUNO7J5/v+39/VhclRV+u+pHhKSSQCNICCkayDKpyCCgLAiiHyq+IHiogurIvoTEEi6egDRJSCKpKsTRdBdcFlFRRcUvxf5kO/HZUFAAQGBpKsTRBBBIBMSJtN9fn16amJPd3XXudUzSddw7z95nsy595773qq+t+495325fwZBuNZM9NKXukPY8ZaFNKJ9MMfs3ALvA6rHpqoLVXFAaZBub1fBMEM2NtYzqh/ThC9pQ2QZyx41Jju0HbOpjnKSj4wESTKrAo86EpKn6X1c9wz6LFfAIqVqVDQn32MNZgt8d4RmeVx/z2cYO8TRQtUbGeUqlI9CjS72aL+MzwV5iqUSEllRBiTDX9v2Q4FHu8QNruE34CzJEtfYywcSA7tHhZVMhfVMg0FabOzGsUdmKlvk/YjRObarwVfhdSvl6Ivt3Hd9FvLW9leWrRWXBTnM01CVNFcNNyRG6hNxiRZzi3ywM0qzoiuMhwMPuyTxv7mD5phFqmDHOF1fw8DyepcEuJ1OB6MG3uHqbRmGsEunU9xQ0qyFi7ITwHHz1KlumETxkG4CR60cYO9lHkWeXofa76q4Klk6HcKOUZnwcf5kC/yRpozXuCogxu6lPMWyC9RVh4BnYhtsMEjCyef6LDG3EnurLnNmY9o9nyZJDGspaXsfxwbQIRa4PS6EnwU5UnMruj4LC4NamUY6NnmvjE/t6kJTupAjt8DfAeF47UNiwooRcuNK4uBmmvY7JWWmfT3TjD9NNnbj2COzZXKlIvQZG03Ddo+fSpELULg4PVEjr52uHV47gmtVfUmEmFXnrVQXBgplj9peIbk+X2+kpkA4KciR0ULZztlsgc8jwhfCvw8HczEz7vp7oMDHMNU5PNXFJElIGg2vUCXpZ7uWThwc0YlzM6xbBrCV2kHgxeEhbGWSKNXYtlwrj2Sg5mSUuo6D3dqRUbtF/ikY71X6n0zaUWJci/wVMM5Q9lO/Su4fQr+GnzQJewJVcVhpkOR9UBdjtZTRq4nNH/WohYpKOk3b+yg+h9nIz6tBGzXkDGM3LSVUkg8BAE/OmQ233Sa92d8k1FAAdopLEAy5SiXpRh0Lq/7YHU2Ou0b7vjLw4MYV7BfFSjAV1jPDZ7Dnze3GsQemyF3Cm2EEj6qDk2OuJAcKnGeqa6uqi/oHoU2Lrs9Vg8xt+SL+XjlPx0U1l4Cu5OXqWmy1/Cz6u3rAE2y4fYG3qBCeNmzWSP0n6/NJQmId0cfVgUfCO9e2JCQq70oTPczeHi9DFgNQpYLXRalQbL+Y51Wq9dAL1W9WjcD5X0s5usJwPurmrvn1pvr6zi3w6aC6QpG+VLFVMEhGMbSuzxJD2ZG8v9mBdtmsaXwfZWxzF/H+joM79EDXLa8NPDpSW2fA5wMYuFVrH9qdFXiklptMwOM47A6hPy68xPVZZBX/Te273OrkqTFpMLqq6LIvx3c60IU113uKgH3b3b6kfT1T45siQ9WPcIrGk0pXswX+LhFUiRIM3Fiei8M7nYC5PguBsjoOpSZjdk/g0V5JwQvj7jqSTbe0TfhJkKMPRPVpHJ9leLWUdJxx9dwCPwSqa19ryyOBRyr7kJj8TxFXYi9WKtipneTXmCO1eMNra/GGh2sdq9sxDgryJBnYiUqCDUfVHcL0qAXP8BSQqQ9blU4n0418fZxZn1cYanZfFXj0YQ1Irs+XA/i4xjacg2eCPMVLKTY1mGRD007uMbXvY5JEMMM46YECnyLqMer5HL1G3q4TXVZzW67PkmAmiWba8oeaytWb4oxryj/ye6Km7CGgWPKoI+1a/ZbBwWUGvzWPMOPITnikfT2Lm4c0/t1uHDfkrJkLtN894uDwJxaQ0PZEliSnPLUznIVBjuTrM1HZ+RKe9dJqrDSp3Ja+ZPTaW67Z1VeqBJxY8uhbJv1Phm2SOMe+adiiXchBo49tSXQZpwV5uqjTeMIrO9Fm1idKAc8Gc/HauCv6jv36/E9VoG2iS0TdvwYevbbl/0c1fUVyr/Vv0Q78PvBII5nWUnvuBfwqZyO0fb+iuovLuh83j+aJFDcFHmllQtd1NeDzIQyor7flur3sUeuVZYrfxwGfL5ZYQpN3nfqwpckHhym5dSJibp8lrlf9PHe6zRnDIsFHnYRkHF326JooPMPkzhNrDBgSd6/lh/15dS0+1ummKPXrmcnDlyJbu3HcQJM1UODdqoRLCPgnpQvXDA/huLh4M9dnoTIw0kFWkS53cDJJLFs7Kgp3Mb8d1TrPoLqMONjmiQVkqiusbl9rGGqVd5Tja25LE8Q+sJj35mo9O3n8+0q4N9gWe8dt7pLEX4JwZZCjj2rHHmVnGpvFjN+V8/SW5raMT88ScjdKv0mePwCROuYtmIxuwiSJbIYa1w70JJ3aMCR0lk3BE2WPWvhek+DRK+9jAkqi6A+XDkAb6jB3DNGJ6ubAhdwXjD4z6nh1YgyW8lTo9Hy4BT4DBPV1ubRVqWJeM49oyEAgt2WyadRxEDOeAeG0wKMfxL0HaV/P4saX1r/bjeP6nDk5YVyBwxzGSTxKEaGRe3uBGPlSni7TuOoWWQKSTcTtV8+ZjU21gdpRPiT5egXjiiBPLdcvxnE3gFqxQ4NfNzbzLuLNR4YhJ3v6ErcxGN1siHJOs6Rj1XGwz7IFJHKPHYvxVePoDrXrU1zTuEoGvlv2qCXD05R0mhhHlfJkLHcoICa5eoxaUCPfkwt5B87ATNFIqQfc3F9NBu+jNRk8lTpTWDeSwzXN76NptnM9DMijQ+Lep3V/H00AWWnAvSvZ97Gbusb+Q+7MB9Q+iWFMopyYuD4L7dpRBu2urFSwo+NgRxB2rN0YyQeexNGqb4YAPAtGcXoVF2ukOet+pnw9M8A3VaZ247gepmv7Im87wvgUjdLjbK3sUrKUvzfi4GyT0zTXZzl50/Yhrvw28Gh/pU+RZqbXYmEjSwKPFkQseGbcjcAPA4+O7cb/YcZ01wAAHxtJREFUiawboToT13zH+FK3yJ8Bo0UfWpJkSh6dEtd4uEj8H4C9NbZjNg5hhyRUNo19DBT5C8w4z6DfyKQBQ+WJyJMRrQ/GV4+El4IFmKWhgUpyIq2RFY0aWwKt7cgEK2Puxh55H7NLeCuq4EntvIudJoavsb3tivyGKkPiBPVFsalrbCwJNVS7BLPGdiNkVfVjMLf8LTG+PWMmfvDQyWRE25b29cwcqnTUsBvHSZynUFFFpMVEnkmrfrIWhKtpBOfFcQc2u57wxOuiIEcm6jItiCVSI4mKzRs9XRP6DG2MjPzYf6Hk0fmTOI1GTQ/4fAkDJxlUqkyv4FVRX+DhfMrC1HwF9BdnBDtpFVEMFYnE9ReDHDbTbIY6jdMk6UvacQjvWZajXza2GcbPim6t5nReqq4JhtCPhSRZ/sbF9VlCAvYxqHh34JFqU571+YsEfN6g7cqIg9md1KHatWV6yhzJC5vi9zHJx6xpJn6SDwHNpm7cBs9c+ebZwKPXdHrGwkS7SNolg2dTa3oPE74BB9fGaaxPufVMi1AK7ezGcRImTdj4a5JoPgPvUjdPWM7ApU4G3zIJzm76ijRW6sAE8B+acFCO+Rt1nbjdV3hutQ/CNaguxPhwKU9GcYXqxhMYJllMABxeUwG6rrm7thm4jGODPKm0sZOo+gC4LfDo7QmGP66K67NcsbfELLZpl0ccvKY58asWp3YgCDcb+HJ/4NHuBvb/MB3V8ZYkr36D+p21wRsaSnA9+KfAox0NfFln6vr88xpbgkoPXioR4b2lHEmddSXN72MCChugij2CQRKJU1VJ8CEQu6lr+Q0wZ0OI1ahOIBGrwiPGSD7kfgXgkqjfuqi6SZSnemk9mwjQerUNu3GcwJkJM8vOASAJKipSVckurjK+WV6Fa5OekowNwS3yh8FQbSjG6hBwaMmjG7qBIQHvHaIC6JME4oOxb5AnuYrtiRKeEgoNjPrdIsaXSnkadxKVLfBbiepKQs0JMdcHOVLrHIeJNab4GPFLtgO+FtguJ4WbKCfmj4FHu0YsnKeC8DVlG4JWW5qnuDYSZXACCwKPVLyMrs+i2evG+TH2dxMt4xbcfF4mIZvavqba+2hMewSsnTmEWRoS93W/t4abcwCxm7qIeZTrdnUcYSf1lbG2E37ciqKQJLU8BUbAwFICNmXGm4nq8dfq3zsANxPj9DilpbSvZ9p3L412JpOdxvGtN5+zBR4gwk8B7Kbs9CZizI97eZRt1c2yRT6ZGBeb1NHI6cW15/r8F0P94z8HHm3T8iNZ5I+B8V9x/Y37ewYDwXwS9YOeKQl4x8af8I3Sz4jsXjMFx5qMgzcuXUBqUu0kRNBgnBnk6cJuADWWSWN8M8hTyxW/W+QlYJxu4Iv6BLC5zWyB30+ESLqRdv1rP7x2uJBnv5yBbKTVv7lxsqLtfAolQOXkVNvXo7UM1x2m0vtoeNotWeUPlj16o8FzJokbZTDmqusQjMKCkqjSaJLakoQWdZLUnLuEt8tUsIABkbnUhmS9zISTyjkSXtPIkvb1TP1cpNBQ+8OSwqGtP5fdRfwmOHVdZY1eKTOQL3tUnGgPkzDsjziY04kXMs7HJNdZNTms/67JYf1zy0KVgCJiNWPW03laFefn+vx7Av64NX3TsNnjp1KdRH3A588yEMXNeE7gkUmyCZJshmBwFd4O14Ei/wszvqvGvU3SgHFWpeHi3OifW+RzajuIhWqfxVCp6mKqRV/3wZCMesxv45P7dpv2tL6PEnKwGEMm2c6m9FN1ta8KjJSqNJu6xmfPWB989JmJvYFJRHGzFq+OU+YKr8Al3MHkhNRrtxamfT0z+h1JmbHdOHY5YZK9hwru0ipNTGYyR4Is1mqQQ183SRC16zeh1BFlA3VhxkfLebqyuUKTRrSqvWCo9oWbMBFC1UECowGfP8jA1SZVHeBtyzy6I5QuFGm9TZvqP9o3DbuNbS61bdfUISTjvAXrTvUdxiHL8iQfQolL1ufLCPiksoHn58zGFlGUUK7Pcl2/n7IdOTk6v+zRmM64tlrdbqDAP2KqJ7KpCgN/K3u0ucbY9VlOY4y01KsZbL98PsmVs1Ex/R2o8We+u8afKfFn40pa38eEIQdnBB6pZVqNuUXl+NfBPqUFJHG/qpIgTpNXM2bHfUhni3w2MUwSCtXrRHjzJrclmkMUwYGFPi7Ik9ADjSumz7F8xvXSeqaa5JQa2Y1jlxOX9fkXBLxb2cwjwVzsGkfYrGyrxcz1+cwaUewF6vpCJZIjk0SAlqZNM2dFoYIy2DyYT5I9Pf6HosBFJrRQ9LQbT1u1CzUAk2OYJM4RjM8FebrALfB3QGjhMmTGweU83WTqcaJ4JsMkgSifXJ9F/ed1Kn/bcHpKXddnSVbQJ7t0cc3u+iwb9terfB41UsesJVAVWhnksGmSjzpDCp3n5szGllGb9oGUvo+1Z+Z9tWfmJwbzqOI+bGwvAd9ndXgIs+MEHBr7SCA1uDTwaF7cuBNsHF+sxfE2f8i27WagwO9hwrhEq04+Cfn8GsaOzRvetK9ncfOQ5r/bjWMXsxcmMPxW3QRjfpCnr6rtDQ07XHG2a+n5wCMd239EC6GqgRBeq9sgxo9LefpglENJqGwCj/oMYVov5qbcg7Urpl87hC9FSfQR8P2SRyot8+bBZYt8JHE9m1Fduo17zS7iN5ODe7QddlIuSrCZM77OFz/DxDaJC9TS/oAJF5dz9FnNOAeKfAczTPhS/zfwSH3SOuZDKC/5jDY5jwmXlXP0qan0Pg74/Hkelb5TF1OaHMMTdTkJf7zskclHiXw03QcgVnN63SCViWEJTjKfCzzSniDW3XF9lnXxrdoJIODUkkfjNL/Tvp5px55GO7tx7GLWjH88qtizPEiiOzopJVvko4nxI4PGXwg82szAfpzpwCI+lB200Mh0aq9KeOfyHP0mysb1WTbVRpySM2dgtimpbNLxmtTLFvnrxFARdIftvgjUqYiaA/SfzzB2WJonM0WasNFskfeoUR+ZPXNdJhwZnlR11JU23TgyUCh7NGgyV2K7nc9vqaKu0GNSPh14dKmmgmGGuTSZKLPdNLa0djL05nKOZIPSUtL6Ptbo0IRZ4sOaeREbk5CDsTZNpQZrSZPXBB6pwyCSSA3WPnrOCzwSVo+OJVvgE4jwrTi7hr+vrl3jzzSwl8ShSOGCdm0Ig0QpR+Pkd9O+npnglTZbu3HsYsZcnyWbN6ttYsTBzCRkvtr25/q8pwPEStCNtdftVa/rs2iNtiS5dPD3gSCH3dtdvw0U+HwmnK0dr9j1ii5us88JfvTaDfszgUf/boJJo+02i/nVfVU8a1KfALfkkRGf5lj7e/4Hb/TsyvoGWBcgT/h4kKO2MbLZAt9NhL20/reTLYyrn2AxlRPH/cs5ir1xMM4wl80M4ZRyji6J87v570bUWIxbgzwd2K6PtL6PCdSbbgo8OliNdQKpwVp++8IgR+dq+0giNciED5Zz9OO4PpKQo5vGkmeX8E5UwUNxvqz7e0TYVNrXM/XYU2hoN44JJy2k15BTIm0ZDjxSC9VrG220cxfyxpgF8UnFISl1h4fQbxJ3M9ZfGMe3HMDGal9jskRNv1Kl304nmGq/JsEwpNKQU8Ju3rH/C4ZqiSFdJv+YynZVgV2We6T/0W/Az1AiLTbm1zBeT9C+N8hRs6537Awn4P1D3zRs+vipFPsbYBrzJc5SFQeUBun2WMcbDLZfzPMqVUicpu6Zi5G/S+P7uPNCnrZqFlYRoA9hidOLb5qEJFKDDBxd9khN9WT4HtU91MqEhgksRklXfRVs+/gZJHHLqhKGTLTEsXeq7Ixgs0Y1rLSvZyqgUmqk+4FJ6eAm023hrnIqWKruYwISUTR9mfKXOQ52W7aAHtC03WiTIOPyzppiQMeYl2yB30GEyGvsDv5F6hubjmcy7I3jHMc7UUEVe5koWbQbgymljfYkraW/UeUVuRZXxWUx4wPlPHVMYsj6fDUBkTGxbca7ZngIc0w+hmqnmu+qkRj/Qr3hqu/ssDzIkeq2IUEygrDhvSoqgazTc5r1+SICVDGXBPym5NE7O7aXwvdxoMC7MeEPRu9zzKl3c1tJEs4yDl5vyL8qPKomIRergyHM0n5kuj6L5KA+btHBgcECulWLa3jzMKy1F7vpFWzSLL2a5vXMZOxps7Ubx4QzluQHqm8aNjalUzF1z/X532rLmvpKhAjHlHJkRB0TnjYKCbVWFWRthvHmpXl6sNN4Qm6054wW8AmSxzPFWWNvspBHtLck8EidYR6zoTiJAP21p+FCOta3kdIDQaWAk0DWTa55VVd24nd4+iKJPOoEr9F9I35V8kjFpuD6/N8AjtE8M6HNisAjPbG0JCMsYRcViK75NEU/qo+SNL6PSU7q2DD2PMEzuSoYqv1WGtwc1OT2rgXhcMVc1k1qlEq/q1EqaeU9JXlFPtgk+1xVmJAr52ixyljoFL7MczaaBhM97FVBDrObw5jSvJ5psUqjnd04Jpy1bRbz6/qqUB/d1xcbQx6vJK4NXMg7cAaPqOu2If/tuMHzWfjohJdOW9SZrgmCztFtFrB2EKZ2WZ8/QEBszFFzu0JP0T8DO01U0o9wjVIFK9SqDoZXd+K/hG6syeAhJZ/pixnCrktzJD51LEmueaHclA74nGXUdbDV0nzrnCVcGORI6K9ii+vzwwDUmtMmm9Kxzo0SQggXBDn6XKzjo9mxIle5t8Z2zGZDvo9ukb8MxlkG/lb6pqHf5IPeVAccwF2BR/sY+CS4G0kNArg88OgEbR8DPh/HwBVaewDXBh4dqbVPoDMdeSOV9vVMi1fa7OzGMeGMhUfxq9WLsfRj8IPd7NZAgY+Bg1NpLd7VGAcS5b5hXNiKYKimn6v8GnYLfCAIwieofXauC4ZwpLb9JGoBphmLUZiF8WHCI/mzTjJYJo9L+NUt1CharOrNm8ZDaXwy5BtV8cE19pst8qXEOFHjCxGOK+XoexpbdxFvCQciaWlU4mJfwxM62TSqtaMbHajRq/xLjV7l+3FOhXFaQ0a/E8BXAo/Umx/Dq9P7Zw7hLVpN5rS9j4bPuUzfQ4FHu8TNY+PfTaUGGfhW2SPVuyH9JJEahCHV286X8KyXVtc/JrWsGsOoIhsM0lMarNwCm2nMM84N8hSp2pTm9UyDVRptjBa0NA5wMn2u6QD/L4B9Dfp4njPYuTyf1Ath7SRBTipE0eA99X4UXF0Di/ht7OA2tV9KibltL+StM5m6hvLWyrYfq67FPnFSVY1thT+a8oOmT7oZbeBjgUffUfq1zkw2JuTA49HYMLnmW+VUsceyQXrMtK0oe9fn+yModto2neS0SePn3EW8v+PgDo2t2MRtvBrbMclITkKX4/osTAGmCS9PVzPYL0p5pa7fLXKIBJXqSxRmNV36N5VyFBtLZ5oZGvb1kZp2tDAWxJbwREZ+hzRX7c9Vqth7xSCpY7PT9j7WlKxKhh8DPww8EnUlVUkiNQjGaUGeoiREI/tMIjWYRCBgwOcvMaA6eQ7XHvVJddbn2wkYR6/TAeAKM15fzpPMXUtJ83qmeqhSaGQ3jl1Mmmn8RdjVXX3T8O7HTyU5iWpbQjoGeamFj2wcKbFG89QwqWBZ3zTs0SlDNFxARIZOq+IRZAgHaK4jm0HI+ryIgLzh1FSJcVppFb6hOd2cu5h3yTDmM0OItZuz3e8OhmofBMpT2E5+GsU5El6Cg12C+SQ0TxNeDJNk7ps5hH3jTqaEdgiMHyqzWK8JhvAhU1wHCnwiE1R8iU2gSbzs2dSHn8zYCKtWvYS9ycEpInE2zo6wHAx1TKHQWPUPoT8OG+nDLfDHQbjcZDIzjDfGxQNLe2GCnnwgahR6hsE4rEa/c4uJL2KblvcxZLp4weiEP1Rs0mKSRGoQjINMcE9A0C0Z/lvErSnNY5x3EW8yMlzPwn+tcvzDjoO94pIp3cV8OKq4VtmmmP1X4NEnYn5HTZLkemo9M8AhNaZ249jFVIUncPL1bno69hQTChngl85Gdc47vLwacxwHOzoO9hft2A5xRXcigyPiMi7DBBbJllb9KDDwy4qDY6J4JsNNrBCL76CE6zFkcGjSDVD4gyYndaqs1Saf7pOrIWRwc/80rNjiGaxZvjH6K9OxNY3gDaD6CfERHTbAa4jw6VKOTOJ/2sKSLfD7iaCl4ZjUDPF5F/I2I5l6xumrVfNIuHLOLHwsSo4OV3Emuxxn0KhCh0Zt5QfuEI6/ZSGNqPpuMAqv1f5skIxl0sUKcvBBrkJi+XSF8XCQp501xq7PklAwX2O7zoZxq1PB8cvOJKG7iiyhrJ6QOGsyY19mxtFRetQav9LyPrpF3re2OZbTV3VhwrvKOfofbYUEUoPCNTvniQUkHzGqkkBq8KnAIx1vapMHhr9PUrvsVHFIuxuZUDXqBvVvDPCXacBuj3rUMZEmzeuZatJTZmQ3jl1OWLbABSJ4XTajrf7zmTPwUW3SRCiJKPGI2o3t/QycOx24bWgIL03fBLuiiuMZ9dg1TbamxOfdyGtxjMn1dNTgs0Xej7geSzmp3Jfj+mY8TA6O1VxBaicsJOCWH8W4d+2Pc2Zjj8hNmrYzhV3W5yMIdeqZjMJcTO5hwgV9VdxO0/HCy2uwTcbBIWBIDNNOqjYIFwUra5unLk5ws0U+mRgXq/rTGz1JFbwjMwPPjQzDRJnn6sAjVZb0gM83MqAnl/6H72sJuKpK+EmFcOfGffjb2pextUPYk4HPAHiHcpgvUhUfKg3S9Ur7SLM0vI8DPn+SgctMxmnKT2iqFgbgycAjzYnwOreNpQaBGwKPDjUZd6NtghPlF8D4apVwVdVBiddg5kbT6xrvx4Lrz6aKR5iBIWK8M8iT6qMtzetZ0rnp1Xpxi1mv+t0zfm2zmGf0VSH8VmoqhATOV8A4P/BwbjvVlXZthrKAcuLVn6BfkyprifDF7EpckORUqc3mUSQUJdZL9UNk4myjrVw9AlhScXDOZCj7uD7LKd9uHfxjquLtpoTPSccbZlSKWovmpDBpN1LvRQJOKHlkIoMZ3Z9wRC7GrWC8rRuHxuqKdnCfgyOEWy88UZMrTm0RfjqJF72OCNd1+tBwfX4awBbahifUTj6Eqnh/6QwSmp6uS6iG1LPvo1vkr9U/aPQliQazWZY549e1jZHccKhKQqnBSk3B6xEG7hV5USLcm5mG32vI6ceccgv8DVB907d+CuMZBt5bzpPRCXGa17P1A+z66cVuHCcA55DuRGKH3jABzTU38YDj4BPLFpBaSrC5gTBA/yqR5J0E/+SU8Q6HcXIpT3K9PKFF5LGqwJUEvGZCG/5HY9dmGIOamLKk/SsWtNgYn6R9t6sXnjxeaZBVaerC1RlCLkmMa1ufhVZoBL9Rn3S2a4jx6+oIPjJ2Kj7vIp4+Mow1pgNssJdMU8mE/lpjG0kzwrvwY6xqlQnf6N8YZ2lvJ7R99vL76Pos4gHak1gZ8i2BRwdpx44kUoPAosCjM7R9JJEajGxbBCe2xSY4hmRTqSpugU8HQYjHVbdLqkajja4bcXDCEwtIwk+MS5rXM+PB9mgFu3GcoImpn1qsxbdbAu+Tt7+UgHNLQ/h+N1d8Y93XA8f7cB4zTlEmMsR7TriXqlhYypNcfU5aCTfmS8JEoYnopwLCL+uLfY7unIgGO7URE0f07Nph7PDnz5GRnvRE+BzGPAox+FET0V7Yxs1gnGeSDGDSdxjrJIH3plnW0o2cKg4GHrUk2tQS3aqKcIJOrrZQ6ISnI9eZjG8CbG8jB/nSArprAtqKbKJX30e3wH81ypSXEIocnabFKYnUoAn1lPiRhMC8jf+xSl1R9SRp0KlCMsBNNuBaCO+r3XKcF3j0U22FdnZpXs+6HXsv1LcbxwmehWyRjyTG52vXWB3l9dp0KwvbtQRcXsrhRtNrac1Q6pmYVZyG0WxiXZJEQ8MM/I2An4NxqTY2ReOXxkYCr+HgdCJIJu9MTZ0mGzkR/XFfBZeb6K4m6GdclU5xjkw4YaJ4I5P6WY8dcpDHaFKWcViAEJYT4xdOBt+My7hM6mNjvfA67+Ta/wnvm4aHTt6r/xhxcGG7JAXXZzlxTBxPGzWPA0X2mFEwGPMDBNxWBf6VUJOP05dVtWS6/2HCV8s5+q2+WneWvfQ+bl/gLSoECQtQF2Z8spyn/9RWMOTLrDdLjN1NbmJcn02lBiPdZ+DrZY9Mru3HtSP0XUT4f0R1BoJuwpyeBOMX7OCKyXg207yeaZ+7XrSzG8dJmpVQklCC4g+sMfRvR6PZj7JRE8yFEHglADmql/ijR2o8XLeXs7jL5GqhG9dl8V3ejwMrwAG1ZIk9QfVr7K1qPHv9VOegxhAIK8F1dRyJn3ko4+DWZfNxz2RsaE3GInGl0xgHV4H9wHgTGC4IW9b4LmUz2SexdQCeJ4L8aP2+KiejDm5KmuVt4luUbRjU3bqgE24PFuDtGxrPMZ9DwvJDhX+NGbvAwQC4zg8ouI4wsJJGn1vh2XyIGH+snUzcZrIwdotlY33Jtl61BodRFUfV+E2FJkqeAXnHVjLwJAF3gXEDVuGnwULq5io6kdtZn68g4DiDyvWkmzBu+jAG3lF/N0dDTGSD7PBo3OjfwXgMDv5AwJ1rCTdMRmyu1u+0vY/acVk7YOeFPG3VbOwPQJIVJU57+5D+adPwQ0vifV8Mn0v5bZCPSPlAvx9V/KE0iEfXx+9bmtezND5nduOYxlmzPqcHAUnqKEKuw5tl29ZWHeyxfAHJ5suWKYiAaXZst6dEUxBCOySLgEWgBxGwG8cenBTr0tRBYKDIxzOjVdHGQOt46qDxyhlJouxYxplBnuSq0haLgEXAItCzCNiNY89OjXUs7QjUYxsreCQiYL88PISdn1xIL6V9jNb/aATCJIMHTfAh4EMTQl1k0qm1tQhYBCwChgjYjaMhYNbcIqBFoB1ZcI1r7ajJzkTX+mjtJgcB12fRPxa6I32pYo9gkH6vr2AtLQIWAYvA+kfAbhzXP+a2x1cAAqHShpBEj3/HCD8LcvS+VwAEr+ghuj5fAOBMExBmzsDsieZdNOnf2loELAIWAQ0CduOoQcnaWAQMEJD4ttIs3EfArk3VVjoj2LWTBrFBN9a0hxFwC/wrEI40cHFF4NFcA3trahGwCFgENggCduO4QWC3nU5lBNwCnwXClyPG+JnAo3+fymO3YxtFIOvzCgK2McDjusCjww3sralFwCJgEdggCNiN4waB3XY6VRHIFnkPYoiebTOR9s1BDgevD06zqYptWsblLuHNUMHfjfwlfDXI0XyjOtbYImARsAhsAATsxnEDgG677F0Esj7fQMA76x4yDjKRztt6Ic+c1o/fRWgpr6pUsfuKQVrauyO3nk0UAgM+H8DArSbtEeNTpTxdZlLH2loELAIWgQ2BgN04bgjUbZ89i4Dr81MAXhs6aHS17Pr8w0g9bcLHgxx9u2cHbR2bUAQGCnwKE75u0qgDvG2ZR5JMZYtFwCJgEehpBOzGsaenxzq3PhGYdxFvPjKMv67rk3BRkKPTND5ki3w2Mc5vtmXgu2WPjte0YW2mBgLZIl9KjBNNRjPiYE47HW2TdqytRcAiYBGYbATsxnGyEbbtpwaBuUU+2GHc2LBxvD7I0WFxA8gW+WRiXBxh96fVjD2fztOquDbs36cOAq7PIjG5j8GI/hp4NHbKbVDNmloELAIWgfWPgN04rn/MbY89ioBb4NNBWNLgXixFStbnHAF+y5AYz2Qy2G/pAnq8R4dr3ZoMBEa1yVcC6Ddo/pbAo4MM7K2pRcAiYBHYYAjYjeMGg9523GsIuD7/J4BPNPjFM2dgkyhS5p0v4VkvrYYkM/xzxDhWOcBByzy6u9fGaP2ZXAS2X8zzKlU8ZtQL45tBnk4yqmONLQIWAYvABkLAbhw3EPC2295DIFvgu4mwV6NnDDyYIZxVdXCH+wKGlm2KuVTF+4iRA7B1xChehoP3BQvo1703QuvRZCOQLfD7iXCNST/E+GwpT1GhDibNWFuLgEXAIrBeELAbx/UCs+2k5xFYyI47GyvBmNmFr6uoig+UBun6LtqwVVOEgLuIt4SDfQG8FcC+kA8P82doDYBlIDzGVTxG8i/hsY1G8Njjg/iz5f5M0QNhXbUIvAIQsBvHV8Ak2yHGI7DdIn591cGj8ZZtLQJivLeUp/u7aMNWTRECrs/HArhykl2+KfDo4EnuwzZvEbAIWATUCNiNoxoqaziVEcgW+Whi/CjRGBlXOBWcuuxMeiFRfVsplQi4Pi8GMLlqLwaUUKkE0TptEbAIpA4Bu3FM3ZRZhycDAbfAC0E4x7Dt26iKz5cG6XbDetZ8CiDg+nwzgAMndSiWPH5S4bWNWwQsAuYI2I2jOWa2xhREYPsib1sFDmJgT2LsUgWyBLyGgVkE9AF4GcBzNWWYhwHcQYwf22vpKfgg2CFZBCwCFgGLQEcE7MbRPiAWAYuARcAiYBGwCFgELAIqBOzGUQWTNbIIWAQsAhYBi4BFwCJgEbAbR/sMWAQsAhYBi4BFwCJgEbAIqBCwG0cVTNbIImARsAhYBCwCFgGLgEXAbhztM2ARsAhYBCwCFgGLgEXAIqBCwG4cVTBZI4uARcAiYBGwCFgELAIWgf8P7r2nOdcbBcEAAAAASUVORK5CYII="/>
          <p:cNvSpPr>
            <a:spLocks noChangeAspect="1" noChangeArrowheads="1"/>
          </p:cNvSpPr>
          <p:nvPr/>
        </p:nvSpPr>
        <p:spPr bwMode="auto">
          <a:xfrm>
            <a:off x="155575" y="-1096963"/>
            <a:ext cx="6229350" cy="22860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323528" y="476672"/>
            <a:ext cx="8712968" cy="646331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28575">
            <a:solidFill>
              <a:schemeClr val="accent3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ru-RU" altLang="ru-RU" b="1" dirty="0">
                <a:latin typeface="Times New Roman" pitchFamily="18" charset="0"/>
                <a:cs typeface="Times New Roman" pitchFamily="18" charset="0"/>
              </a:rPr>
              <a:t>Расходы  бюджета   </a:t>
            </a:r>
            <a:r>
              <a:rPr lang="ru-RU" altLang="ru-RU" b="1" dirty="0" smtClean="0">
                <a:latin typeface="Times New Roman" pitchFamily="18" charset="0"/>
                <a:cs typeface="Times New Roman" pitchFamily="18" charset="0"/>
              </a:rPr>
              <a:t> Трефиловского </a:t>
            </a:r>
            <a:r>
              <a:rPr lang="ru-RU" altLang="ru-RU" b="1" dirty="0">
                <a:latin typeface="Times New Roman" pitchFamily="18" charset="0"/>
                <a:cs typeface="Times New Roman" pitchFamily="18" charset="0"/>
              </a:rPr>
              <a:t>сельского поселения </a:t>
            </a:r>
          </a:p>
          <a:p>
            <a:pPr algn="ctr">
              <a:defRPr/>
            </a:pPr>
            <a:r>
              <a:rPr lang="ru-RU" altLang="ru-RU" b="1" dirty="0">
                <a:latin typeface="Times New Roman" pitchFamily="18" charset="0"/>
                <a:cs typeface="Times New Roman" pitchFamily="18" charset="0"/>
              </a:rPr>
              <a:t>на 2024-2027 годы</a:t>
            </a:r>
            <a:endParaRPr lang="ru-RU" dirty="0"/>
          </a:p>
        </p:txBody>
      </p:sp>
      <p:graphicFrame>
        <p:nvGraphicFramePr>
          <p:cNvPr id="11" name="Таблица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867764164"/>
              </p:ext>
            </p:extLst>
          </p:nvPr>
        </p:nvGraphicFramePr>
        <p:xfrm>
          <a:off x="611560" y="1556792"/>
          <a:ext cx="7689276" cy="4392489"/>
        </p:xfrm>
        <a:graphic>
          <a:graphicData uri="http://schemas.openxmlformats.org/drawingml/2006/table">
            <a:tbl>
              <a:tblPr/>
              <a:tblGrid>
                <a:gridCol w="36004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22413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936104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864096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864096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864096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864096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  <a:gridCol w="864096">
                  <a:extLst>
                    <a:ext uri="{9D8B030D-6E8A-4147-A177-3AD203B41FA5}">
                      <a16:colId xmlns:a16="http://schemas.microsoft.com/office/drawing/2014/main" xmlns="" val="20007"/>
                    </a:ext>
                  </a:extLst>
                </a:gridCol>
                <a:gridCol w="848516">
                  <a:extLst>
                    <a:ext uri="{9D8B030D-6E8A-4147-A177-3AD203B41FA5}">
                      <a16:colId xmlns:a16="http://schemas.microsoft.com/office/drawing/2014/main" xmlns="" val="20008"/>
                    </a:ext>
                  </a:extLst>
                </a:gridCol>
              </a:tblGrid>
              <a:tr h="384138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№ п/п</a:t>
                      </a:r>
                    </a:p>
                  </a:txBody>
                  <a:tcPr marL="7200" marR="7200" marT="72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C7E7A3"/>
                        </a:gs>
                        <a:gs pos="50000">
                          <a:schemeClr val="accent3">
                            <a:lumMod val="40000"/>
                            <a:lumOff val="60000"/>
                          </a:schemeClr>
                        </a:gs>
                        <a:gs pos="100000">
                          <a:srgbClr val="C7E7A3"/>
                        </a:gs>
                      </a:gsLst>
                      <a:lin ang="5400000" scaled="0"/>
                    </a:gra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Наименование </a:t>
                      </a:r>
                    </a:p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показателя</a:t>
                      </a:r>
                    </a:p>
                  </a:txBody>
                  <a:tcPr marL="7200" marR="7200" marT="72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C7E7A3"/>
                        </a:gs>
                        <a:gs pos="50000">
                          <a:schemeClr val="accent3">
                            <a:lumMod val="40000"/>
                            <a:lumOff val="60000"/>
                          </a:schemeClr>
                        </a:gs>
                        <a:gs pos="100000">
                          <a:srgbClr val="C7E7A3"/>
                        </a:gs>
                      </a:gsLst>
                      <a:lin ang="5400000" scaled="0"/>
                    </a:gra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исполнено 2024 год</a:t>
                      </a:r>
                    </a:p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(оценка)</a:t>
                      </a:r>
                    </a:p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тыс.руб.</a:t>
                      </a:r>
                    </a:p>
                  </a:txBody>
                  <a:tcPr marL="7200" marR="7200" marT="72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C7E7A3"/>
                        </a:gs>
                        <a:gs pos="50000">
                          <a:schemeClr val="accent3">
                            <a:lumMod val="40000"/>
                            <a:lumOff val="60000"/>
                          </a:schemeClr>
                        </a:gs>
                        <a:gs pos="100000">
                          <a:srgbClr val="C7E7A3"/>
                        </a:gs>
                      </a:gsLst>
                      <a:lin ang="5400000" scaled="0"/>
                    </a:gra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прогноз на 2025 год, тыс.руб.</a:t>
                      </a:r>
                    </a:p>
                  </a:txBody>
                  <a:tcPr marL="7200" marR="7200" marT="72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C7E7A3"/>
                        </a:gs>
                        <a:gs pos="50000">
                          <a:schemeClr val="accent3">
                            <a:lumMod val="40000"/>
                            <a:lumOff val="60000"/>
                          </a:schemeClr>
                        </a:gs>
                        <a:gs pos="100000">
                          <a:srgbClr val="C7E7A3"/>
                        </a:gs>
                      </a:gsLst>
                      <a:lin ang="5400000" scaled="0"/>
                    </a:gra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прогноз</a:t>
                      </a:r>
                      <a:r>
                        <a:rPr lang="ru-RU" sz="1300" b="0" i="0" u="none" strike="noStrike" baseline="0" dirty="0">
                          <a:solidFill>
                            <a:srgbClr val="000000"/>
                          </a:solidFill>
                          <a:latin typeface="Times New Roman"/>
                        </a:rPr>
                        <a:t> </a:t>
                      </a:r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на 2026 год, тыс.руб.</a:t>
                      </a:r>
                    </a:p>
                  </a:txBody>
                  <a:tcPr marL="7200" marR="7200" marT="72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C7E7A3"/>
                        </a:gs>
                        <a:gs pos="50000">
                          <a:schemeClr val="accent3">
                            <a:lumMod val="40000"/>
                            <a:lumOff val="60000"/>
                          </a:schemeClr>
                        </a:gs>
                        <a:gs pos="100000">
                          <a:srgbClr val="C7E7A3"/>
                        </a:gs>
                      </a:gsLst>
                      <a:lin ang="5400000" scaled="0"/>
                    </a:gra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прогноз</a:t>
                      </a:r>
                      <a:r>
                        <a:rPr lang="ru-RU" sz="1300" b="0" i="0" u="none" strike="noStrike" baseline="0" dirty="0">
                          <a:solidFill>
                            <a:srgbClr val="000000"/>
                          </a:solidFill>
                          <a:latin typeface="Times New Roman"/>
                        </a:rPr>
                        <a:t> </a:t>
                      </a:r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на 2027 год, тыс.руб.</a:t>
                      </a:r>
                    </a:p>
                  </a:txBody>
                  <a:tcPr marL="7200" marR="7200" marT="72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C7E7A3"/>
                        </a:gs>
                        <a:gs pos="50000">
                          <a:schemeClr val="accent3">
                            <a:lumMod val="40000"/>
                            <a:lumOff val="60000"/>
                          </a:schemeClr>
                        </a:gs>
                        <a:gs pos="100000">
                          <a:srgbClr val="C7E7A3"/>
                        </a:gs>
                      </a:gsLst>
                      <a:lin ang="5400000" scaled="0"/>
                    </a:gradFill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Темп роста</a:t>
                      </a:r>
                    </a:p>
                  </a:txBody>
                  <a:tcPr marL="7200" marR="7200" marT="72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C7E7A3"/>
                        </a:gs>
                        <a:gs pos="50000">
                          <a:schemeClr val="accent3">
                            <a:lumMod val="40000"/>
                            <a:lumOff val="60000"/>
                          </a:schemeClr>
                        </a:gs>
                        <a:gs pos="100000">
                          <a:srgbClr val="C7E7A3"/>
                        </a:gs>
                      </a:gsLst>
                      <a:lin ang="5400000" scaled="0"/>
                    </a:gra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3655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2025 год к 2024 году, %</a:t>
                      </a:r>
                    </a:p>
                  </a:txBody>
                  <a:tcPr marL="7200" marR="7200" marT="72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C7E7A3"/>
                        </a:gs>
                        <a:gs pos="50000">
                          <a:schemeClr val="accent3">
                            <a:lumMod val="40000"/>
                            <a:lumOff val="60000"/>
                          </a:schemeClr>
                        </a:gs>
                        <a:gs pos="100000">
                          <a:srgbClr val="C7E7A3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2026 год к 2025 году, %</a:t>
                      </a:r>
                    </a:p>
                    <a:p>
                      <a:pPr algn="ctr" fontAlgn="ctr"/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200" marR="7200" marT="72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C7E7A3"/>
                        </a:gs>
                        <a:gs pos="50000">
                          <a:schemeClr val="accent3">
                            <a:lumMod val="40000"/>
                            <a:lumOff val="60000"/>
                          </a:schemeClr>
                        </a:gs>
                        <a:gs pos="100000">
                          <a:srgbClr val="C7E7A3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2027 год к 2026году, %</a:t>
                      </a:r>
                    </a:p>
                  </a:txBody>
                  <a:tcPr marL="7200" marR="7200" marT="72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C7E7A3"/>
                        </a:gs>
                        <a:gs pos="50000">
                          <a:schemeClr val="accent3">
                            <a:lumMod val="40000"/>
                            <a:lumOff val="60000"/>
                          </a:schemeClr>
                        </a:gs>
                        <a:gs pos="100000">
                          <a:srgbClr val="C7E7A3"/>
                        </a:gs>
                      </a:gsLst>
                      <a:lin ang="5400000" scaled="0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8413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</a:t>
                      </a:r>
                    </a:p>
                  </a:txBody>
                  <a:tcPr marL="7200" marR="7200" marT="72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C7E7A3"/>
                        </a:gs>
                        <a:gs pos="50000">
                          <a:schemeClr val="accent3">
                            <a:lumMod val="40000"/>
                            <a:lumOff val="60000"/>
                          </a:schemeClr>
                        </a:gs>
                        <a:gs pos="100000">
                          <a:srgbClr val="C7E7A3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Всего расходов</a:t>
                      </a:r>
                    </a:p>
                  </a:txBody>
                  <a:tcPr marL="7200" marR="7200" marT="72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C7E7A3"/>
                        </a:gs>
                        <a:gs pos="50000">
                          <a:schemeClr val="accent3">
                            <a:lumMod val="40000"/>
                            <a:lumOff val="60000"/>
                          </a:schemeClr>
                        </a:gs>
                        <a:gs pos="100000">
                          <a:srgbClr val="C7E7A3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5968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C7E7A3"/>
                        </a:gs>
                        <a:gs pos="50000">
                          <a:schemeClr val="accent3">
                            <a:lumMod val="40000"/>
                            <a:lumOff val="60000"/>
                          </a:schemeClr>
                        </a:gs>
                        <a:gs pos="100000">
                          <a:srgbClr val="C7E7A3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6015,4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C7E7A3"/>
                        </a:gs>
                        <a:gs pos="50000">
                          <a:schemeClr val="accent3">
                            <a:lumMod val="40000"/>
                            <a:lumOff val="60000"/>
                          </a:schemeClr>
                        </a:gs>
                        <a:gs pos="100000">
                          <a:srgbClr val="C7E7A3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4493,5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C7E7A3"/>
                        </a:gs>
                        <a:gs pos="50000">
                          <a:schemeClr val="accent3">
                            <a:lumMod val="40000"/>
                            <a:lumOff val="60000"/>
                          </a:schemeClr>
                        </a:gs>
                        <a:gs pos="100000">
                          <a:srgbClr val="C7E7A3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4934,8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C7E7A3"/>
                        </a:gs>
                        <a:gs pos="50000">
                          <a:schemeClr val="accent3">
                            <a:lumMod val="40000"/>
                            <a:lumOff val="60000"/>
                          </a:schemeClr>
                        </a:gs>
                        <a:gs pos="100000">
                          <a:srgbClr val="C7E7A3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100,79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C7E7A3"/>
                        </a:gs>
                        <a:gs pos="50000">
                          <a:schemeClr val="accent3">
                            <a:lumMod val="40000"/>
                            <a:lumOff val="60000"/>
                          </a:schemeClr>
                        </a:gs>
                        <a:gs pos="100000">
                          <a:srgbClr val="C7E7A3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74,70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C7E7A3"/>
                        </a:gs>
                        <a:gs pos="50000">
                          <a:schemeClr val="accent3">
                            <a:lumMod val="40000"/>
                            <a:lumOff val="60000"/>
                          </a:schemeClr>
                        </a:gs>
                        <a:gs pos="100000">
                          <a:srgbClr val="C7E7A3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109,82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C7E7A3"/>
                        </a:gs>
                        <a:gs pos="50000">
                          <a:schemeClr val="accent3">
                            <a:lumMod val="40000"/>
                            <a:lumOff val="60000"/>
                          </a:schemeClr>
                        </a:gs>
                        <a:gs pos="100000">
                          <a:srgbClr val="C7E7A3"/>
                        </a:gs>
                      </a:gsLst>
                      <a:lin ang="5400000" scaled="0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8413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7200" marR="7200" marT="72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C7E7A3"/>
                        </a:gs>
                        <a:gs pos="50000">
                          <a:schemeClr val="accent3">
                            <a:lumMod val="40000"/>
                            <a:lumOff val="60000"/>
                          </a:schemeClr>
                        </a:gs>
                        <a:gs pos="100000">
                          <a:srgbClr val="C7E7A3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их них</a:t>
                      </a:r>
                    </a:p>
                  </a:txBody>
                  <a:tcPr marL="7200" marR="7200" marT="72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C7E7A3"/>
                        </a:gs>
                        <a:gs pos="50000">
                          <a:schemeClr val="accent3">
                            <a:lumMod val="40000"/>
                            <a:lumOff val="60000"/>
                          </a:schemeClr>
                        </a:gs>
                        <a:gs pos="100000">
                          <a:srgbClr val="C7E7A3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200" marR="7200" marT="72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C7E7A3"/>
                        </a:gs>
                        <a:gs pos="50000">
                          <a:schemeClr val="accent3">
                            <a:lumMod val="40000"/>
                            <a:lumOff val="60000"/>
                          </a:schemeClr>
                        </a:gs>
                        <a:gs pos="100000">
                          <a:srgbClr val="C7E7A3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400" b="0" i="0" u="none" strike="noStrike" dirty="0">
                        <a:solidFill>
                          <a:schemeClr val="accent6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200" marR="7200" marT="72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C7E7A3"/>
                        </a:gs>
                        <a:gs pos="50000">
                          <a:schemeClr val="accent3">
                            <a:lumMod val="40000"/>
                            <a:lumOff val="60000"/>
                          </a:schemeClr>
                        </a:gs>
                        <a:gs pos="100000">
                          <a:srgbClr val="C7E7A3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400" b="0" i="0" u="none" strike="noStrike" dirty="0">
                        <a:solidFill>
                          <a:schemeClr val="accent6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200" marR="7200" marT="72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C7E7A3"/>
                        </a:gs>
                        <a:gs pos="50000">
                          <a:schemeClr val="accent3">
                            <a:lumMod val="40000"/>
                            <a:lumOff val="60000"/>
                          </a:schemeClr>
                        </a:gs>
                        <a:gs pos="100000">
                          <a:srgbClr val="C7E7A3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400" b="0" i="0" u="none" strike="noStrike" dirty="0">
                        <a:solidFill>
                          <a:schemeClr val="accent6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200" marR="7200" marT="72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C7E7A3"/>
                        </a:gs>
                        <a:gs pos="50000">
                          <a:schemeClr val="accent3">
                            <a:lumMod val="40000"/>
                            <a:lumOff val="60000"/>
                          </a:schemeClr>
                        </a:gs>
                        <a:gs pos="100000">
                          <a:srgbClr val="C7E7A3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400" b="0" i="0" u="none" strike="noStrike" dirty="0">
                        <a:solidFill>
                          <a:schemeClr val="accent6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200" marR="7200" marT="72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C7E7A3"/>
                        </a:gs>
                        <a:gs pos="50000">
                          <a:schemeClr val="accent3">
                            <a:lumMod val="40000"/>
                            <a:lumOff val="60000"/>
                          </a:schemeClr>
                        </a:gs>
                        <a:gs pos="100000">
                          <a:srgbClr val="C7E7A3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400" b="0" i="0" u="none" strike="noStrike" dirty="0">
                        <a:solidFill>
                          <a:schemeClr val="accent6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200" marR="7200" marT="72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C7E7A3"/>
                        </a:gs>
                        <a:gs pos="50000">
                          <a:schemeClr val="accent3">
                            <a:lumMod val="40000"/>
                            <a:lumOff val="60000"/>
                          </a:schemeClr>
                        </a:gs>
                        <a:gs pos="100000">
                          <a:srgbClr val="C7E7A3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400" b="0" i="0" u="none" strike="noStrike" dirty="0">
                        <a:solidFill>
                          <a:schemeClr val="accent6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200" marR="7200" marT="72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C7E7A3"/>
                        </a:gs>
                        <a:gs pos="50000">
                          <a:schemeClr val="accent3">
                            <a:lumMod val="40000"/>
                            <a:lumOff val="60000"/>
                          </a:schemeClr>
                        </a:gs>
                        <a:gs pos="100000">
                          <a:srgbClr val="C7E7A3"/>
                        </a:gs>
                      </a:gsLst>
                      <a:lin ang="5400000" scaled="0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3524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1.1</a:t>
                      </a:r>
                    </a:p>
                  </a:txBody>
                  <a:tcPr marL="7200" marR="7200" marT="72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C7E7A3"/>
                        </a:gs>
                        <a:gs pos="50000">
                          <a:schemeClr val="accent3">
                            <a:lumMod val="40000"/>
                            <a:lumOff val="60000"/>
                          </a:schemeClr>
                        </a:gs>
                        <a:gs pos="100000">
                          <a:srgbClr val="C7E7A3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за счет собственных доходных источников</a:t>
                      </a:r>
                    </a:p>
                  </a:txBody>
                  <a:tcPr marL="7200" marR="7200" marT="72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C7E7A3"/>
                        </a:gs>
                        <a:gs pos="50000">
                          <a:schemeClr val="accent3">
                            <a:lumMod val="40000"/>
                            <a:lumOff val="60000"/>
                          </a:schemeClr>
                        </a:gs>
                        <a:gs pos="100000">
                          <a:srgbClr val="C7E7A3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5832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C7E7A3"/>
                        </a:gs>
                        <a:gs pos="50000">
                          <a:schemeClr val="accent3">
                            <a:lumMod val="40000"/>
                            <a:lumOff val="60000"/>
                          </a:schemeClr>
                        </a:gs>
                        <a:gs pos="100000">
                          <a:srgbClr val="C7E7A3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5855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C7E7A3"/>
                        </a:gs>
                        <a:gs pos="50000">
                          <a:schemeClr val="accent3">
                            <a:lumMod val="40000"/>
                            <a:lumOff val="60000"/>
                          </a:schemeClr>
                        </a:gs>
                        <a:gs pos="100000">
                          <a:srgbClr val="C7E7A3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4318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C7E7A3"/>
                        </a:gs>
                        <a:gs pos="50000">
                          <a:schemeClr val="accent3">
                            <a:lumMod val="40000"/>
                            <a:lumOff val="60000"/>
                          </a:schemeClr>
                        </a:gs>
                        <a:gs pos="100000">
                          <a:srgbClr val="C7E7A3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4753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C7E7A3"/>
                        </a:gs>
                        <a:gs pos="50000">
                          <a:schemeClr val="accent3">
                            <a:lumMod val="40000"/>
                            <a:lumOff val="60000"/>
                          </a:schemeClr>
                        </a:gs>
                        <a:gs pos="100000">
                          <a:srgbClr val="C7E7A3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100,39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C7E7A3"/>
                        </a:gs>
                        <a:gs pos="50000">
                          <a:schemeClr val="accent3">
                            <a:lumMod val="40000"/>
                            <a:lumOff val="60000"/>
                          </a:schemeClr>
                        </a:gs>
                        <a:gs pos="100000">
                          <a:srgbClr val="C7E7A3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73,75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C7E7A3"/>
                        </a:gs>
                        <a:gs pos="50000">
                          <a:schemeClr val="accent3">
                            <a:lumMod val="40000"/>
                            <a:lumOff val="60000"/>
                          </a:schemeClr>
                        </a:gs>
                        <a:gs pos="100000">
                          <a:srgbClr val="C7E7A3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110,07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C7E7A3"/>
                        </a:gs>
                        <a:gs pos="50000">
                          <a:schemeClr val="accent3">
                            <a:lumMod val="40000"/>
                            <a:lumOff val="60000"/>
                          </a:schemeClr>
                        </a:gs>
                        <a:gs pos="100000">
                          <a:srgbClr val="C7E7A3"/>
                        </a:gs>
                      </a:gsLst>
                      <a:lin ang="5400000" scaled="0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76827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1.2</a:t>
                      </a:r>
                    </a:p>
                  </a:txBody>
                  <a:tcPr marL="7200" marR="7200" marT="72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C7E7A3"/>
                        </a:gs>
                        <a:gs pos="50000">
                          <a:schemeClr val="accent3">
                            <a:lumMod val="40000"/>
                            <a:lumOff val="60000"/>
                          </a:schemeClr>
                        </a:gs>
                        <a:gs pos="100000">
                          <a:srgbClr val="C7E7A3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за счет межбюджетных трансфертов</a:t>
                      </a:r>
                    </a:p>
                  </a:txBody>
                  <a:tcPr marL="7200" marR="7200" marT="72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C7E7A3"/>
                        </a:gs>
                        <a:gs pos="50000">
                          <a:schemeClr val="accent3">
                            <a:lumMod val="40000"/>
                            <a:lumOff val="60000"/>
                          </a:schemeClr>
                        </a:gs>
                        <a:gs pos="100000">
                          <a:srgbClr val="C7E7A3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latin typeface="Times New Roman"/>
                        </a:rPr>
                        <a:t>618,40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latin typeface="Times New Roman"/>
                      </a:endParaRPr>
                    </a:p>
                  </a:txBody>
                  <a:tcPr marL="7200" marR="7200" marT="72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C7E7A3"/>
                        </a:gs>
                        <a:gs pos="50000">
                          <a:schemeClr val="accent3">
                            <a:lumMod val="40000"/>
                            <a:lumOff val="60000"/>
                          </a:schemeClr>
                        </a:gs>
                        <a:gs pos="100000">
                          <a:srgbClr val="C7E7A3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latin typeface="Times New Roman"/>
                        </a:rPr>
                        <a:t>153,90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latin typeface="Times New Roman"/>
                      </a:endParaRPr>
                    </a:p>
                  </a:txBody>
                  <a:tcPr marL="7200" marR="7200" marT="72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C7E7A3"/>
                        </a:gs>
                        <a:gs pos="50000">
                          <a:schemeClr val="accent3">
                            <a:lumMod val="40000"/>
                            <a:lumOff val="60000"/>
                          </a:schemeClr>
                        </a:gs>
                        <a:gs pos="100000">
                          <a:srgbClr val="C7E7A3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latin typeface="Times New Roman"/>
                        </a:rPr>
                        <a:t>169,00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latin typeface="Times New Roman"/>
                      </a:endParaRPr>
                    </a:p>
                  </a:txBody>
                  <a:tcPr marL="7200" marR="7200" marT="72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C7E7A3"/>
                        </a:gs>
                        <a:gs pos="50000">
                          <a:schemeClr val="accent3">
                            <a:lumMod val="40000"/>
                            <a:lumOff val="60000"/>
                          </a:schemeClr>
                        </a:gs>
                        <a:gs pos="100000">
                          <a:srgbClr val="C7E7A3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latin typeface="Times New Roman"/>
                        </a:rPr>
                        <a:t>175,00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latin typeface="Times New Roman"/>
                      </a:endParaRPr>
                    </a:p>
                  </a:txBody>
                  <a:tcPr marL="7200" marR="7200" marT="72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C7E7A3"/>
                        </a:gs>
                        <a:gs pos="50000">
                          <a:schemeClr val="accent3">
                            <a:lumMod val="40000"/>
                            <a:lumOff val="60000"/>
                          </a:schemeClr>
                        </a:gs>
                        <a:gs pos="100000">
                          <a:srgbClr val="C7E7A3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latin typeface="Times New Roman"/>
                        </a:rPr>
                        <a:t>24,89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latin typeface="Times New Roman"/>
                      </a:endParaRPr>
                    </a:p>
                  </a:txBody>
                  <a:tcPr marL="7200" marR="7200" marT="72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C7E7A3"/>
                        </a:gs>
                        <a:gs pos="50000">
                          <a:schemeClr val="accent3">
                            <a:lumMod val="40000"/>
                            <a:lumOff val="60000"/>
                          </a:schemeClr>
                        </a:gs>
                        <a:gs pos="100000">
                          <a:srgbClr val="C7E7A3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latin typeface="Times New Roman"/>
                        </a:rPr>
                        <a:t>109,81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latin typeface="Times New Roman"/>
                      </a:endParaRPr>
                    </a:p>
                  </a:txBody>
                  <a:tcPr marL="7200" marR="7200" marT="72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C7E7A3"/>
                        </a:gs>
                        <a:gs pos="50000">
                          <a:schemeClr val="accent3">
                            <a:lumMod val="40000"/>
                            <a:lumOff val="60000"/>
                          </a:schemeClr>
                        </a:gs>
                        <a:gs pos="100000">
                          <a:srgbClr val="C7E7A3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chemeClr val="tx1"/>
                          </a:solidFill>
                          <a:latin typeface="Times New Roman"/>
                        </a:rPr>
                        <a:t>103,55</a:t>
                      </a:r>
                    </a:p>
                  </a:txBody>
                  <a:tcPr marL="7200" marR="7200" marT="72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C7E7A3"/>
                        </a:gs>
                        <a:gs pos="50000">
                          <a:schemeClr val="accent3">
                            <a:lumMod val="40000"/>
                            <a:lumOff val="60000"/>
                          </a:schemeClr>
                        </a:gs>
                        <a:gs pos="100000">
                          <a:srgbClr val="C7E7A3"/>
                        </a:gs>
                      </a:gsLst>
                      <a:lin ang="5400000" scaled="0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46881" name="Rectangle 2"/>
          <p:cNvSpPr>
            <a:spLocks noGrp="1"/>
          </p:cNvSpPr>
          <p:nvPr>
            <p:ph type="title" idx="4294967295"/>
          </p:nvPr>
        </p:nvSpPr>
        <p:spPr bwMode="auto">
          <a:noFill/>
        </p:spPr>
        <p:txBody>
          <a:bodyPr wrap="square" numCol="1" compatLnSpc="1">
            <a:prstTxWarp prst="textNoShape">
              <a:avLst/>
            </a:prstTxWarp>
          </a:bodyPr>
          <a:lstStyle/>
          <a:p>
            <a:endParaRPr lang="ru-RU">
              <a:solidFill>
                <a:schemeClr val="tx1"/>
              </a:solidFill>
              <a:effectLst/>
            </a:endParaRPr>
          </a:p>
        </p:txBody>
      </p:sp>
      <p:sp>
        <p:nvSpPr>
          <p:cNvPr id="4346882" name="Rectangle 3"/>
          <p:cNvSpPr>
            <a:spLocks noGrp="1"/>
          </p:cNvSpPr>
          <p:nvPr>
            <p:ph type="body" idx="4294967295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346883" name="AutoShape 4" descr="1675595615_top-fon-com-p-fon-dlya-prezentatsii-powerpoint-neitralni-170"/>
          <p:cNvSpPr>
            <a:spLocks noChangeAspect="1" noChangeArrowheads="1"/>
          </p:cNvSpPr>
          <p:nvPr/>
        </p:nvSpPr>
        <p:spPr bwMode="auto">
          <a:xfrm>
            <a:off x="155575" y="460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346884" name="AutoShape 5" descr="1675595615_top-fon-com-p-fon-dlya-prezentatsii-powerpoint-neitralni-170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346886" name="Text Box 12"/>
          <p:cNvSpPr txBox="1">
            <a:spLocks noChangeArrowheads="1"/>
          </p:cNvSpPr>
          <p:nvPr/>
        </p:nvSpPr>
        <p:spPr bwMode="auto">
          <a:xfrm>
            <a:off x="8805863" y="6667500"/>
            <a:ext cx="0" cy="141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lnSpc>
                <a:spcPts val="1113"/>
              </a:lnSpc>
            </a:pPr>
            <a:endParaRPr lang="ru-RU" altLang="ru-RU" sz="1200">
              <a:solidFill>
                <a:srgbClr val="000066"/>
              </a:solidFill>
              <a:latin typeface="Times New Roman" pitchFamily="18" charset="0"/>
            </a:endParaRPr>
          </a:p>
        </p:txBody>
      </p:sp>
      <p:pic>
        <p:nvPicPr>
          <p:cNvPr id="4335618" name="Picture 2" descr="Picture backgrou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-99392"/>
            <a:ext cx="9143999" cy="6858000"/>
          </a:xfrm>
          <a:prstGeom prst="rect">
            <a:avLst/>
          </a:prstGeom>
          <a:noFill/>
        </p:spPr>
      </p:pic>
      <p:sp>
        <p:nvSpPr>
          <p:cNvPr id="4367362" name="AutoShape 2" descr="data:image/png;base64,iVBORw0KGgoAAAANSUhEUgAAAo4AAADwCAYAAACOueV4AAAAAXNSR0IArs4c6QAAIABJREFUeF7snQmUHFX1/7+3ejIJyQQQZId0dYJssoOAogICiggCLihuPxQUFUSSrg6I+ndE2dLVE2QTEVH8iSj6EwQUEZXFFRQEEWRLujogsggCGbJMpuv++9X0xE5Pd9d91ZNJd3LfOTmHw9y3fV71q1vv3YWgRQkoASWgBJSAElACSkAJCAiQQEZFlIASUAJKQAkoASWgBJQAVHHUh0AJKAEloASUgBJQAkpAREAVRxEmFVICSkAJKAEloASUgBJQxVGfASWgBJSAElACSkAJKAERAVUcRZhUSAkoASWgBJSAElACSkAVR30GlIASUAJKQAkoASWgBEQEVHEUYVIhJaAElIASUAJKQAkoAVUc9RlQAkpACSgBJaAElIASEBFQxVGESYWUgBJQAkpACSgBJaAEVHHUZ0AJKAEloASUgBJQAkpAREAVRxEmFVICSkAJKAEloASUgBJQxVGfASWgBJSAElACSkAJKAERAVUcRZhUSAkoASWgBJSAElACSkAVR30GlIASUAJKQAkoASWgBEQEVHEUYVIhJaAElIASUAJKQAkoAVUc9RlQAkpACSgBJaAElIASEBFQxVGESYWUgBJQAkpACSgBJaAEVHHUZ0AJKAEloASUgBJQAkpAREAVRxEmFVICSkAJKAEloASUgBJQxVGfASWgBJSAElACSkAJKAERAVUcRZhUSAkoASWgBJSAElACSkAVR30GlIASUAJKQAkoASWgBEQEVHEUYVIhJaAElIASUAJKQAkoAVUc9RlQAkpACSgBJaAElIASEBFQxVGESYWUgBJQAkpACSgBJaAEVHHUZ0AJKAEloASUgBJQAkpAREAVRxEmFVICSkAJKAEloASUgBJQxVGfASWgBJSAElACSkAJKAERAVUcRZhUSAkoASWgBJSAElACSkAVR30GlIASUAJKQAkoASWgBEQEVHEUYeoOIdfnRwBs1+5omfCWUpZua7edTqivTDphFXQMSkAJKAElsLYQUMVxLVnJnS7hviVL8RIAp90p9fRi08dPpefabWdN11cma3oFtH8loASUgBJY2wio4riWrKib531B+NM4TOeZwKPNx6GdNd6EMlnjS6ADUAJKQAkogbWMQFcpjjPO5VelUtiZU5gFIE3ANiFjMwI2AfAqAH0ApgGYzEAPASkAywEsrf57HsCTAJ4gwmMhcE9qBe5deAaZk7quL1udwxv3TMJucLA7hdgNhN0B7AhgknRyBPy66NEhUvlOl1Mmnb5COj4loASUgBLoJgIdqzhuez5vPdyD/SnEPuxgZzB2BrDlaoDLAO5jxk2pFG5YOIf+shr6WGNNZny+hIFPiwdAuCDI0myxfBcKKpMuXDQdshJQAkpACXQEgY5SHGcN8LblEGeBsD8YM9YQoQeJcVlqMr77+Kn08hoaw7h16+b5dhAOkDbIjBNLOfqWVL4b5ZRJN66ajlkJKAEloAQ6gUBHKY6ZPJ/ChIs6AQyAF4hxHr+Ci4J+WtYhY7IeRtrn5wh4tbQiOdi3OIfulsp3o5wy6cZV0zErASWgBJRAJxDoLMWxwFcw44ROALNyDIRFTogTFuboVx01LsFgtr2QNxkewrMC0VERXsqY/kyOXrGo01WiyqSrlksHqwSUgBJQAh1GoKMUR9dnY1+4l4QRA38nxm/ZwV+cMh5zUghoEl7a+gUseXIjpJYOoq9nPWxKZWxPjL2Z8FYAr5O03UCGGbj41dORveckWpGwjQmvVrmSPbByTW0Tj3Fh4JFxPFprizJZa5dWJ6YElIASUAITQKBjFMcD+7kn6MNiAFNazHshGFc4ZVy98AxaZMsnPZ93pDJOq3hVm1NN43FtVYzHMQ3j3d3ihZ32+dMVj/NLLCZ5Q+DRURbyXSeqTLpuyXTASkAJKAEl0EEEOkZxnJXnncuEB5qwWciML5bS+CGOpXK7/Kp9fRfAHgnauh8pHBjMphcT1J3QKrbew8Q4u5ijL0zoICe4M2UywcC1OyWgBJSAElirCHSM4pgp8IeY8b9j6BLO75mELz1+Kpl4jONWtr2QJ69YjiuI8CHbRonw+xWEQ5+cQyY+ZMcW12dzTX2geICM44Ic/UAs34WCyqQLF02HrASUgBJQAh1DoHMUR599BrJ1ZIpBFrNAZGItjn/pZyfdh+8Q8OEEjV8VeHR8gnoTVsXN87OgKDi6qKQYuyzI0d9Fwl0qpEy6dOF02EpACSgBJdARBDpJcfwVAwfXUflS4NFZq5OUOXkcHsKdAPax7YeAjxQ9GntKatvQapBP4D28YuPpmNZNzj+22JSJLTGVVwJKQAkoASWwKoGOURwbxNZjAjJFj0qre9Fcn3cAcD+AXsu+/tMLbPeoR/+2rLfaxd0BPgAhbpd2ZLzUSx7tIpXvRjll0o2rpmNWAkpACSiBTiLQEYpjlF4whSdqwUx0zuR0nvNE8KwXh/H1IEfylH7WHSSrkMB7+JrAow8k6607aimT7lgnHaUSUAJKQAl0LoGOUBxnFviIkHFjLSYGPlTy6OqJQpe5gDfjYRQBrGfZZ5mAWRNxMmozrozPFzNwsrQOA58veXSOVL4b5ZRJN66ajlkJKAEloAQ6iUBHKI4Zn7/AwFdqwLw87GDzifZazvj8PQY+aLtABBSKHtmfVtp2ZCFv6z1MjHcWc7SK8m7RXVeIKpOuWCYdpBJQAkpACXQwgc5QHPP8Yya8u4bT5YFHJ000N3eAD0OImxP0+1JPLzYb75BBCcaxsorr8zMANpW2wYyZpRyZE9e1tiiTtXZpdWJKQAkoASUwQQQ6QnF0fX4cwH9T3RFeH2TpTxPE4L/KVj9PQR/+E5O9puGwHMKRC7N000SPuVF/W53DG0/qhY3DzotBFhuttrBHHQBFmXTAIugQlIASUAJKoOsJdITi2EkUba8za8b+ncCjj3bCXDI+v5mBOyzGcmvgkcnlvdYWZbLWLq1OTAkoASWgBCaQgCqOdbBtHShWVicsCrKUnsC1a9qVW+BPgXGpdCzrQqpBZSJ9GlROCSgBJaAElEBzAqo41rFJF/hkYlyc5KHhFLYszaZ/JanbrM6sPG9adnA4A28gxs4A0iBsCMYUACYN48sAngZQAuEfHOIuAo4G4SPicTh4ezCHfmHkZ57HM8JJeDsDexFjdxA2A2N9BvoIeKna1wIQfj5MuOnJOfRPcT/jJKhMGoPcLM/T1iMcCsIBYOzJwEwibATGZACLMbJ+/yHgwZBwL0L8seThT2uzicI4PXJtNWPMJHomRb/J/QjYA8CWADYE4AB4HsADAH7TC1yZNCbsrAJvEzKODhn7EGE3AJtV+zB7xNNg/JEd3FBajOvQT2FbE9LKmOHzTkQ4yAH2YGA7MFwg2ienEWEIjMWVTGiLCXiKgAdMnFxO4Y7SbPqH4hsfArMGeNsy42AGdibG9gxkCFgfwPRqTOZXAPybEEVLuY+B3y1l3PpMjsz/X+Olm/drVRzrFcc8v4UIv07yVBHhqGKWbkhSt75OusAHUYi5IJgrZPOCWS2FgeHJwBZDjCNBOBHA6wFInwvzArqqXMYXnjidnlotA6xpVJk0JjxzgHcphziVRiIC2IWTIiwC4/vUgwuKp5FxqBIX1+dFALYRV2ggyIw3lHL0x7g23AJ/DYxT4+Ri/044P8jSGaNyrs/mud0itl4jAcKFQZY+26xuZoD34RCfZ+BwAnoEfSwlwv8rzkFBqsybUGZlxukE7C/83T4Cxv8EObpLMB4c2M89QV/0cWr3XDVqPIVMMJsCSb/1Mm6ejwLhepu6nMJO46moVX9nHybAxLvdymYsNbIPMeH7U4Zx4SOnk/mYiy3pPB9DhJ/ECsYL3BZ49JZ4sbES6QLPIUbBpm64Ahst+hwZn4FxK9vM41mpFD4OxrGVd0/GumHCEmJcVwbmL/LoHuv641BhTe3X4zD0lU1IFYTx7LOj24pO3HqQLFsNY3aQowvameDMPB9SBs4lwt7ttCOty8AgjZxGJXt5mo4ISxj4SClL/yft10ZOmTSmNSvPOw8T5hNwiA3PJrKLwTg7eAV5yYmUO583RDlyJGun8NT1sP5DJ9NgXCOZAv+OOVKO2iuM44Ic/cA0Yk7pygyj/CYqxBgo5ihbX9mdx5vDwSUA3pWkYSJ8q5gl8xHXtGQKvBszvgngdQn6GALwvsCjWEXMnce7w8FfE/RRX+WlwCNzypqouD7/v8pO82WLysvdQfTd3k/DFnUairp5PpAJnx+n39lIH4znKieTZxY9uiJufOk8n0WEL8bJxf2dgYtKHiX6+HJ9vrJyq2Vjw/9U4FFS5XrMVNIF3oNCfBWEtws/kOJwoHJS+ePUMLILz6DEe0BsJzUCa3K/thmnRFYVxzpKbb4QvxZ4dJoEfL1MdGwN5EH45Hj9MJKMo406IQifDrL0jTbaWKWqMmlM0nCZQvhS5ep5tvAkS74khJ8OE46Li6GaLrAxnfi9vOGGksXAo5mSNlyfjQnI5hLZFjJPpRwcsGAOmSgOyOT5SCYkvyGoO700bVZPxsxLdqN2xsqEU0pZMsrn2Jeoz2dWNu5+AJOS9mE+GBnYd5FHD7VqI13gjxHjW0n7Ga1nrglLHr0paTuZsSHb4pq6v6IY7x4n1HLueTZXnxeDcHg77cTUvSyYgVNwLJWbybkFvh6Mo8ZhDCcFHl2epB3X57stP1JuCTw6LElftXWixBxlDIBx3Gp6L75oFGLJR1TSuXTCfp107M3qqeJYR6Z6NbMiIegfBh6937Zu5nzenlP42SohiZo0YmxlCPCHHfxq/Zfx3NB62HSFg9cRwfR7TDsvE9txN5BnZhxSytFv2m1LmTQmOLPA24UcKTvbt8u4Rf0bAo9iX1Tm2shJ4QAKcUBkV2nsb20K4adBlo6WVjGpSUMHO5QdbA/GYQQcEVP3DwCuZcLfyoT7n5xDL9TLz5zHrwmdyE7qYAIOArCxdDz1TmVpn7MEzBsn05LnJ5eRqb3O3PZCnjy8AleCo6vStgsBPyt6FMcQM+bzzFQZe1aU7D2N7SxG7DTFMWLNQAm4pOjRKUkHnfb5MQK2ldYn4OqiRx+SytfLVW3d83FX9EYBr9iSXsDANb29WDA0hFkOcC6Ad4r7bvABUlt3r2/wpOcWY1eHsHfV9tzcRhl7d6sPBybsX8qS+U3YFWZyC9Gt1DRpxfFIiuEW+H3g6ORe/JuUjq9OjolxajFHiXwbWvXZSft1QjYNq6ni2ACL6/PSJLEcGbip5NGRNgtUPYK/BYRNYusRzg22wRebfZ1GV2SEb63mL+S4YT6BFHYNZpP5kktUlEljbK7PbwNgrlklV37XMuOCcgr3OYQtnDLMS9uchot+80w4oZQlc3ImKtWUncZJS1wY+GrJI+sruEhhdXA7AVs368xcQ00bxAcf6idzLSsqaZ/fRYDc3ILQH2Qpuj7N5Pmr5jpT1JFQiBifKObIXEcjUhqHorSshwqri8RC4LVxp471DUV2Zg6iU1uLkvi0q+pEYOwsbWy9Pxd4dJ7F+CLRLft5am9fdMIqOQB4JOXgiNET7JV99bOT6cMNDLxD2L+5rdnfJnZxgqtjOMPYcOEZZBzkrEranLwSFlpVInw0yNJ3rOqMCl/LqfSiyATnMxb17wQwf8UQfrvBBli+bCl2DIFPAzhe3AbjY0GOvi2WjxHs5P263TmKXiLtdtJt9dM+P1e5onh1gnFbGR+7ed4XhFsqD/wGsX0J7SfTPv+IgPfEtreqgPGMvpoZt0yajAd6X8BLy6Zgc56EA5mjK1HRdeLKJo2Cm6UzLccQiSuTxtTcPL8fhO8BSMVwZSac2Ejpc/N8KQifEq7Lo4FH4lNNY4caEm4Vth2JEeHYYpZ+ZFNHojRW3v+XB4OVeVp6D7sF/lLF8MlcAYsKE75QytLZrs/G2cacMo13uT7w6Bhcyyl3EX5c8QwVn85KB1I5MfNKHlk5PSRy1mDsJ3XIqR97dU+wSgjBjCNKOTK3OOIy8zzegCfhZ0Jb2gXlMt7czCmwqlw/Jv1QMx+EgUfmOlZU0nn+s40dPANPljxK5MiWxKQjBPZO4nxSVdyNI5D5SJYU82H42cCjyxoJ24RhM46ijoP9i3PIXMu3VTp9v25rchYPdbv9dFV912fzVWbc+m3L7YFH5rortqTn8xZUhvHqindKIVwQZGl2bKNG8fL5EZjwEMLCjK9kXsFZzYzIZ5zLr3ImwVw9i+2F2IRAGMQ2QT8tEw4jElMmjWlVPWevE9kzjtiZfr1RS7YnReRgX+kmWvnNmOdzwGa9AexYMe14WFqnOv7bWnlyE3BO0aNEJ38JPrpOJ0KRGdfWzeFvTDhrMuOOsBdDw8txOBMuSvAxWgo8cht6lBN+C8I5Qy/jzr4+TF0BHFcJmeVXw5BIkRq5EeXUotgq2ADCpYz1k4ZBqXi+f6KyT1rZThPgFj0SOzkapTHsgXm2zDV8XFkcprD7otnU8hTO9dl4ru8T11j178uDGZjWytZxZTv97LjTYZzZpgrbNs44v6go7saxxLq4ef6cedYsKobDDvri7KTr23P7eQr14SZjNiLsazkcHD0aSq5ZHcvf9aNTB7GLzU1Ffb/dsF8L+TYV0xPHBmhcn40nXtzJzpiaUpuhnfq5d0kfbq+Gvolbwz9vPB3733MSxdpdbj3A6/WEkc2N+EondLDzojn0YKtBVO3AjIyNTc3xgUdXxU1u9O/KpDGpasYbcypt4nbGlSsDj05oKjRycmXMMGTraHHdlODqbFkwA32iFyUQ2dk55eg30+zUhMGY005UA9dno8SKT1kr3zrmWsuEBam1/ZoXzMCZ9fNKJwvztYwZJxDh6po1LRPhjGKWjJK4SkkSMgXA3YFH+8Y9WLV/d3021/k2HuOPBR6JP2brx5IgKcPLgUfxtzjVjowN4QuLcbNYYRFeaWYKfIVZPynbFGHGgiw9EScfxS8MYU4zxYUZfilHOXGFGkG3wFdb2tXar3c/O+k+/FRgt/zfkdVESGj5/hrgXcIQf5POnQnZUpZsP4Kj5rtlv5ayaCanimMdmaotkdVJWU0TPwo8Mi+SliWd5zwRvDg5c3SecrDnwjlkAgTHlpk+vy4EbI7ZxS/vdIEvJ8bHYwfxXwHbqxdlUge3ajd4n9Cb+ImeXuz8+KlkbMEalqrjlwkILfuwYJwZ5Eh0BWt7dQbCvUGW9pI8T3FKY3TFBHys6NH/StprJFP93ZvAwNYfjNX22JgBtIoqYOvgUW3X7EWjHw3mv48OPDIfEmNK9dTMOADJ1nekhQWBR2KnE1PBdh7E+L9ijmzNZ1bOzy3wnWDYeGT/MfDoDdJnwdKEQ+wtbLtnSu1NXZ+NycJ10vlV5aw+5Gvbdn2+H8Cu4v4I1wVZsvmwsLYRtg0t5Pr8FwCi/QbAsz29mPH4qWT2SnHppv1aPKkmgl2rOFY2rw9WvOyMzVcnlasCj1oa41aDf94ruXZkwsWlLIkNhNN5NqcTsXHBRoFV7ID+UrEDEsWBM7HMKp6z5ipHWp4IPJohEVYmDSiNfIHfIo0dR4QPF7PU8veQIG7haYFHX4tdwyRXZ4Aot3tkmO/gdjCaPUtLmfFeW3u2+jm1Ha9QYIOcIKRM7TBXMOHoUpZ+3mo9XJ9NgG0b73ar06EkjipRUPMsfSX2OWoi4PpsHO3EJ4hM+GYpS+Z6O7ZkCvxOZvw0VnBEgDnE3qW5dK9EPu3zjTYnaFLnlYzPX2DAimdSm8Oqfa35oDLZp0TFmD+VcmTiboqKO8CHIYR5rqX6yMKhQezyVD8tEXVgfhDCw5rR9iT76Sp9d9N+LYXWQk66UOPQ1fg24fp8PoC549tqe63FfgUxU7qAOwl4o6CnpQgxM5hLYk9V2+wakkDDo+OsnlaZkAySK9OomujqRZk0fBQyec4xRaFdJOXRYAZ2irv2rdi/GuP770saNDIO4ciFWbopTr5qyvBonFzt3yXXQQKl8cUwxBGL5lK78STNFdOHKykav2szhxrZ2A9GI+v6bK625V6eNR0Q4zOScCFpnx+gkVAt0iK2y47mMOLQZ+WoAsbRQY6kytkq4874nGbAKtsMAacWPbooDoBJBTlpEv4himgx0thPAo/eHdfu6N8t1+KfgUdNowTU9un6/MOqiYR0KOHQIKbbKFqjDbs+71AJFm+VJtHG6W3783n68hSMGZTYcYcZ7yrlyOrENePzexgQO+LZRkjppv1a+tC0kutmxdF8oSQy9h0PcI3aIEKuke3RqGwmz8cywfzoJUV0IlO3oZgTwQMljRsZ6cuoZhOxCgJLId5cnEu/bTUeZTKWzjbn85ZOCo9U4nX2SdZSGjrH9dk4cbxX0qZxaOgFNpPkTrYOY2OUUsahC3P0q2ZjceezixGbxmanZ/9yHLxNasYRN+c2PkTFpx9JTxxNaKGSR6J1sz1xtPl4NAwzPp/IiDLWyEsbqQaTePQy4S2lLMXejqQLfBFxFKZKVGziIFafX5MjWVbsHCCNorWTrOFIytocYeU7y1LhMvVsUj26PptMa03TdjaY412BR/tZzD0SnTnAe4ch/mxRbxkG8SqJg2e37dcWDJqKdrPi+GQb+ULHg92YNgh4b9EjEzajYXELfE81gG58/4TX28T1Mg26Pv/bJliqA7xpoUe/ix/MiITrszmtEoeMkOTuViZj6afz/L9EEAUvNgGIlzE2j/NYrdoJmpODXuF63xp4ZPKkx5YEXragHmzeLDd2nNLIwONgvLWUI/mLOWYWrs+JPkSZcbA04L21HejImF9MMbZfkKNnYxdiJP7dMokZzMq2LOxYTZ20zxdaxtdrK9VgkmvZXmCTuA8ec5LGgDmdleQQN1N/KPDotbFrUBWw8UQ2NroM7CaJp2mcCF/pwysW4zYXwFaB9mvn6Oa5HyNZqqRFnOqxeppsbiqke5LxDk90ep0ozizjDaUc/TFu4t22X8fNR/L3rlQcqyFixmSBkEx4dcq0siPJ+HwoA78U9v+3wKPdhLKR2NYDvFVPCKNMSwtPLmOD2swUcRUzPvsMjMnN26JeS4NsZTKWXPXL2JzsSn+b3w48+ljc2rk+XyMMajza1GHNnDDq+0pwkvZs4NFmjcYcpzRWnEPuox4c1kzpjOPQ7O+uzyZfrfi6LGrH8oVs+2FnumDg5JJHl0rmZX3KFRnt2V37VWydb69mCZIMyYy/rVSDlqfkZkzPVGL6xaamdPN8FQgfEU3CcLLwtK3mKjcfaZJA/YaROId0Js+7MsE4q4hLfYYjccWRwPY/ZoL4er6SvUyc6tH12QRaj927asa7MMhiWxCxzRyMbNU210QcERfJb68b92sxgBaC0pfTePTVFW0ksB9ZOa9hBxs3SmtmBFyffyEOaiowtK+Hmfb57YTIwFharK8v0iM5cs+WdhB3Fa5MxpKsnISYzDDvkzIGEKvgZQr8EWaIQyNVwkSJPUerz7ZV7FACfl306JD6OVZPIMz1tNtk/nf29OLIVp7jFtxWila9kW0zHXGKseuCHP1d0ud2Pr96CHhOIlsj89TG0+FKQnFF6zDiZHCzZR9WsTRdn5+3ycPdbqpB2xBJzZ6tWibmajGViuwmZWGpRr7iZHEhRxzFfiLNLW1SyE4p4w3SD/h0nj9QF54pfrmFYWsaNeT6bBRgY+coKtJUj9XfgznokDvdVAPuiwZSL2TWpQ9N84E3apOBfMmjln4U3bhfJ+JXV0kVxzogrs8mldasBHCDStzCTKN61WNyk51FFOqDytiheDqZl7G4uHk+HQRxiq0kITKquXjHxI9rNkhmnFjKkfmqHFOUyVgmVVuZksU11FIMYqNWdjjuAB+AMMpOJN2gnx92sNuTc8g8r7ElSexQkxos8GhObeMCpfEGDOJ9Epuj2EHXCcyYx/s7DsQmG9XqNwceHS7tqxrf7Q6pfFXOKm1egjiOQ+4gpjUL/l8/VpMrfDiF2DiDdfUSpxpM9GwJbAVdn02aSLHXLxj/CHIUb1N4Lacyi3AVAx8UrvPTBOxnE6jc9dmExzKZisTFcbBrEltgE6JqxRAGLfYjc0R+RpAj47jaslg6k0RtiZX3Jj27PocWNznmNP57pRx9uNlEunG/jlsX6d9Vcawhte2FvP7wEMzJgz0XwveDLDXcMNIFPpkY0gTqUbYI6QKOytkGaU0SIsP12RgxG2NmWWnxpatMxiJMkO+4pfKSKfCHmKPwTFKlcRkTDi5l6Q+yBQZm+LyXA5gYafJSF0B55nk8I+yJHGEafnhVXxpvLXpkldJQOiC3wCeB0TBlWdM2LG2tMnk+xWSPkY7JyDFjpo0dp+uzyQ38PxZ9iK8VTZvpAh9ODKs0fpWMJYlTDSaIS2uYNf1YXblXWmbXIqBQ9Khl3N1IqXbwzYrH+WFC/g8z43Cb9Y3WwDLED4AVUwfRlyQTSqbAuzHDxJEVF2mqR9dnc1IvthkFcE/g0d7igdQJVhNMWMVlREw8ym7cr5Pyq69nryCNV88d2E6ijbE6j1bXsjYBbBm4ouSRTaDtaASWoR+MR/U7izm60WYZMgX+IjPOktZpFc5FmYyl6Ba41CJe4dgKTRwbtr2QN1kxhHMIOFG6VgAWV14SR0sdPVa+hAt8PDjKoCIutbbAEqWx2vAfAo/2F3diIZggM0lL555GXdsGg07iCev6bOILSlLmRUOMO1Gpn0eCnNxtpRq0jUtrxhuXJjORMgS8u+SRyZ88plRzK5v92sRVnC587G4IV+D4RZ+j/wjlV4rZes3bOvXUjidJrGRnGOmFZ5CxF25abFOfRg0R+oMsmZPiRGWnS7hvyVKYcHLiEpcJrhv3a/HkYwRVcawB5Pps0gyJckLXc2XCnqUs/bX+/1dPMc0GIcvmQHh/kCVpyJ6ou+rXlDH8FdvsiGIs1k3G1jmmWTgeZTI2RFGSF1q9faNxkEoxjieGSS0mDpgM4DFivKeYI3FartFHI5MU9PalAAAgAElEQVTnAhNWuXaO2XPKww6mmzy21YDk5qRxpmhDc/D2uLy0onbqhGwdPkxmiWbOPc36t8xbbK3UVeOsmj1AerpsPh7nFnOUlzKzjapgnqt2Ug0m8ODmpYzprSIM2Jr0GDblENs+MZcW1HIySQvCMIp8YJTGV4kYMp4D4bOBR8ZRzbpUYx6+ZHkjdm3gkY3N9MpxJbgWF6V6TJLXPgzxxnbitSYxs2gVBqtb92vrh65JBVUcV1UczYtzF2u4hEVBlhrGm7M1WLeJgbXy5W1/pfB84NGrbedpe2rSU8Y2j59OYzy9lclYJknCjqQYu4SELSpXKruFjLcR8BbxB8rI4hvvxG9OLsOTGufXPzOuzyZSwKEWz9IjgUc7WCuNIx38OfBoH4u+RKK23s4M/KrkkXzOCTLr2Cp1s/K8c5kgSk26EoqlIp7gVqO9VIOWHtyVa/pi4FHLjxDXZxOI/J2iB2NEaHG5jB0cBzuAsEPlFMpk2nobgC0s2ngejMLkEBcn/Z2ZvtwC7wdGbHiY2nElMUkare/6fEPlivhIi3mKUj26BTbOQ8dYtLt04+nYQOok1qjdRIoe47tBjhqafnTrfm3BvKWoKo5VPEmyX4ySbWUDY2kHsWLj6Zhm+wNJkPXiN4FHB9s+RJahMZYFWUxtFDpBmYwNJ+H6bF4I1oFtbdewRt7k/50b5OiuNtow0QL+JcylPaqp/nhSGbOHU5FNo7UTmiQ2qM180vN5CyrjKZs6Epu32vZmFni7kGHl7AZbpS6Bt225jK2eOJ1Ec09yq9GO0hIpSj6bkGuy07wR4DcEHh3Vai3dPD9rkSnG5rFoJPsHYnxnvam45qGTySoUTEPlJ88fZ8Ll7Q5qNda/PPDopLj2XZ+N492WcXI1f2/bTMUy9Nto12Oc+GqU6q7cry2Yq+IogWVrv1fbZiu7Gtfn3wA4SDIGsfdeXWPWeTgZA8Uc2cRjjHp0fTZX8bu3OxdlsirBJNeMojUYK2ROGH/hMAZaZW2Rtp0kxIzJI0wcnYxaK43Vcd0fZLFHklhuDV/GdvFVoyaI8D/FLInTE2YK/F5mmKw94mKj1FV/m7YpWK1uHRKe2CQK1mzmkyCvuvFoPKfo0eebQY5SDPbCJEmYiHIPEy6Fg5tLs8l8XLVdbFPKtt2hZQOSVI/G/np4CPHB7Fd5weLCIEs22WXGjDyhA9xngxxdWN9Yt+7XlsvZUlxPHKt4bOOFjVI1WSxKHr2mGWXLExmrXKijfboFvsVk0pA+GLYvvqjdaznlLoJNsvumc1Emq65Uej7vSGU8JF0/W7lqppVrQsZV9bZatm3Vyqfz/BYi/NqyDRMSQ2bv26Rhm1y4cWNLEMIGCLFHMJfE3qZpn79CwBfixlLzdyulztSr5JC+2cKj11SxylGd4FbDBB/LBLPJKs/0KINKlp13ECE2T/oqTGPiFSZIO2exZE1FzfNuPNEvkQbUb/EukR9CjMfIbdtgHBTkyNwkNC2Jcp0TPh1k6eu2w6mVT5JStJkDabfu1+3wq6+riqOJATKP38pOFOvOurSKLm8drZ6SfVlZKmLGKH43W0cI22T3lVR4XsmjQj1QZTKWSZITqZgH1RjQ302MWymFXySJ4Sb5IViHZ5I0KpN5KBis2CL3k3kpt1Vcn68E8FGLRqzDmySwFbNS6iLF0Wdz5Sy2u7PJVmLat73VqDgZtpVq0CZl3+jaGZvfVgHZE/7OVsAEbic8DUbAwAICNmDGnkTYy9JR5TZinGa7947Ob4Kv2S1+EiOiolSPBX4fGCbJgbgQ0HYoriQpRYcdbN0onm3C56jVfCdkvxYDFwiq4mgUR59vYuAdAl71IiZY8jbGQ7RR3arnndhTNUlqqARH/8s3no7ptnaU6QK/mxhN83CPmX+T+G3KZKxNYZJczwBMTLKngcg+z4TxMTZ0D3MP7i+dhofH6yq31W8iU+ArmHFCgt/Nf6swfgGKnA2s9qLKKeqHKif9V7fV94jCZdI7GocHUTGZPkoeWTnQWYftsPyATGIyQMDHix6ZGJ+iYnurMQ6pBm0zKMXahye5rmz1kW3yv6fKmMPAJ6XJHczvlgmfLmXJfLCIy6w8b1omPCOuMPGColSPlvF7o1kkSYhRP33bw5WKt/w/A4+2boSxW/fr8XwkrDbr8ey4U9pq5/qCGV8p5ahpBoJMgd/JDOPFJy2nBx7NkwobuZl5PiQk2ARG/mvg0Z42fRhZt8DzwThNWK+pF5wyIXOCsUpJF/giYpwiZDsqZpUqzrJtkbhtiJn6RqN0dFl8xi3gektPV9PUY8EM7IhjySqN2CpjYCZ3AINgTBVNOHqLNQ/03/AlM583RBlW8fpslboZBT7YYfxKPAcjaBmY2/bF23aqwTw/BMKO0jlJFPpEYWBWYKO4eIvVd4jxQLY58W14I9NsvknWOC7layu2aZ9/S8AbLfiLIg0kyRjTKpWvZHzVWLEliWyNzA8Dj97fqE637teW828pPmGKo5vny0BY6XHVzkM9ngAShBMZ6d7E5OrBdsFsaprj1touKIEtRwIbrW8HHtkklo+ma2kDemPgUcOQF8pk7NOb9vm7BDRNbdXoeXeGseHCM8hccayZYpSuQhRQd1qSATDw1ZJHX4yerQRhRqq/wY8FObIKPl471kSBiAGrj7skqQbjgljX806wB8TGO6ztI9GJJuMTxRx9M8mz4fbzFPTBeCGLUrRW+/hB4NFxLZWhAn+eGF+1GFMYZNEjOb1P5zlDhD8D2FjYPpuQNEGORAcLScxCmsXRjR3fyG/bvNfWj5UdFRCkejSiCZxQxWvQbKyuzyakjsmqJC7M+GApR99vVKEr92vxzGWCE6c4+nxbxSD7wJXPGeMzxRxJ0/DJZmMp1WammNiN0S3wp8C4VDqsJE4r1mnGGA09xVpuuCOb4kLpPFr96JTJWIpuga8Ho2UYkfpawQz0tHXaJl3MJnIJlS7TmnlhzglytErqSitP+/+OqbjxdGxva3YxWt31+WgA11mhsAyTkyDVYDg0iOlP9dMS6bis9wBgQeDRttL20wU+iBjGMUNcbJXf2oaTKNsMfL7k0Tkt9zF7xVEU0Hq0z0yej6wkgjAnj6LCwJPLGDu0Cli+su0EZiFJPy6rSrB4v49+1IQTJNfv1tmHCEuCLCX6OB1ll87z/xJFwdpFhYFhSmGTZodC3bhfiyZuITSRiuMqxttr+sSx6qTxoLH7tuA1KvrXYBB7xxnnZwrsMUOcmcH2isoMxjbNGBwcGMyhO2zmbGmXsnTqeti0WdwyZTKWfMbnXzFgFVfTHcSk2/tp2GYdx1M2kdIFmGvlEwKPrqofSwKTi5EmCJ8MsvSNJHNLEsTXNkxO2udv2qR+jIvS0GieVmGyRphdF2TpXVJmbp5PBeFrUnmjRwwNos9G+a1tO4GHuAmRdFQxSy2VtgQnsy8EHklPEKMpuD6bPO+vl7KShLCptvsnAPtK2zV2z4FHroX8StEkv23ph0LG588wMCbETYtxvhh4ZBPLc5WmqqFzTPgfcRvEaBm4vhv36yTPQas6E6I4VlPMrXKttqYVRzfPl4LwqQRAhzjE60tzyeSFbVlsX0zWTOxD5CDJV6jlZtjyykiZjH1kEmSzSLSOcc+rzd8TXDmZ5o8JPDL2jA1LQpvJJ3p68ZrHTyXjLGRVKpECrBwwGPh3yaNNbDpJMCerkFwJY8qdFXj0Jek8XJ+NYv4JqTyAoPJxkLGQXyma5HTTVA5TmLVoNrU8JUuQ+3ppxeZcbv86YnZhe8v0+2KWWtsSMlO6gJcJ6LNgGhsMvcXv0Njt2+SFFps+WDtZtumdnyRiSkg4ZFGWmoYZ68b92uK5EYlOiOI40+fXhYDxXlxZrJUk0XRkQm6e3w9ConyhAE6rfAGJvr7dPJ8GwnzZqKL8b7HXLbVtzfB5Jwcwp6bSYr2h2wb+dRy8buEc+kvTTUmZjEGT4KqxYf5c6UMwHnKWWYTMs/1kyaNtWvWd5KTDtCc9tanv2/XZ/HZ2suBhl3EpQarBymT6gyyJX9pJUg0y4T2lLP2fdN62jhIVx5tfVDISvV3a/qhc9RbIRKGQ5S6vVqyE/hosZbF+nC1ikuwhwWDFztIi7JN1jD/BVWyiq+MYx82Y36F5NsQn0gAWBh6JAvrP8HkvB2j6fqgfl7k2Lnk0yfZZGpV3fTbv+YZOLk3afCDIYrdWz1I37tdJ+TWrNyGKY6bAH2LG/3aC4pgu8B5g3Gn59TY69KZOH40AWxvlMr4R5MiEdhCVBArw9YFHNjlCYZmf+rbAI5MVpGlRJmPRuD4PVOLezRYt+n+FDms3oLBlf6uIuz7/A8AO4jYkysSIUf7fLZU5M4R/DTuY1SwsVqMxmhR6r/ThFQJ6xHMQOgCMtpck1SAD7y559BPpmNIJUg06hO0XZulRcR8+P0eAOLc9AZcWPTpZ2n7NS944MDTMDRzT1t2BR7HXuEkUsJ4ytnn89LG55ZuNZ+Z5vEHYEzmWiEvcLZCt7aTp2PbjoHawrs+PW2Z2Ep9uVh2fXgYgVgaHBjEtidlDNVTdIgBTxIvBiM121I37tXj+QsGJURzz/FUmrJIKak2cOFYN+n8PYDMhn1qx+51hHGDjyZog9MwtgUeHScfmFvgcMD4nlbc9zdh6gDfqCWF+eCLjZArxtuJc+mWr8SiTBoqj5Sls1ALjjCBHJs3chJckXq/M8Es5ysUN1trrvtpgs4DzzfrL5HlXJtwfN55V/k74aJAlsXdmkkDBKQevWTCHzItbVBJkxFgaDFauPIWnaI3MjAQD+1zg0XkCuZUitrbPtW0T4VvFLJ0o6c/12aQclNstWtqE7/UNnvT8YgxJxjIqM7mM9R85nUyEgoYl7fOZBJxt06YTYruFc+kxmzpGdqdLuG/JUhjFTqwb2MYfto2d6jjYNUkSg3SezyJCFLlBWP5U+RiPtU+1vUmM+l6D+7Vw7lZi4ofDqtU64bTPPyLgPav82CfYq7qa+cQoNS2vy5rMcwH1YP/iaWQVgNX2mhfA80EWm8RduYyO0TpwueBrqnb+NtkiCPhZ0aMj4p4TZTKWUGaA9+EQd8Wxq/t77OmuZXticXNqX0nHFWvjW9fg8Y2cYuo7rdrsmdMwOxs5xnNLgYzEQ9X0meSkjkPsJbFtHp1TglSDrwSDlRAoQqXO9GPrSMKMv5RyJA54nuD3aswSTi55JI4m4Rb4eDC+lTgVJWN2vZd+s4fZ9dl40RtvelFhQraUJXMjICoJ8mG/EmQxPeZq1ISFaRlqqG5w1s/Rymc2z68ngnHwkZeYVI/1Dbk+W9lQJkkxWj1tNB9g0pBCK1KMPVtlHlr53u2y/Vq+kHLJCVEcXZ+N3coq2RYm8sRxxjze33GiQNzyL80qQ2ObBcabSzkqyrFWJUecV0zw3+nSuqGDnRfNIZHdouuzOQ2UK8IWuWOr12xm3SYLxr4sTOG1ccbpUTvKZAzO6JRiEC9aBaIGyuUQ249n7mnBOkcimQJ/hBljPKNb1Q+BvRd5dI+kD1sHg5VtMs4McnSusA+703qg3NOLaTZOOAlSDYquXGvnZ5tqEMCVgUfibD9JvN2Z8IVSlkQnZJXxG6cbk4c4cf5yh3HowhyJAqAnONG+OfDocMkzZWQS5GKOPeVq9P6MGU9sm83quz4bUymrvNBxqR7r+8qcz9tzCg9LmYLx9SBHnxbLj3i3mzmIzb4qZ4JfCjw6S9JHt+3XkjnZyqx+xdEYiPfhlTF2BoSfLg3xQekJge3EInlmygwgGzLOtbJl+m9n9w87eEejfJXS8di67jOQL3k0N6591z4jhTyswbWcSi/C7dLMAUT4f8UsfSVuzKN/VyZjSdmmdBt5vPG9Uo6sAofX97z1AK+XCjGbCAcE2+BwSWxIm5Poan9WsQmrV+HmQ21z6TNVlXuhpxeZx08lc9XWsqR9vpGA2BPymkYeCjx6bVy7qyh1BTapIGdI6zBwRcmjj0vlkwTmhsXpnBlHoowlgtsH8/J9YTHmm9PJuvk+UH/IEMeDerC59DaoehX7BIAN49qt/n0IIdLBXDLpPWOLdegixpeDHPU3a7h69W2CoffGdj4qYGkrv8oza69wxaZ6bDTutM+3EnCIcE5PBINwpSfxbp4PBEVxR6X6zS3BIA6Xtm/G3E37tZCxlZgUrFWjtcIxBsmPcojjbK5/pAOJPI5N8G3CAdI6dXK3TC7jva1sTyTtJrDdeREhdozbqKyD5DLuCHK0MgB7q7Hb2E0x8KvSDBwmUThG+1QmY+knuTo1rTDjxFKOzDWfVdn2Qp5cHsKHGTDXRqOn1qIwLa7PvwCi/NLSYhVwOtqYfTYfT/Y2nEKv5IqTllFMbeLcxWYmWeUFbP9hZ+ygrILzJ1HqmHFwKUfiYN7uPN4dDv4qXeiqXBmM/Sue1Q3NL9Ij16EmxE99zu+riPEgE8RpV5OESMr4fDYDZ4rnRDg3yJJI3tIDvcyM17S6zZoxwK91wshhTFxsTQVWeW4t41BKUj02GnhmHr+JHdxpManjghyZ8Fktyzbn85apVJTBZ8s42erfHwtXYN+4tJL1bXXTfi3kYCW22hVHd4APQ4ibW4xqiIGv8Qqca7t4jdqsKqrmpWOuY8SeW6NtRVHjga8EM3C2jTLUbH5VB5MnKy/B9cQrQ/glFuOooJ+WNapjwlZMoegU9TPiNoGvBR7F5pq2DNBaHHaw95Nz6AWLcUCZjKVVPVkw1ze2oUiGHeDLxUGcI/lijk6pGB8H4dQGJ3plEN4YZMkEG25aXJ//abExm+/+nwZZEtuVmY63P5+nL0/B5JcVB+6tDvilcAUyrfaSatsmrqx8/7O4BjfjsP6wM5UYB1U+7m6X/pYSBLRGTy82ffxUek7aR9VWzARQti0vEfBFh3D9hn14+j//wRblHuxNI8+e+eioZ39nTy/eOrwcnwNBHGMSgLWtb9Xhx9jRSp0khxwHe8c5aAjedfUMY9O/JoicgTDEGxfNJeMEaldGohqY34XYtKryU70m8OgDdh2NSDfyfWjRzsKeXuzR6jahegJvTBZ2E44nSBHevCBL5gTaqnTTfm01MaGwfOMUNlgvZuGBZGy85oXDuMxWgYyuPQbxdoT4SEg4KuG1tBn6ow7woYUemS+WcSsJAuiavs0YvugM409DvRjqIWxGIV4XMo6kEeNumx+3ae/2FOEjTX8kxvbwCXxF6qVtvvRTDt4St5k2g6hMxpJJ5/kYIohDsdS18AgYV4WEXzoh/ukuwb8fBXqnTMGry5MwywmxNxMONhlqWvw+rpm6Hj7RLOuP6a+q9D9v8+Ow9bocbTuBV+RI1ZgToiS5sZnwjlKWfi6dd4JUgxh2sLHNR1iCeHJPBx5tIZ3DqJzrsznxsrqmt+mDCL9fbwoOM8+drRkEAxeVPDIfQVYlwW+t5IQ4tJmncnoe70kObgWwkXAg/+oFdn3UI+Pl3bRkGkQkiWmfJ5exQZKbsiRpRG1jD9eOvfpRYkwTRAo8AzeVHRzbKOxWNZ7pj803p5D/Y0jhrcFsCoTyY8QSPEO1bUzIfp10bnH1Vr/iaG8zYTJA3AKGyW19X8rBgsEQLzzzCpZuvT4mT+lB39AwNnVCvIaBnYjxJia8MWFcxlE+i5lwfpkwYBMLLg7uyhfgfN6CyjA/EGvnHGkfQjlzgnkdAT+hYdw9ZRmefnl9bNLDOBQMEypFFAzZOAwRcGjgkdzAuW6AaWXScMlcn6+spAv7qHA9x0vspart27fjGnQH+ACEEJ+KRe1Zel2OjqHqoWpOHUXhoGrGzpWr9D8y8BNO4bp6p62Mzycy8M24udb+3Taen22qwUpmlqcCj7ayGZN1qkHg1sCjt9r0YWStr3btOvjN1PVw1OjHSoKMXicFHl1u1+WIdNrneYRo35MW8zu5ICRcGzoo8jJMnTQZr4k8njnKQia64TIBy4lxSLOr/NrBJMiLLA7GXT/ptM/vIkAcGN7Ul6R6bAW3arZgTCeksRb/xsCXJwN3Dg5iyeT1sbM5MGLA2AaL7ECNeRWvwLG2B1SN5tHp+7X0wbaVmwjF0TwUB9kObILkV4BxRQroX5CjJNcx4mFmfH4PAz8SV+hcwQcJeEfRI/NCb6sok7H4TGDqJdNxIxjWL/hEi0G4LgV8Vnpdk+QkLWkcNjMft8DzwYg1sWg1dwKuLnr0oVEZt8BfA0dX9dKSJGexse/bR9qBbbaVhKkGTa7whxm414RTIsK9qV7cF+dMVL0CNOn8bG85Wk6fCRdnFmN2bc51N89XgfARMTfAxD80mUgM77s4hbtKs+lf0voJFFVp043lGM8xcFQpR3+UNOT6vMDSfMU6ycPK34XPJmORsXm2KSbYuQnN9Rci/CUMo3BPVhFIqmkBzU2L7QeizTiN7AoifCW9GOfWPnO2jdTKd/p+3c7cYvbU1dX0SLsJwkWs3gGNtG7iMX6DU7jMZpNpd2BJArm22+c41g8JmM+D+EIz28skfSmTsdSizagvch44PglTYZ17HMYZ0jAmo21aZhKKNuupg+h7qJ+sgiKP9rf1AG/VE8IoLaLThEZzrw8Q7fps8tC2zHBU187tgUfyj98kqQaBeYFHpwvXDklSDTZs26S82wbrx9lzV8PmmGdyPMozRPhMMUtjPqQzef4xE97dZictc6LXt101pzKOWImfMeF4bxl2cII0Skc1BaNRjOUHPDFe2q3GaRvjskVbopittfWrqQivtVSShdijdL6/cxgnF3NkQsyNa+nk/XpcJ1rTmPyBTDgC12djCP0GEPYDw6SF2iBhU+1VIywxX/Vg/GjqK/hJ0hdZe4OIAg+fQIRLhPERx3QXOe8wvs+Ew23SgLU57j86wNyFHv2uzXYaVlcmjammC/xuYhTMrdo4cTdXuLcx4Jc8auWw1rS7yu/ZnJTsZzEe6zA29W0nuPZdpYn6IM5unp8FYRPxHAgXBln6rFQ+SapBIny4mKXvSftI6tXZoH1xzD+3wF+qvIGbho4RjH3IBPoOh/H5ZteEtgHNG/ZpEa92tH7Ve/lCyw8KwZQjEeOVbiIWXC+tYOSSJAZgxrtKOTJBzq2L67P5QLMLvN+gFybsWcqSrSf+iENcD85ixilt+CmsOiLCvRSiv5ijG62BWFboxP3acgpi8dWuOK66gzOlL8AOKGNPB9iDgT0A7G5hUCyeWNU72tgVmisM86V3y+qwXxQPqEaw6vltUnIdK61v7AodxlVUxuU0CVzmKBXg6ixlAn6BEOcX59JvV2dHpm1l0pjwaNickHESEfZOuA4PMnBdGOI77QYMd33+Fwjrg6NTkFX+VWyPiOr+nwn5Hnj0voTjjqrNGuBty2EUMLhiVZKgOHh7MIdMCCFzUrdpmaIbB3GxDXmUJNUgMXazOQ2xCZnVaqK2ziXpAh9OjIssT4b+yYxryilcEHfa5hb4TjDeJF6cekHGc0GONk1a3ySLIMIniXBMm1enT4FxIzv4bilLdplYqoNPF/hjNJJRR1zKIbZN8huvepqba+d2dYK2bhjMRGfM55lOiM+CYcxLpM5GKxkZx00CbgDjcokdqRiuQLDT9mvBkBOJtPuQJOq0vpK5jkoxtnNCbGt0CCZsHYX7IGwMjsJxmFNKk8HEGB+bf8MAltT8M+ElSiAEYAQU4sHlS3BPksTo4zIhYSPufHapjCOZcRgoCsNiAh5Pq9h0vQjC82Yu7OB3KcYdCwcraaCqqchsM3eYoOJEuIdD7A3CDsaCgBibRQrACE/jkGQy3BgPs78bL8fUJNxsE7ZDOOVYMWXSHNHM83hGOYVDIwWSsSMoir/4ahPqqaq0mcDXxoB/ERP+BsJ95OA37XgOxi6YCqx7BPrZyUzHERzicBD2BWMrUBRQ2+zLL1Vf3A+CcT8c3BbMwV3SNKqdAtNcP74yHfub2zJi7Gq+OQAY56XRd5ExvXiZgZdpxM7ySWKYa9C/IcT9xbl4tNvm3CnsR8dh7HgXTcOBZeDNBOxVfUduUXmfTaPo9hmDICwGw4S7M7a7D6Uc3LFwNu7pBPZr837dEYpjpz2wnT4eWzszBg5PejXZ6SxGx6dMumWldJxKQAkoASXQzQRUcezC1bPNXZoizJB6zXYhjmjIyqRbV07HrQSUgBJQAt1EQBXHblotEyk1z9PWoyi6v9TeS56justYjA5XmXTpwumwlYASUAJKoOsIqOLYZUuWLrCxuRGnkzL2isUsvbHLpmk1XGVihUuFlYASUAJKQAkkJqCKY2J0a6ZiusAnE+Nii94vCzwyWQ3W2qJM1tql1YkpASWgBJRAhxFQxbHDFiRuOAmcQE4ueXRpXLvd/Hdl0s2rp2NXAkpACSiBbiKgimM3rdaIE4hVKjMCDih6dGeXTdNquMrECpcKKwEloASUgBJITEAVx8To1kDFBKnMwhXYaDySua+B2cq6VCYyTiqlBJSAElACSmAcCKjiOA4QJ6qJzPm8PaeiDBrS8lTgkQlau9YWZbLWLq1OTAkoASWgBDqQgCqOHbgozYaUyfOxTPihxZBvCTw6zEK+60SVSdctmQ5YCSgBJaAEupiAKo5dtHgZn89m4EzpkAkoFD3ypPLdKKdMunHVdMxKQAkoASXQrQRUceyilcv4fBMD77AY8vGBR1dZyHedqDLpuiXTASsBJaAElEAXE1DFsYsWL+3zEwRsLR1yCOy9yKN7pPLdKKdMunHVdMxKQAkoASXQrQRUceySldt6gDfqCfG8xXDDYQd9T86hpRZ1ukpUmXTVculglYASUAJKYC0goIpjlyxiusAHEeM3FsN9LPBoOwv5rhNVJl23ZDpgJaAElIAS6HICqjh2yQK6eT4NhPkWw2UAjzJwtwP8mRl390zGfY+fSsst2uhoUWXS0cujg1MCSkAJKIG1kIAqjl2yqK7P3wZwfDvDZeDvJY92aaeNTqqrTDppNXQsSkAJKGWKWxMAACAASURBVAElsC4QUMWxS1bZ9fleAHu0NVzC94MsfbCtNjqosjLpoMXQoSgBJaAElMA6QUAVxy5Y5gP7uSfowyCAye0Mlwi5Ypb8dtrolLrKpFNWQsehBJSAElAC6xIBVRzXpdXWuSoBJaAElIASUAJKoA0Cqji2AU+rKgEloASUgBJQAkpgXSKgiuO6tNo6VyWgBJSAElACSkAJtEFAFcc24GlVJaAElIASUAJKQAmsSwRUcVyXVlvnqgSUgBJQAkpACSiBNgio4tgGPK2qBJSAElACSkAJKIF1iYAqjuvSautclYASUAJKQAkoASXQBgFVHNuAp1WVgBJQAkpACSgBJbAuEVDFcV1abZ2rElACSkAJKAEloATaIKCKYxvwtKoSUAJKQAkoASWgBNYlAqo4rkurrXNVAkpACSgBJaAElEAbBFRxbAOeVlUCSkAJKAEloASUwLpEQBXHdWm1da5KQAkoASWgBJSAEmiDgCqObcDTqkpACSgBJaAElIASWJcIqOK4Lq22zlUJKAEloASUgBJQAm0QUMWxDXhaVQkoASWgBJSAElAC6xIBVRzXpdXWuSoBJaAElIASUAJKoA0Cqji2AU+rKgEloASUgBJQAkpgXSKgiuO6tNo6VyWgBJSAElACSkAJtEFAFcc24GlVJaAElIASUAJKQAmsSwRUcVyXVlvnqgSUgBJQAkpACSiBNgio4tgGPK2qBJSAElACSkAJKIF1iYAqjuvSautclYASUAJKQAkoASXQBgFVHNuAp1WVgBJQAkpACSgBJbAuEVDFcV1abZ2rElACSkAJKAEloATaIKCKYxvwtKoSUAJKQAkoASWgBNYlAqo4rkurrXNVAkpACSgBJaAElEAbBFRxbAOeVlUCSkAJKAEloASUwLpEQBXHdWm1da5KoAWBbebxrJ4U9mRgJzB2BJAGsA2AjQH0MrCEgMUA/g3gMQCPArgLKdwezKYXFa4SUAJKQAms/QRUcVz711hnqARiCbg+/wHA62MFGwuEAO4GcBVS+IEqkQkpajUloASUQBcQUMWxCxZJh6gEVjeBtM83EnDEOPSzDITLKYVziqfRM+PQnjahBJSAElACHURAFccOWgwdihJYUwTSeT6LCF8ct/4JS5hxdmkGzsexVB63drUhJaAElIASWKMEVHFco/i1cyXQGQTSeT6GCD9ZDaO52wnxoYVzydhEalECSkAJKIEuJ6CKY5cvoA5fCYwHgZnn8YywB98h4DdEuG+YsTB08PS2L+PlJzfCVB7GpmEZe4aEQwl4H4DpFv2+4ABHLfTodxZ1VFQJKAEloAQ6kIAqjh24KDokJdDJBHa6hPuWLMXnAcwx3tbCsS4nxnuLObpRKK9iSkAJKAEl0IEEVHHswEXRISmBbiAwc4D3DkP8uBq2RzLkpQ7wVj15lKBSGSWgBJRAZxJQxbEz10VHpQS6goA7jzeHg18BeK1wwP9JOdhnwRx6XCivYkpACSgBJdBBBFRx7KDF0KEogW4kMCvPm5YJdwFwheP/88bTsf89J9EKobyKKQEloASUQIcQUMWxQxZCh6EEupnArDzvXCb8GcAUyTwIOKfokbGT1KIElIASUAJdREAVxy5aLB2qEuhkAm6eTwNhvnCMK1IOdtIrayEtFVMCSkAJdAgBVRw7ZCF0GEqg6wlcyyl3ER4EsL1wLtcHHh0jlFUxJaAElIAS6AACqjh2wCLoEJTA2kIg4/N7GPiReD6M/YIcGftILUpACSgBJdAFBFRx7IJF0iEqgW4i4Pp8N4DXCcf8w8Cj9wtlVUwJKAEloATWMAFVHNfwAmj3SmBtI5Ap8EeYcZVkXgwMTyoj8/jp9KREXmWUgBJQAkpgzRJQxXHN8tfelcBaRyDKLLMMz4AxVTI5Ar5Y9OirElmVUQJKQAkogTVLQBXHNctfe1cCayWBjM/fY+CDkskx8PeSR7tIZFVGCSgBJaAE1iwBVRzXLH/tXQmslQQyBX4nM34qnVwIvHaRRw9J5VVOCSgBJaAE1gwBVRzXDHftVQms1QTc+bwhyngegCOc6OcCj84TyqqYElACSkAJrCECqjiuIfDarRJY2wm4Pv8VwO7Ced4SeHSYUFbFlIASUAJKYA0RUMVxDYHXbpXA2k7ALfDXwDhVMk8GBjODeNXt/TQskVcZJaAElIASWDMEVHGcSO7M5OaxG6fwFgqxGwg7AtgKwHQg8kB9BcBLIDwHxv1MuMdh3FT0qDSRwzR9zRrgbcuMgxnYmRjbM5AhYP3qWHurY/03AUUA9zHwu6WMW5/JkZnDGi97fYMnPfcS9iEHBxCwM4DtAGzJwHQC1jPjZ+BlYixmiq5Ui8RYCEIRjIeHXsEDT/XTkjU+kS4eQMbnExn4pnQKjoPXLZxDf5HK28hteyFPLi/DAUhhX2bsBGAHBl5dfaanARgCsJSBJUR4FoxFICwC4x/k4N4VwANPzqGltX1mfH5zReH1ABwBwOylVwYenWAzrvGS3XqAt+oJ8UEwDgDBOBq92pgJMPAcMf4Owi+pB98vnkbPjFefNu2sjb/Hrc7hjXsm4WgQ9iNgD7O/ANiwap5h9pQHAPymF7jyUY/+bcNrVHZWgbcJGUeHjH2IsBuAzap9LAfwNBh/ZAc3lBbjOvRTmKSPdurM8HknIhzkAHuw2WMZLoD1GZhGhCGY/RVYTMBTBDxgHOE4hTtKs+kf7fRrW7fb32e2813d8qo4rm7ClbfJjAF+baqMjzHhAwA2t+ySCfhNSDi7lKXbLOtaiW8zj2elUvg4GMcCyFhVNsKEJcS4rgzMX+TRPdb126xwYD/3FKfhbeTgA2AcBcAoBEmL2YQfBOMPAG5fsQK3/vNMMi8DuD5/AsA3EjQ8hEFsEPTTMtu66QIfRIzfCOu9iBT2CGZTIJRvLcZMmQHsGgIHE2PXakrBbcxHBANTCRgE8Cxx9GL4M4W4vng6PZKZx29iB3eKx0D4aJCl74jl4wT72Zk5HYeHwIlgHNLO82DiTTqEu5jxSzCeYODTRNi7bghzAo8a5urO5LnAhDlxQ27x9xsDj95Z/3ejWAyHOIcIxwFIxbQ/RIC/fBBnT8RH0UT9HhvNufIbfaryG90iEW/ChUGWPtusbmaA9+EQn2fgcAJ6BH0sJcL/K85BAUQskMfMAh9RZpxOwP7Vj5K4ao+A8T8TkYVp5gDvUg7xYUL0PjMHH0nKQ0z4/pRhXPjI6bQ4SQNxdbr9fRY3vzX5d1UcVyP9dIH3qGwT/QDGbPgJu71q2MGn6k8+Era1slo0zhBfBeHtwk0qtsvKSeWPU8PILjyDFsUKtymw9QCvl2J8jDg6/TFfvKujlJ1hzDTzSRf4ImKckqgTBwcGc+gO27qZAnvMyFvUuzzw6CQL+TGirs87EGBODT9UPekQN8eMvziECxn4rrRS5ZQiX/JorlS+qdxIzuyPV06VcwBmtt2esAGHcejCHP2qkbib59tBOEDYVCOxawKPzIt6ZYk+YAjzpfEya6oGVMZhRrlvYzxNq07077F+IEaZLpsT44SFGAPFHGXrq7vzeHM4uATAu5I0TYRvFbN0Yqu6mQLvxhyd0kszL9U2Z07N3xd4dH2S8cXVqTzDBzLh84ToI2x8CuO5ysnkmUWPrhifBoFuf5+NF4fV2Y4qjquB7vbn8/RlKZxNwMkWXqWikRDw6xUOjhwP5TFzAW/GZQyAo9OK1fEsvAjgo6trIzPA0gV+NzHMKY85AVudZVkwA304lsquz+bk76AknSUNdp0u8OXEkTIkLQ8HHhlTCOtSfXmdNY4fPLIxMH4e5OgdMuHGUhmfD2XgAiC6jp7YEmKLYC493ajTtM9PELB10gExcEXJo2j9o2v3IXxLGiezSZ/PhA4OXjSHHkw6pobzXAO/x/pxZPJ8JBNuSDwvwvlBls6ore/m+SgQrgSwUeJ2ATDhlFKWjPI5pqR9PrOyCZuDhklJ+zC2wgzsO56hrdJ5NmZKF4NweNJxCepdFszAKWZ/Fcg2FFkb3mdJ5z7R9VaHsjDRc+io/tx5vDs7+BEB266ugTHhm6UsmevSxMUt8PvA0dfzxokbkVVkYpxazNHFMnGZVGRf1Ivv0Ih92USU+ysKcOQhvJ3Prx5ifACE4zFi22RTbg08eqtNhUiWmdI+9iOCeaFJTrCtFcdtL+T1h5djHgjm2VoTe4P1mEc5mlOunrK5CsSnrNmOQwUG/l3yaJOmTV3LqcyT2IvL0QeHObl5Y+XauM+i668FHp1mPkqXp3BTxXbuzRZ1m4kGU9fDLg+dTMbUoK2yJn+PjQY+cx6/xijGbMwrRj7yxPscMc4u5ugLo+2mfc4SMG+cDgGen1xGpvZ61nwIDK/AlTB7yjgUAn5W9Ghc9sV0gU+mkZsOYxfetBiFtWJ7eQED1/T2YsHQEGY5wLnCvWqk3QYKuxRHt7/PpPPsFLk18XLolLmP+ziqX7o/jPuRjUPHoeNg30SOBNdyKr0I8wn4jMU4jJ3a/BVD+O0GG2D5sqXYMQQ+DUSKk6wwPhbk6Nsy4dZS6Ty/HoRrLU9w7ifGFeUUbuubjNKLzyGcNA2bwYkclI4mxvurjj+NOyd8P8jSmEwors8PV23+RFMzG2xpBjZs58u6upnHKeJ3Bh6Jr0Zn+vzGMnCNJVPRnC2E/hN4ZH2iM2M+z3TKuFFyymj4O4zLK44G1y0fwj823xgvv7QcGw4tw3aUwr4VO813A3iDxZhHRW8PPBKfQrt5Ph0EcdxKAs5ZwjhnCuEXBLwxwfgaV2F8PciR+S0nLp30e2w0ibTP7yLg/8QTJPQHWfqykc/k+avmelZcVyBIjE8UcxQ5jUVK41D07B4qqCoWaTeg/pb9PLW3D98Con0xrjyScnDEgjn0+CqC/exk+nBDxe5ZeosQgrB/kKU/xXW48u9rwftMPNcOElTFcZwWY+sB3igVotTkFOEuEG4mxm00jGCoF8/1DqE37MF+lZOKUxKemlnbsFU3g58AeJtw2sZm5rOBR5c1kncL/CkwLpW0FTkXONi/OIfulsg3k6lmJDHK+RRhOyZn8mlBjn7QSr5qv2SuvBtulEz4QilLZ9e34eb5MhCsbAnHw3vY9fk+IPKybFiYcHEpS6KPg6qzj1FE5VdkhHuZMRCWcdvk9fD8cBlbIMTbwNGJaGI706mDmPxQP5nnTlSqjgrmxbtpbAXGz1PARxfk6NmWz0KeDwTh1zYnTAxcVPJIFHrI9O0W+GqbEybjXMEc2b0dGTtPOwF2HOy2cA4ZD2Dr0mm/xyb71JcwYmsuKqO/dddn8yybU7PxLtcHHh2DEVvcH5sP1/HuwHj7lzwqJGl35nm8AU/Cz5gjx5y4sqBcxpufOJ2MM9KYEjmoOHjM4gbjB4FHxnQqtqwN77PYSXaogCqO47gwmQK/lxlGqTFcja3G95jwtVKWTCDkpiVd4DnEsP2RPxV4JPZoc/t5CvXhJnN1I5zycjg4OphDv2g5dp/Ntfx7hG0+OnUQu9goBrXtuj4fZ5wthJ6MpuqfOIV3lWbTv4TjMx7T5kWxin1Tte4xjWw13Ty/H4RrpO0bOSZkS1kasKlTLxsXI5EIRxWzFGvnleDlaJ7rM4Ms8o08RKMr47ASGkT+cbLK1FKEGQuy9ISEjVvg/cAwziix3vMEXFLM4jMSr9ZtzuctK9EF/ikZQ43MSYFHl0vrpH1+oBomSlrFjKf29x4ycCUIl5YJD08q4zVG4alEAnivtMEaucsCj6yv+Dvx99ho7mm7Pco0cToRipWwTdfWtfc3Jpw1mXFH2Iuh4eU4nAkXVez/TOgjm1IKPHIb/oYJvwXhnKGXcWdfH6auAMye5wMwIdBsyohyalmM0hj2wETvkJjgLA5T2H3RbFrYqhvX57sA7CMcyvJgBqbF3cisDe8zIY+OFFPFcZyXpWoPc3DoIGdjeO76bPL6SmzXVo54xRBePRoipuU0+tlJ9+GnViebjOPiTulMnyY0Qxjib1KMSZWmmXk+JCT8XHwqxrhjKfAO27iSxlZrUi/GxFxzCNsvzNKjYxS4EU9LsWJarZ9oU6/t2y3wOWB8rgn3//T0YovHTyUT661pqT6r5qUkLWVifKCYo/oX6ir1I6/aEH9LYuebYuyyIEd/jxvQrDzvXKYo1M+r4mQrN45XBR6JzSrcAT4MIW4WtLtSpBKm5w2lHP1RUmenfu5d0hfZhMlPeFdt+F8EvL/o0ZhQR3EfFI3GZ67vp5SxpU1YlE79PTaan605ScXnzpjUmJBktR8k84IZOLNeoUnn+S00cjptU5Yx4wQiXF1TqWzsl4tZGvN7THiwcHfg0b42gzKxNl9YjJvFhwtC86NMga8w85WOJfbjcS14n0lZdKqcKo4dsjJJNiCpHYutnY71tZvPJmjzXkKUz/b0YkacUlPbVno+71gJH2LsXkwAckl5uKcX+z5+Kr0sEV5FxgRpL2BFXUy8ll/Brs8mmO0O0r5iHSkEDWV8/l4Lr9rIkaJVM1V7XBO2Q5pLunLbh5NLHolME0wcupAj2y2rEgJ7x8UANWYhPYy/gjFD0Pg9Pb3Y3+Z5c302IYHOF7S9UmRyGetLFa+q17oxNUhSHnGG8dZmYa6qSun9Ns+jGYRDOHJhlozTTWzp9N9j7QSqNoQmKUFcjMtm82bjcBVkqWnc1rTPjyX4SDKxXEfNbcx/Hx14dEujQVRPAV+w+a0CWBB4ZOWg6eb5UgvnMnGKUNuIEHHvtW5/n8X+wLpAQBXHDlkk87X3/GKYEyLxmkhs5aqnJ+akTtruwqFB7GITIDid5zxRFENRVIjw4WKWvicRrr4IjV1kU3u+unZMdo89A4+M00qi4ub5WRBqPWT/FnjUtH/X569Xsjh80qazuM0xri3XZxOnrlEIojIzXlPKkcno07BU7Y6M+YTJWCQtY+IItqzYz447PcrCI1HuVjYVhnjjorn0+6ZtG8Xex03C0CDLQ2BP29AkMUp5o6FFV49SkBmfP2wT33K03Uo8zceRwpvjTC/cPH+0GjpGOiSzOZxT9CjWCaQbfo+1kzZRLuCgpalQS0iM2UGOTHinpiWT5x8zRU5VScoKJhxdypLZo5sW12cTzD9t0cFjgUcmW5aoVG1Vza2XpDCH2Ls0l+6VCKd9vtHmtssZxoYLz6CXGrXd7e8zCa9ukJEqE90wl64fo+uz+aqUXL2NzDWFTKvsINXQHSZOmzjGITPeVcqRsVETl4zP72HgR9IKDNxU8khk5G+rlAJomr1DOj7XZ8OsNg5gS6WpGgqipfPNmL4Jn2x1itHyJdL6ZfjtwKOPNa0/cqJ6u2U4l2dXDGEnkVlETcdJAqUz4+BSjppmyHF9Nhk9Wr7IVw4hYXgP12dzYmcy5IiKbfiTtM/zaCQ4ubwwniszXv/EXFoQV6n6uzdZjmyuwkVe4d3we6zlk1RJr7YhMnFwfTZX22JTiNrxEeMzklBlCWxiRetpxhKZ50zCP+o+lls9Zj8JPBIrypZj/2fgUcN4p2vD+yzut9stf1fFsYNWyi3wKxZZIMJhB32tAoG7PpsXbNPUWQ2mflfg0X62SGYO8N5hiD9b1FuGQbwqLvVe1Y7NXOlJr5keCmZg1zjD6rhx1mf5iAvaHQWeHUbDwM/N+iLg6qJHJiOLdWnhwLOMgB1a5TZ3C3wSGA295FsM5FPNPOtbKrg+/0/FgdgqhWCr7Cvbns9br0jhH8L4hy85w0g3O7loNu7qyb+xP7RxRjgv8KiZvemYrlyfjcOZNLKBMREYJgeH2GQcSpCppukLe3QC3fJ7rAXu+mxMDpJkIxLfvCQ9cTTZtUoeiZyZbE8cJVlqRjnZfuAxYf9Slkwq1tjizmcXZTS9/RjTAOGCIEuzGzXc7e+zWFhdJKCKY4csVjW0gLHFkZY/VWxiXt9MOONzmgHjzCF/ATKODnIkva5Y2XUSxUniTJD2+Var9FYJx1/PsP5FIDmFtbVzBGFRkCWbq6domNWrQuN1PDb8DOPLQY6ahh3ZLM/T1qP/3963x8lRVfl/T/UwIS9AIwgI6WqI8hREEBBWBJGnig8UF11YFdGfgECmqwcQXQKiSLo6UQTdBZdVVHRB8b3IQ94flwUBBQQEMl2dIIIIApkhIZnu8+vTUxN7eqq7zq2ZSbqGe//hQ+bce8/93q66t+495/uFcK2Z6KUvcwex4y2LaFj7wxy1c4u8D6gRm6ouVMMB5X66PaqCYXZsbJxnVB+myV7ShkgyVjxqTnToOF5THeUkHxkJkmSGAo86EpKn6Xlc9xv0Wa6ARUrVqMSdfDc3li3y3RG65XH9PZ9h7BBHDdVoZISrUD4KNbrYI/0yPhcUKJZKSGRFGZAMf23bDwUe7RI3uKZ3wFmSJa6xlw8kBnaPCi2ZDuuZBoO02NiNY5fMVLbE+xGjfWxXi5/C61bO0xfbue/6LOSt7a8sx1ccCPJYoKEraa0abkiM1CfiEi3ml/hgZ4RqRVcYDwcedknif2sHrTGLVMWOcbq+hoHljS4JcDudDkYNvMPV2wAGsUunU9xQ0mwcF2UngOPmqVPdMIniId0Ejlg5wN4DHo07vQ5131UxVbJsOoQdo7Lg43zJFvkjLdmucVVAjN3LBVIxCzRUh4BnYhttMkjCyef6LDG3EnurLvPmoveeT5Mkho0raXseRwfQIRa4PS6EnwV5UnMruj4LC4NamUY6NnmujE/tGkJTupAjt8jfAeF47Y/EhBUj5MaVxMHNNO13SspM+3qmGX+abOzGsUtmy+RKRegzNurFdo+fSpELULg4PVEnr52hHV47gmtVfUmEmNPgrVQXBooVj9peIbk+X2+kpkA4KciT0ULZztlskc8jwhfCv68J5mNW3PV3rsjHMDU4PNXFJElIGg2vUSXpZ7txnTg4ohPnZli3AmArtYPAi2sGsZVJolRz23K1PJyBipNxtJ7jYLcoMmq3xD8F471K35PJOo4Qc38FjDOU/TSukWcPYraWmzQJewLVcFi5n+R5UBdjtZSRq4nNH/VoHBWVdJq251F8DrORn1eDNmLIGcZuGkooMU7yIQDgyXlz4bbbpLf6m4QeCsBOcQmCIV+pJN2oY2HVH7sjyXHXaJ9ZBh7cuIr9opgJpsN6Zvgb7Hpzu3Hsgilyl/JmGMaj6uDkmCvJXJELTA1tVXVRvxDatOj6XDPI3JYv4u9VCnRcVHMJ6Eperq3FVsvPor+rBzzJhtsXeYsq4WnDZo3Uf7I+nyRE1hF9XB14JLxzbUtCovIJaaKH2dtjZchiAKpW8bpWFYrtl/CCaq0RdqF6X9XJm/+1nKcrDOeiYe6aX22aXt2dDoIoFOlLDVsF/WQUQ+v6LDGUHcn7Wx1ol82axudRxjZ/Me/vOLhDD3TD8trAoyO1dXI+H8DArVr70O6swCO13GQCHsc17iBmx4WXuD6LrOK/qX2XW50CNScNRlcVXfbl+E4HurDWek8RsG+725e0r2dqfFNkqHoRp2g8qXQ1W+TvEkGVKMHAjZX5OLzTCZjrsxAoq+NQ6jJm9wQe7ZUUvDDuriPZ9Li2CT8J8vSBqD6N47MMr5aSjjOunlvkh0AN7WtteSTwSGUfEpP/KeJK7MVqFTu1k/wadaQeb3htPd7wcK1jDTvGQUGBJAM7UUmw4ai5g5jRuuAZngIy9WCr8ulkuolvjDHr8wpDve6rAo8+rAXI9flyAB/X2oPxTFCgeDnFlgaTbGjayT2m9nlMkghmGCedK/Ipoh6jns+Ra+TtOtFltbbl+iwJZpJopi1/qKtcvSnOuK78I+8TNWUPAaWyRx1p1xq3DA4uM3jXPMKMIzvhkfb1LG4e0vh3u3HckLNmLtB+97CDw5/oI6HtiSxJTnnq5ziLgjzJ12eisvMlPOelVVhpUrkthcnItbdcs6uvVAk4sezRt0z6nwrbJHGOPb3Yol3IQbOPbUl0GacFBbqo03jCKzvRZ9YnSgHPBvPx2rgr+o79+vxPNSAy0aVNvb8GHr12zN9G9HxFbm/sv7fv+PeBRxq5tHEtzL+AX+VshLbPVlSXcRn3rXUSJFLcFHiklQld113O50MYUF9vy5V7xaPxV5Ypfh5zPl8ssYQmzzr1YEuTjw5TcutExNw+S2yv+jfd6TZnFIsEH3USlnF0xaNrovAMkztPrDNgSNy9lh/257W1+Finm6LUr2cmP74U2dqN4waarFyRd6sRLiHgn5QuXLNmEMfFxZu5PguVgZEOcizpcoyDSWLZ2lFRuEv47ag1eAbVZdjBNk/0kam2sLp9rWGoVd5Rjq+1LU0Qe24J7821Rnby2OeVcG+wLfaO29wlib8E4cogTx/Vjj3KzjQ2ixm/qxToLc1tGZ+cJeRulD6T/PYARGqYR+I2sgmTJLKZalw70JN0asOQ0Fk2BU9UPBrH95oEk255HhNQEo3/cImZKEMd5o4hOlFdHbiIe4KR34w6Xp0Y/eUCFTu57hb5DBDU1+XSVrWGBa08oiELgdyWyaZRx0HMeAaE0wKPfhD3HKR9PYsbX1r/bjeO63Pm5IRxBQ5zGCfxCEWERu7tBWIUygW6TOOqW2IJSDYRt181by421QZqR/mQ5OsVjCuCAo27fjGOuwGMVDs0GCa1WXARbz68BnKypy9xG4ORzYYo57RKOtYcB/sM9JHIPXYsxleNIzvUCZ/imsZVMvDdikdjMjxNCaeJcVS5QMZShwJgkmvHqMW03WTkLuQdOAMzRSOlHnBrn3UZvI/WZfBU6kxh3UgO1zQ/j6bZzo0wII8OiXue1v19JAFkpQH3rmTgx27qmvsPuTMfUPskhjGJcmLi+iy0a0cZtLuyWsWOjoMdQdixfmMkH3gSR6u+GQLwLBilGTVcrJXnTPt6ZoBvqkztxnE9TNf2Jd52mPEpGqHH2VrZpWQpf2/Ywdkmp2muz3Lypu1DXPlt4NH+Sp8izUyvxcJGlgYe9UUseGbcsRUHQQAAHx1JREFUjcAPA4+OnYj/k1k3QnUmrvmO8aVuiT8Dxjh9aEmSKXt0Slzj4SLxfwD21tiO2jiEHZLQ2TT3kSvxF5hxnkG/45IGDFUnIk9FtP0bXzsSXgr6MEdLAZXkRFojKxo1vgR625EJVsbcjV3yPGaX8lZUxZPauRc7TQxfc3vblfgNNYbECeqLYlPX3FgSeqioBLNWByNkVfVjMLf8LTG+PXMWfvDQyWRE25b29cwcqnTUsBvHKZynUFFFpMVEnkmrfrIWhKtpGOfFcQe2up7wxOuiIE8m6jLjEEukRhIVmzdyuib0GdoYGXnZf6Hs0flTOI1GTed8voSBkwwqVWdU8aqoL/BwPmVhar0C+oszjJ20qiiGikTi+otBHptpN0TtxmqS9CVtOIT3DOTpl6PthbGzolmrOZmXaquDQczGIpIMf+Pi+izhAPsYVLw78Ei9Ic/6/EUCPm/QfnXYwdxO6lDt2jI9ZY7khU3x85jkY9Y0Gz/Jh4BmU9c8pyY0bWG9ZwOPXtPpNxYm2kXSLhn8NrWm9zDhG3BwbZzG+rRbz7QIpdDObhynYNKEjb8ui+Yz8C5184TlDFzqZPAtk+DsMS+ZBEodmAT+wwQvN7myGXeluN1XeH6tB8I1qC7E+HC5QEZxherGExgmWUwAHF5XAbqutbu2GbiMY4MCqbSxk6j6ALgt8OjtCYY/porrs1yxj4lZ7NAmDzt4TXPiVz1G7UAQbjbw4/7Ao90N7P9hOqLhLQlesw3qd9YFb2kowfXgnwKPdjTwZ52p6/PP62wJKj14qUSE95bzJHXWlTQ/jwkobIAa9gj6SSROVSXBh0Dspm7cO8CcDSFWozqBRKwKjxgj+Zj7FYBLot51UXWTKE9103o2GaB1axt24ziJMxNmlp0DQBJUVKSqkl1cY3yzMoRrk56UjA7BLfGHwVBtKEbrEHBo2aMbJgJDAu47RAXQJwnEB2PfoEByFdsVJTwlFCoY9bNFjC+VCzTmJCpb5LcSNZSEWhNirg/ypNY5DhNrTPEx4pdsB3w9sF1OCzdRTswfA492bbZ1i3wqCF9T1hek2lI8xbWRKHsT6As8UnMyuj6LZq8b58vo3020jMdtOHwekLBNbV/T7Xk0pj0C1s4axBwtkbvgaro5BxC7qYuYR7luV8cRdlJfGW074cetKApJUstTYAQMLCNgU2a8magRf61+3wG4mRinx6ktpX090z57abQzmew0jm+9+Zwtco4IPwWwm7LTm4ixMO7hUbbVMMuW+GRiXGxSRyOnF9ee6/NfDPWP/xx4tM24l2SJPwbGf8X1N+bvGeSChSTqB11TEvCOjT3hG6GgEdm9VgqO1RkHb1zWR2pS7SRE0GCcGRTowokAaiyTxvhmUKAxV/xuiZeCcbqBH0YngM3tZov8fiJEUo2069/ko2uHC3nuyxnIRlr9zo2TFW3nVygBKqen2r4erWe47jCdnkfD027JKn+w4tEbDX5rojJUAWO+ug7BKCwoiSqNJqktSWhRJ1nN+Ut5u0wVfQyIzKU2JOtlJpxUyZPwmkaWtK9n6t9FCg21L5YUDm39uewu5jfBaegqa/RKmYFCxaPSZHuYhGF/2MG8TryQcT4muc6qy2H9d10O65/HLVQJKCJWMeY8XaChOD/X598T8Met7unFZo+fSg0S9ZzPn2UgipvxnMAjk2QTJNkQweAqvB2uuRL/CzO+q8Y9ImnAOKPScGFu9s0t8Tn13cMitb9iaKDoYqpF3/DDkIx61Hfjk/uITbu0lYSypSueRwk7WIJBk2xnU/qphtpXFUZKVZpNXfPvz1gffOQ3E3sDk4jiZi1eHafMFV6BS7iDyQmp124tTPt6ZvQuSZmx3ThOcMIkew9V3KVVm5jKZI4EWay1II+eiSRB1K/fhFJHlA3UhRkfrRToytYKLRrRqvaCwfoXbsJkCFUHCYxyPn+QgatNqjrA2wY8uiOULhR5vU1b6j/a04vdRjeX2rbr6hCScT4O6071HcYhAwWSD6HEJevzZQR8UtnA8/PmYotWSijXZ7mq30/ZhpwanV/xaFRjXFutYZcr8o+YGklsqsLA3yoeba4yHrnWlNMYIy31WgbbL19IcuVsVEzfA3X+zHfX+TMl/mxMSevzmDDs4IzAI7VMqzG/qBz/Otin3EcS96sqCeI0eRVjbtyHdLbEZxPDJKFQvU6EN29yW6I5RBEcWOjjggIJPdCYYvo7lk+5blrPVJOcUiO7cZzgxGV9/gUB71Y280gwH7vGETYr2xpn5vp8Zp0o9gJ1faETyZNJMsC4pk0zZ0WhgjLYPFhIkj099kVR5BITxlH0tBtPW7ULNQBTY5gkzhGMzwUFusAt8ndAGMNl2Hi7Mg6uFOgmU48TxTMZJglE+eT6LOo/r1P5257TUxIV9MkuE7hid32WzfrrVf6OGBnFqyVQFVoZ5LFpko86Qwqd5+bNxZZRPK65lD6Prs/vq/9ufmIwlyruw+b2EnB+1tYMYm6cgENzHwmkBpcFHi2IG3eCjeOL9Vje1g/Ztt3kivweJoxJtOrkk5DPr2bs2LrhTft6FjcPaf673ThOYPbCBIbfqptgLAwK9FW1vaFhhyvOdi09H3ikY/uPaCFUNRDCa3UbxPhxuUAfjHIoCZVN4FGPIUzrxdyUf7B+xfRrh/ClKIk+Ar5f9kilZd46uGyJjyRuZDOqy0TjXrOL+c3k4B5th+2UixJs5oyv8sXHMKlNYgK1tD9gwsWVPH1WO8Zcie9ghglf6v8GHqlPW0f9COUln9Em5zHhskqePjWdnsecz5/nEek7dTGlyTE8UZfT8McrHpl8mMgp9X0AYjWn1w1SmRyW4CTzucAj7Qliwx3XZ1kX36qdAAJOLXs0RvM77euZduxptLMbxwnMmvHLo4Y9K/0kuqNTUrIlPpoYPzJo/IXAo80M7MeY5hbzoexgHI1Mp/ZqhHcuz9Nvomxcn2VTbcQpOWsm5pqSyiYdr0m9bIm/TgwVQXfY7otAg4qoNUD/+Qxjh2UFMlOkCRvNlniPOvWR2W9ugglHhidVbbWlTTeODBQrHvWbzJPYbufzW2poqPOYlE8HHl2qrWCYYS7NJspsN40trZ8MvbmSJ9mgjCtpfR7rdGjCLPFh7dyYhh2EGyNTUv1rAo/UoRBJpAbrHz7nBR4Jq0fHki3yCUT4Vpxd099X1a/xZxnYS+JQpHBBuzaEQaKcpzHyu2lfz0zwSput3ThOYMZcnyWbN6ttYtjBrCRkvtr25/u8pwPEStCNtjfRq17XZ9EaHZfk0sHfB4I8dm93/ZYr8vlMOFs7XrHrFl3cVp8TvPTaDfszgUf/boJJs+02S/jVPTU8a1KfALfskRGf5mj7e/4Hb/TsysYGWBcgT/h4kKfIGNlske8mwl5a36MkCzV1EyykcuK4fyVPqtsG4wxzCU0gnFLJ0yUa/5ttjKixGLcGBTqwXR9pfR4TqDfdFHh0sBrrBFKD9fz2RUGeztX2kURqkAkfrOTpx3F9JCFHN40lzy7lnaiKh+J8Wff3iLCptK9n6rGn0NBuHBNOWkivIadE2rIm8EgtVK9tdMyisYg3xhyITyoOSam7ZhCzTeJuRvsL4/iWA9hY7WtMlqjpV6r02+kEU+3XFBiGVBpySjiRZ+z/gsF6csgEk39MZbtqwC7LPdK/9JvwM5RI6xjzaxirJ0jfG+SpVdM7dnYTcP6hpxebPn4qqZ5/05gvcZhqOKDcT7fHOt9ksP0SXlCtQWI1db+5GPm7ND6POy/i3qE5GCJAH8ISpxffMglJpAYZOLrikZruyfA5aniolQkNE1iMkq56qtj28TNI4pZVJQyZGBfH3qmyM4zNmtWw3JSvZyqgUmqke8GkdHBT6bZwVzlVLFP3MQmJKJq+TPnLHAe7DfTRA5q2m20SZFzeWVcM6Bjzki3yO4gQeY3dwb9x+samY5kqe+M4x7GOVFHDXiZKFu3GYUprY3KaNqbPEfUVuRZXxWUx4wOVArVNYsj6fDUBkfGwbca6es0g5pl8CNVPNd9VJzD+hXqz1djVYXmQJ/VNQ4JkBGHDe1VUAlmn32rW54sIUMVdEvCbskfv7NheCp/HXJF3Y8IfjJ7pDqfeUe0kSTjLOHi9If+q8KiahF2sCgYxR/uR6foskoP6uEUHBwZ9dKsW1/DmYY3WXuxmVLFJq/Rqmtczk7GnzdZuHBPOWJIXVE8vNjalUzF1z/X53+pLm/pKhAjHlPNkRB0TnjYKCbVWFWRthvHmZQV6sNN4Qm6054wW8UmSxzPFWWNvspBHtLc08EidYR6zoTiJAP21p+FCOtq3kdIDIVYBJ4Gkm1zxqq7rxOfw5EWSeNTJXSP7Rvyq7JGWSUESBf4bwDGa30xosyLwSE8sLckIS9lFFaJr3qvoR/VRksbnMclJHRvGnif4XQ4Fg/V3pcHNQV1u71oQDlfMZcOkTqn0uzqlklbeU36T8sEm2eeqwoR8JU9LVMZCp/BlnrdRL0z0sIeCPOa2hjGleT3TYpVGO7txTDhr2yzh1/XUoD66byw4hjxeSVzLXcg7cAaPqOu2If/tuMHzWfjohJdOW9TZrq7PpkHnmGgWsHYQpnZZnz9AQGzMUWu7Qk8xeyZ2mqykH+EapSpWqFUdDK/uxH8J3VidwUNKPtMXM4Rdl+VJfGpbklzxQrEhlQ5zPmcZDR1stSzfOkcJFwZ5EuorVXF9fhiAWnPadGMqThglhBAuCPL0OY3zaXse3RJ/GYyzNGMLbao9vZht8kGfQGrwrsCjfQx8kvk0khoEcHng0QnaPnI+H8fAFVp7ANcGHh2ptU+gMx15I5X29UyLV9rs7MYx4YyFR/Gr1Iux9GPwwm51K1fkY+DgVFqLdzXHgUS5bxgbtiIYrOvnKr+G3SIfCILwCWp/O9cFgzhS234StYC6zKNRxmIUZmF8mPBI/qyTDJbJzyX86hZqFC1WjeZN46E0Phnyjar44Jr7zZb4UmKcqPGFCMeV8/S9OFt3MW8JByJnaVTi4l7D0znZNKp1o5sdqFOr/EudWuX7GqfCOK1Bo/cE8JXAI/Xmx/Dq9P5Zg3iLVpM5bc+j4e9cpvChwKNdNHM5amMqNcjAtyoeqZ4N6SOJ1CAMqd52voTnvLSq8TGpZdVYgxqyQT89pcHKWGeecW5QoEjlpjSvZxqs0mhjtKClcYBT6XNdB/h/Aexr0MfznMHOlYWkXgzrJwlyUiGKBu9p9KPg6sot5rexg9vUfikl5ra9kLfOZBoaylsr236sthb7xElVNbcVvjTlhaZPuhlp4GOBR99R+rXOTDYn5MDjkdgwueYbcmrYY6CfHjNtK8re9fn+CIqdtk0nOW3S+Dl/Me/vOLhDYys2cZuv5nZMspJNKXNcn4UlwDTh5elaBvtFqa40tLtFCpGgVn1pxayuSf+mcp5UcXSmmaFhXx+pa0cLY0FsCU9k5D2kuW5/rlrD3iv6SR2bnbbnsa5kVTb8IPhh4JGoK6lKEqlBME4LChQlIRrZZxKpwSQCATmfv8SA6uQ5XHvUJ9VZn28nYAy9TgeAq8x4faVAMnfjSprXM9WPKoVGduM4gUkzjb8Iu7qrpxfvfvxUkpOotiWkY5CHWvjIxhATazRPDRMLBnp6sUenLNFwAREZOq2SR5AhHBB3HRkFQNbnxQQUDKemRozTykP4huZ0c/4S3iXDWMgMIdZuzXa/OxisfxAoT2E7+WkU50h4CQ52CRaS0DxNejFMkrlv1iD2jTuZEtohMH6ozGK9JhjEh0xwzRX5RCao+RKbQJNY2bOpBz+ZuRGGhl7C3uTgFJE3GwMsYTkY6nhCobCaPYjZcbiM9uEW+eMgXG4ymRnGG+PigaW9MEFPPhA1Cj1rwDisTr9zi4kvYpuW5zFkunjB6IQ/VGzSYpJEahCMg0xwT0DQLVn+W8StKa1jXHARbzK8ppGF/1rl+Nc4DvaKS6Z0l/DhqOFaZZti9l+BR5+IeY+aJMp11XpmgENqTO3GcQJTFZ7Ayde76enYU0woZoBfOhs1OO/w8irMcxzs6DjYX7RjAezdxrU7kcERcRmXYQKLZEurXgoM/LLq4JgonslwEyvE4jso4XoMGRyadAMUvtDkpE6dudrk131yNYQMbp7dixVbPIPVyzfG7OoMbE3DeAOocUJ8RIcN8GoifLqcJ5P4n7awZIv8fiJoaTimNEN8wYW8zXCmkXH6atU8Eq6cNwcfi5Kjw1WcyS7HGTSi0KFRXPmBO4jjb1lEw6q+Q6PwSu3PBolYJs2vIAcf5BokrlZXGA8HBdpZZ9yIPZSEgoVa+4Yd41aniuMHziShu4osoayekDhrMmNfZsbRUXrUGr/S8jy6Jd63vjmW01d1YcK7Knn6H22FBFKDwjU774k+kg8ZVUkgNfhU4JGON7XFA8P3k9SuODUc0u5GJlSNukH9jgH+0gvs9qhHHRNp0ryeqSY9ZUZ24zjBCcsWuUgEb4LNaKv/fNZMfFSbNBFKIko8onZjez8D584AbhscxEszNsGuqOF4RiN2TZOtKfF5N/JaHGNyPR01+GyJ9yNuxFJOKfflmL4ZD5ODY7XXkJpJCwm45aUY96z9cd5c7BG5SdN0pLTJ+nwEoUE/k1FWuYcJF/TUcDvNwAsvr8Y2GQeHgHEqCDup2iBcFKysb54SnuBmS3wyMS5W9aU3epKqeEdmJp4bXgMTVZ6rA4/UGdI5n29kQE8u/Q//1xJwVY3wkyrhzo178Le1L2Nrh7AnA58B8A7lUF+kGj5U7qfrlfaRZml4HnM+f5KBy0zGacpPaKoWBuDJwCPNifA6t42lBoEbAo8ONRl3s22CE+UXwPhqjXBVzUGZV2PWRjMaOu/Hghu/TRWPMAODxHhnUCDVh1ua17Okc9Ot9eIWs271u2v82mYJz+ypQfit1FQICZyvgnF+4OHcdqor7doMZQHlxGt2gn5NqqwlwhezK3GB6alSu05C9RWJ9VK9iEycbbaV60cAS6sOzpkKZR/XZznl262Df0w1vN2U8DnpeMOMSlFr0ZwUJu1G6r1IwAllj0xkMMf3J/yQS3ArGG+biDOjdUU3uMfBEcKrF56myfWmtgg3ncSKXkeE6+I+MlyfnwawhbbxSbWTD6Ea3l8+g4SmZ8Kl259Ht8Rfa3zQ6EsSDWYz1gfGr+sbI7nhUJWEUoPVuoLXIwzcK/KiRLg304vfawnqxTG3yN8ANTZ966cwnmHgvZUCGZ0Qp3k9Wz/Arp9e7MZxEnAO6U4kdugNk9BcaxMPOA4+MdBHainB1gbCAP2rRJZ3CvyTU8Y7HMbJ5QLJ9fKkFpHHqgFXEvCaSW34H41dm2H0a2LKkvavWNBiY3yS9t2uXnjyeKVBVqWpC1dnCPkkMa5RHTWesWH8Rn3K2c5bxq9rw/jI6In4got4xvAarDYdXJO9ZJlKFvTXWttImhU+AV9Gq9aY8I3ZG+Ms7e2Ets9ufh5dn0U8QHsSK0O+JfDoIO3YkURqEFgceHSGto8kUoORbYvgxLbYBMeQbCpVxS3y6SAI8bjqdknVaLTRdcMOTniijyQExbikeT0zHmyXVrAbx0mamMbJxVp8e1zwffL2lxFwbnkQ3096xdfcdSNwvAfnMeMUZSJDvOeEe6mGReUCydXnlJVwY740TBSajH6qIPyyseDn6c7JaLBTGzFxRM+uXYMd/vw5MtKTngyfw5hHIQY/ajLaC9u4GYzzTJIBtH2HcU4SdG+aZS1dyKlif+DRuESbepJbTRFK0MnNSPqc8HTkOu34JsnuNnJQKPfRXZPU3rhmuvV5dIv8V6NseQmhyNNpWpySSA1qqadGfUhCYN7G/1ilrqh6kjTo1CAZ4CYbcC2E99VvOc4LPPqptkI7uzSvZxMdezfUtxvHSZ6FbImPJMbn61dZHeX12nQri9u1BFxezuNG02tpzVAamZg1nIaRbGJdkkRTwwz8jYCfg3GpNjZF45fGRgKv4eB0Ikgm7yxNnRYbORH9cU8Vl5voriboZ0yVTnGOTDhhsngjk/rZiB1yUMBIUpZxWIAQlhPjF04G34zLuEzq42i98Crv5Pr/C+ebhoNOnqn/GHZwYbsEBddnOXFMHEvbbg5zJfaYUTQY8wME3FYD/pVQl4/Tl6F6Mt3/MOGrlTz9Vl9tYpbd9DxuX+QtqgQJC1AXZnyyUqD/1FYw5MtsNEuM3U1uYlyfTaUGI91n4OsVj0yu7ce0I/RdRPh/RA0WgomEOT0Jxi/YwRVT8dtM83qm/d11o53dOE7RrISShBIUf2CdoX87Gsl+lI2aYC6EwCsByFG9xB89Uufhur2SxV0mVwsTcV0W4OWzcWAVOKCeLLEnqHGNvVWdZ282NTioMQjCSnBDHUfiZx7KOLh1YCHumYoNrclYJK60l3FwDdgPjDeB4YKwZZ3vUjaTPRJbB+B5IshL6/c1ORl1cFPSLG8T36Jsw6Du8Qs64fagD2/f0HiO+hwSlh8q/GvM2AUOcuAGP6DgOszAShr53QrP5kPE+GP9ZOI2k4VxoliO1pds66HVOIxqOKrObSoUUTL/8nytZOBJAu4C4wYM4afBIprIVXRil7M+X0HAcQYNNBJvwrjpwxh4R+PZHAkxkU2ywyNxo38H4zE4+AMBd64l3DAVsblav9P2PGrHZe2AnRdx79Bc7A9AkhUlTnv7kP5p0/BjS2J+Xwx/l/JukI9I+UC/HzX8odyPR9fH+y3N61kaf2d245jGWbM+pwcBSewoQa7DW+mV1tYc7LG8j2TzZcs0RMA0O3aip0TTEEI7JIuARaALEbAbxy6cFOvS9EEgV+LjmTFe0cZQ73j6IPLKGEmi7FjGmUGB5KrSFouARcAi0LUI2I1j106NdSztCDRiG6t4JCJgv7JmEDs/uYheSvsYrf/RCIRJBg+a4EPAhyZMXWTSobW1CFgELAIJELAbxwSg2SoWAQ0C7ciC61xrR011JrrGP2szdQi4Pov+sdAd6UsNewT99Ht9BWtpEbAIWATWPwJ247j+Mbc9vgIQCJU2hCh67DNG+FmQp/e9AiB4RQ/R9fkCAGeagDBrJuZONu+iSf/W1iJgEbAIaBCwG0cNStbGImCAgMS3lefgPgJ2bam20hnGrp00iA26saZdjIBb5F+BcKSBiysCj+Yb2FtTi4BFwCKwQRCwG8cNArvtdDoj4Bb5LBC+HDHGzwQe/ft0Hrsd2wgCWZ9XELCNAR7XBR4dbmBvTS0CFgGLwAZBwG4cNwjsttPpikC2xHsQQ/RsW4m0bw7yOHh9cJpNV2zTMi53KW+GKv5u5C/hq0GeFhrVscYWAYuARWADIGA3jhsAdNtl9yKQ9fkGAt7Z8JBxkIl03taLeFbvbPwuQk95qFrD7iv6aVn3jtx6NlkI5Hw+gIFbTdojxqfKBbrMpI61tQhYBCwCGwIBu3HcEKjbPrsWAdfnpwC8NnTQ6GrZ9fmHkXrahI8Hefp21w7aOjapCOSKfAoTvm7SqAO8bcAjSaayxSJgEbAIdDUCduPY1dNjnVufCCy4iDcfXoO/ruuTcFGQp9M0PmRLfDYxzm+1ZeC7FY+O17RhbaYHAtkSX0qME01GM+xgXjstbZN2rK1FwCJgEZhqBOzGcaoRtu2nBoH5JT7YYdzYtHG8PsjTYXEDyJb4ZGJcHGH3p1WMPZ8u0FBcG/bv0wcB12eRmNzHYER/DTwaPeU2qGZNLQIWAYvA+kfAbhzXP+a2xy5FwC3y6SAsbXIvliIl63OeAH/ckBjPZDLYb1kfPd6lw7VuTQUCI9rkKwHMNmj+lsCjgwzsralFwCJgEdhgCNiN4waD3nbcbQi4Pv8ngE80+cWzZmKTKFLmnS/hOS+tgiQz/HPEOIYc4KABj+7utjFaf6YWge2X8IJqDY8Z9cL4ZlCgk4zqWGOLgEXAIrCBELAbxw0EvO22+xDIFvluIuzV7BkDD2YIZ9Uc3OG+gMGBTTGfangfMfIAto4Yxctw8L6gj37dfSO0Hk01Atkiv58I15j0Q4zPlgsUFepg0oy1tQhYBCwC6wUBu3FcLzDbTroegUXsuHOxEoxZE/B1iGr4QLmfrp9AG7ZqihBwF/OWcLAvgLcC2Bfy4WH+G1oNYACEx7iGx0j+S3hso2E89ng//my5P1P0g7CuWgReAQjYjeMrYJLtEOMR2G4xv77m4NF4y7YWATHeWy7Q/RNow1ZNEQKuz8cCuHKKXb4p8OjgKe7DNm8RsAhYBNQI2I2jGiprOJ0RyJb4aGL8KNEYGVc4VZw6cCa9kKi+rZRKBFyflwCYWrUXA0qoVIJonbYIWARSh4DdOKZuyqzDU4GAW+RFIJxj2PZtVMPny/10u2E9az4NEHB9vhnAgVM6FEseP6Xw2sYtAhYBcwTsxtEcM1tjGiKwfYm3rQEHMbAnMXapAVkCXsPAHAJ6ALwM4Lm6MszDAO4gxo/ttfQ0/CHYIVkELAIWAYtARwTsxtH+QCwCFgGLgEXAImARsAhYBFQI2I2jCiZrZBGwCFgELAIWAYuARcAiYDeO9jdgEbAIWAQsAhYBi4BFwCKgQsBuHFUwWSOLgEXAImARsAhYBCwCFgG7cbS/AYuARcAiYBGwCFgELAIWARUCduOogskaWQQsAhYBi4BFwCJgEbAI/H+n2qc5KKLCZgAAAABJRU5ErkJggg=="/>
          <p:cNvSpPr>
            <a:spLocks noChangeAspect="1" noChangeArrowheads="1"/>
          </p:cNvSpPr>
          <p:nvPr/>
        </p:nvSpPr>
        <p:spPr bwMode="auto">
          <a:xfrm>
            <a:off x="155575" y="-1096963"/>
            <a:ext cx="6229350" cy="22860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367364" name="AutoShape 4" descr="data:image/png;base64,iVBORw0KGgoAAAANSUhEUgAAAo4AAADwCAYAAACOueV4AAAAAXNSR0IArs4c6QAAIABJREFUeF7snQmUHFX1/7+3ejIJYQIIyCakq5PIJjsIKMgioIgg4IK7PxQUFUSSrg6I+ndE2dLVEwRRRETxJ6LITxBQRJTNFRRkEWRLujogCggCGbJMpuv++9X0xE5Pd9d91ZNJd3LfOTmHw9y3fV71q1vv3YWgRQkoASWgBJSAElACSkAJCAiQQEZFlIASUAJKQAkoASWgBJQAVHHUh0AJKAEloASUgBJQAkpAREAVRxEmFVICSkAJKAEloASUgBJQxVGfASWgBJSAElACSkAJKAERAVUcRZhUSAkoASWgBJSAElACSkAVR30GlIASUAJKQAkoASWgBEQEVHEUYVIhJaAElIASUAJKQAkoAVUc9RlQAkpACSgBJaAElIASEBFQxVGESYWUgBJQAkpACSgBJaAEVHHUZ0AJKAEloASUgBJQAkpAREAVRxEmFVICSkAJKAEloASUgBJQxVGfASWgBJSAElACSkAJKAERAVUcRZhUSAkoASWgBJSAElACSkAVR30GlIASUAJKQAkoASWgBEQEVHEUYVIhJaAElIASUAJKQAkoAVUc9RlQAkpACSgBJaAElIASEBFQxVGESYWUgBJQAkpACSgBJaAEVHHUZ0AJKAEloASUgBJQAkpAREAVRxEmFVICSkAJKAEloASUgBJQxVGfASWgBJSAElACSkAJKAERAVUcRZhUSAkoASWgBJSAElACSkAVR30GlIASUAJKQAkoASWgBEQEVHEUYVIhJaAElIASUAJKQAkoAVUc9RlQAkpACSgBJaAElIASEBFQxVGESYWUgBJQAkpACSgBJaAEVHHUZ0AJKAEloASUgBJQAkpAREAVRxEmFVICSkAJKAEloASUgBJQxVGfASWgBJSAElACSkAJKAERAVUcRZhUSAkoASWgBJSAElACSkAVR30GlIASUAJKQAkoASWgBEQEVHEUYeoOIdfnRwFs2+5omfDmUpZua7edTqivTDphFXQMSkAJKAElsLYQUMVxLVnJHS/mviVL8RIAp90p9fRisydOpefabWdN11cma3oFtH8loASUgBJY2wio4riWrKib531A+NM4TOeZwKMtxqGdNd6EMlnjS6ADUAJKQAkogbWMQFcpjtPP5VelUtiJU5gJIE3ANiFjcwJeDeBVAPoArA9gMgM9BKQALAewtPrveQBPAXiSCI+HwD2pFbh34RlkTuq6vrzmHN6kZxJ2hYPdKMSuIOwGYAcAk6STI+A3RY8Olcp3upwy6fQV0vEpASWgBJRANxHoWMVx1vm89XAP9qMQe7ODncDYCcBWqwEuA7iPGTemUrh+4Rz6y2roY401mfH5YgY+LR4A4YIgS7PF8l0oqEy6cNF0yEpACSgBJdARBDpKcZw5wLPKIc4CYT8wpq8hQg8R45LUZHz/iVPp5TU0hnHr1s3z7SAcKG2QGSeWcvQdqXw3yimTblw1HbMSUAJKQAl0AoGOUhwzeT6FCRd1AhgALxDjPH4FFwX9tKxDxmQ9jLTPzxGwqbQiOdinOIfulsp3o5wy6cZV0zErASWgBJRAJxDoLMWxwJcx44ROALNyDIRFTogTFubo1x01LsFgZl3Irx4ewrMC0VERXsqY9kyOXrGo01WiyqSrlksHqwSUgBJQAh1GoKMUR9dnY1+4p4QRA38jxm/ZwV+cMh53UghoEl7a+gUseWpjpJYOoq9nPWxGZWxHjL2Y8BYAr5e03UCGGfj6ptOQveckWpGwjQmvVrmSPahyTW0Tj3Fh4JFxPFprizJZa5dWJ6YElIASUAITQKBjFMeD+rkn6MNiAFNazHshGJc5ZVy58AxaZMsnPZ93oDJOq3hVm1NN43FtVYzHMQ3jXd3ihZ32+dMVj/OLLSZ5feDR0RbyXSeqTLpuyXTASkAJKAEl0EEEOkZxnJnnncqEB5uwWciML5bS+DGOo3K7/Kp9fR/A7gnauh8pHBTMphcT1J3QKrbew8Q4u5ijL0zoICe4M2UywcC1OyWgBJSAElirCHSM4pgp8IeY8b9j6BLO75mELz1xKpl4jONWZl3Ik1csx2VE+JBto0T4/QrCYU/NIRMfsmOL67O5pj5IPEDG+4Mc/Ugs34WCyqQLF02HrASUgBJQAh1DoHMUR599BrJ1ZIpBFjNBZGItjn/pZyfdh+8R8OEEjV8ReHR8gnoTVsXN87OgKDi6qKQYOy/I0d9Ewl0qpEy6dOF02EpACSgBJdARBDpJcfw1A4fUUflS4NFZq5OUOXkcHsKdAPa27YeAjxQ9GntKatvQapBP4D28YpNpWL+bnH9ssSkTW2IqrwSUgBJQAkpgVQIdozg2iK3HBGSKHpVW96K5Pm8P4H4AvZZ9/acX2PYxj/5tWW+1i7sDfCBC3C7tyHiplzzaWSrfjXLKpBtXTcesBJSAElACnUSgIxTHKL1gCk/WgpnonMnpPOeJ4FkvDuObQY7kKf2sO0hWIYH38FWBRx9I1lt31FIm3bFOOkoloASUgBLoXAIdoTjOKPCRIeOGWkwMfKjk0ZUThS5zAW/OwygCWM+yzzIBMyfiZNRmXBmfv87AydI6DHy+5NE5UvlulFMm3bhqOmYloASUgBLoJAIdoThmfP4CA1+pAfPysIMtJtprOePzDxj4oO0CEVAoemR/WmnbkYW8rfcwMd5RzNEqyrtFd10hqky6Ypl0kEpACSgBJdDBBDpDcczzNUx4Vw2nSwOPTppobu4AH44QNyXo96WeXmw+3iGDEoxjZRXX52cAbCZtgxkzSjkyJ65rbVEma+3S6sSUgBJQAkpgggh0hOLo+vwEgP+muiO8IcjSnyaIwX+VrX6egj78JyZ7TcNhOYSjFmbpxokec6P+XnMObzKpFzYOOy8GWWy82sIedQAUZdIBi6BDUAJKQAkoga4n0BGKYydRtL3OrBn79wKPPtoJc8n4fAADd1iM5ZbAI5PLe60tymStXVqdmBJQAkpACUwgAVUc62DbOlCsrE5YFGQpPYFr17Qrt8CfAuMb0rGsC6kGlYn0aVA5JaAElIASUALNCajiWMcmXeCTifH1JA8Np7BVaTb9M0ndZnVm5nmzsoMjGHgjMXYCkAZhIzCmADBpGF8G8C8AJRD+ziHuIuAYED4iHoeDtwVz6JdGfsZ5PD2chLcxsCcxdgNhczA2YKCPgJeqfS0A4RfDhBufmkP/EPczToLKpDHIzfO8/nqEw0A4EIw9GJhBhI3BmAxgMUbW7z8EPBQS7kWIP5Y8/GltNlEYp0eurWaMmUTPpOg3uS8BuwPYCsBGABwAzwN4EMCtvcDlSWPCzizwNiHjmJCxNxF2BbB5tQ+zR/wLjD+yg+tLi3Et+ilsa0JaOSIw3ecdiXCwA+zOwLZguEC0V65PhCEwFleyoS0m4GkCHjSxcjmFO0qz6e+KsH0CMwd4VplxCAM7EWM7BjIEbABgWjUm8ysA/k2IoqXcx8DvljJueSZH5v+v8dLN+7UqjvWKY57fTITfJHmqiHB0MUvXJ6lbXydd4IMpxFwQzBWyecGslsLA8GRgyyHGUSCcCOANAKTPhXkBXVEu4wtPnk5Pr5YB1jSqTBoTnjHAO5dDnEojEQHswkkRFoHxQ+rBBcXTyDhUiYvr8yIA24grNBBkxhtLOfpjXBtugb8GxqlxcrF/J5wfZOmMUTnXZ/Pcbhlbr5EA4cIgS59tVjczwHtziM8zcAQBPYI+lhLh/xXnoCBV5k0oszLjdAL2E/5uHwXjf4Ic3SUYDw7q556gL/o4tXuuGjWeQiaYTYGk33oZN89Hg3CdTV1OYcfxVtKqv7UPE2Bi3r7GZjw1sg8z4YdThnHho6eT+aBrWdJ5PpYIP42TE/z9tsCjNwvkxoikCzyHGAWbuuEKbLzoc2R8BsatbDOPZ6ZS+DgYx1XePRnrhglLiHFtGZi/yKN7rOuPQ4U1tV+Pw9BXNiFVEMazz45uKzpx60GybDWM2UGOLmhngjPyfGgZOJcIe7XTjrQuA4M0chqV7OVpOiIsYeAjpSz9n7RfGzll0pjWzDzvNEyYT8ChNjybyC4G4+zgFeQlJ1LufN4I5ciRrJ3CU9fDBg+fTINxjWQK/DvmSDlqrzDeH+ToR6YRc0pXZhjlN1EhxkAxR9n6yu483gIOLgbwziQNE+E7xSyZj7imJVPgXZnxbQCvT9DHEID3Bh7FKmLuPN4NDv6aoI/6Ki8FHplT1kTF9fn/VXaaL1tUXu4Oou/2fhq2qNNU1M3zQUz4/Dj91kb6YTxXOZk8s+jRZa3GmM7zWUT4YrvzYOCikkeJPr5cny+v3GrZ2PA/HXiUVLEeM9V0gXenEF8F4W3CD6RYXJWTymtSw8guPIMS7wGxndQIrMn92macEllVHOsotflC/Frg0WkS8PUy0bE1kAfhk+P1w0gyjjbqhCB8OsjSt9poY5WqyqQxScNlCuFLlavn2cKTLPmSEH42THh/XAzVdIGN6cTv5Q03lCwGHs2QtOH6bExAtpDItpB5OuXgwAVzyERxQCbPRzEh+Q1B3emlabN6MmZeshu3M1YmnFLKklE+x75EfT6zsnH3A5iUtA/zwcjAPos8eril0lLgjxHjO0n7Ga1nrglLHr0paTuZsSHb4pq6v6IY7xYnFPf3dJ7N9efXQTgiTraNv18STMcpOI7KjdpwC3wdGEe30f5o1ZMCjy5N0o7r892WHyk3Bx4dnqSv2jpRYo4yBsB4/2p6L75oFGLJR1TSuXTCfp107M3qqeJYR6Z6NbMiIegfBx69z7Zu5nzejlP4+SohiZo0YuxkCPCHHfx6g5fx3NB62GyFg9cTwfR7bDsvE9txN5BnZhxaytGt7balTBoTnFHgbUOOlJ3t2mXcov71gUexLypzbeSkcCCFODCyqzT2tzaF8LMgS8dIq5jUpKGD7csOtgPjcAKOjKn7BwBXM+GBMuH+p+bQC/XyM+bxa0MnspM6hICDAWwiHU+9U1na5ywB88bJtOT5yWVkaq8yZ13Ik4dX4HJwdE3adiHg50WP4hhi+nyekSpjj4qSvYexncWInaY4RqwZKAEXFz06Jemg0z4/TsAsaX0Crix69CGpfCO5qr17Pu6a3ijhFXvSCxi4qrcXC4aGMNMBzgXwDnH/DT5CRuvu+S2e9Nxi7OIQ9qranpvbKGPvbvXhwIT9Slkyvwm7wkxuIbqVWl9acTySYrgFfi84OrkX/yal46uTY2KcWsxRIt+GVn120n6dkE3Daqo4NsDi+rw0SSxHBm4seXSUzQJVj+BvBuHVsfUI5wbb4ItNv0zNFRnhO6v56zhumE8ihV2C2WS+5BIVZdIYm+vzWwGYa1bJld/VzLignMJ9DmFLpwzz0jan4aLfPBNOKGXJnJyJSjVlp3HSEhcGvlryyPoKLlJYHdxOwNbNOjPXUOsP4oMP95O5lhWVtM/vJEBubkHoD7IUXZ9m8vxVc5Up6kgoRIxPFHNkrqMRKY1DUVrWw4TVRWIh8Lq4U8f6hiI7MwfRqa1FSXzaVXUiMHaWNrbenws8Os9ifCtFt+rnqb190Smr5BDg0ZSDI0dPsVc20s9Opg/XM/B24RjMjc1+0vjFCa6O4Qxjo4VnkHGQsyrRqSthoVUlwkeDLH3Pqs6o8NWcSi+KTHA+Y1H/TgDzVwzhtxtuiOXLlmKHEPg0gOPFbTA+FuTou2L5GMFO3q/bnaPoJdJuJ91WP+3zc5XriU0TjNvK+NjN8z4g3Fx54DeM7UtoP5n2+ScEvDu2vVUFjGf0lcy4edJkPNj7Al5aNgVb8CQcxBxdiYquE1c2aRTcLJ1pOYZIXJk0pubm+X0g/ABAKoYrM+HERkqfm+dvgPAp4bo8FngkPtU0dqgh4RZh25EYEY4rZuknNnUkSmPFa/nSYLAyT0vvYbfAXwJHV8CiwoQvlLJ0tuuzcbYxJ0zjXa4LPDoWV3PKXYRrKp6h4tNZ6UAqp2VeySMrp4dEzhqMfaUOOfVjr+4JVgkhmHFkKUfmFseqzDiPN+RJ+LnQnnZBuYwDmjkGVhXsx6Ufa+ajMPDIXMnGlnSe/2xjB8/AUyWPEjmyJTHpCIG9kjifVJV24whkPpIlxXwYfjbw6JJGwjZh2IyjqONgv+IcMtfybZVO36/bmpzFA91uP11V3/XZfJUZt37bcnvgkbnuii3p+bwllWG8uuKdUggXBFmaHduoUbx8fhQmNISwMOMrmVdwVjMj8unn8qucSTBXz2J7ITYhEAaxTdBPy4TDiMSUSWNaVc/Za0X2jCN2pt9s1JLtSRE52Ee6iVZ+M+b5HLBZbwA7VEw7HpHWqY7/tlae3AScU/Qo0clfgo+u04lQZMbVdXN4gAlnTWbcEfZiaHg5jmDCRQk+RkuBR25Dj3LCb0E4Z+hl3NnXh6krgPdXQmb51TAkUqRGbkQ5tSi2CjaAcCljg6RhUCqe75+o7JNWttMEuEWPrJwcjdIY9sA8X+YqPq4sDlPYbdFsankS5/psvNf3jmus+vflwXSs3+xGaWUb/ey402Cc2aYK2zWOOL+sKO7GscS6uHn+nHnWLCqGww764uyk69tz+3kK9eFGYzYi7Gs5HBwzGkquWR3L3/VjUwexs81NRX2/3bBfC/k2FdMTxwZoXJ+NJ17cyc6YmlKboR37uXdJH26vhr6JW8M/bzIN+91zEsXaXW49wOv1hJG9jfhKJ3Sw06I59FCrQVTtwIyMjU3N8YFHV8RNbvTvyqQxqWrGG3MqbeJ2xpXLA49OaCo0cnJlzDBk62hx3ZTg6mxZMB19sS/J6mSMnZ1Tjn4zzU5NGIw57UQ1cH02Sqz4lLXyrWOutUxYkFrbr3nBdJxZP690sjBfy5hxAhGurFnTMhHOKGbJKImrlCQhUwDcHXi0T9yDVft312dznW/jMf544JH4Y7Z+LAmSMrwceBR/i1PTkbEjfGExbhIrLcJrzUyBLzNrKOWbIkxfkKUnW8lH8QtDmJNMcWGGX8pRTlyhRtAt8JWWdrX2693PTroPPxPYLf93ZDURElq+vwZ45zDEA9K5MyFbypLtR3DUfLfs11IWzeRUcawjU7Ulsjopq2niJ4FH5kXSsqTznCeCFydnjs5TDvZYOIdMgODYMsPn14eAzTG7+OWdLvClxPh47CD+KyC+djFVlMlYslW7wfuE3sRP9vRipydOJWML1rBUHb9MQGjZhwXjzCBHoitY26szEO4NsrSn5HmKUxqjKybgY0WP/lfSXiOZ6u/eBAa2/mCstsfGDKBVVAFbB49qu2YvGv1oMP99TOCR+ZAYU6onZsYBSLa+Iy0sCDwSO51Ev1VbRxXG/xVzZGs+s3J+boHvBMPGI/uPgUdvtHkWLM04xB7DtvumxObU9dmYLFxrMz9j62fzIV/btuvz/QB2EfdHuDbIks2HhbWNsG1oIdfnvwAQ7TcAnu3pxfQnTiWzV4pLN+3X4kk1EexaxbGyeX2w4mVnbL46qVwReNTSGLca/PNeybUjE75eypLYQDidZ3M60TImWC2sih3QXyp2QKI4cCaOWcVz1lzjSMuTgUfTJcLKpAGlkS/wm6Vx44jw4WKWWv4eEsQtPC3w6Guxa5jk6gwQ5XaPDPMd3A5Gs2dpKTPek8SebZWXY7vxCgU2yAlCytQOcQUTjill6Ret1sP12QTYtvFutzodSuKoEgU1z9JXYp+jJgKuz8bRTnyCyIRvl7JkrrdFJVPgdzDjZyJhgDnEXqW5dK9EPu3zDTanaBIHlozPX2DAimdSm8Oqfa35oDLZp0TFmD+VcmTiboqKO8CHI4R5rqX6yMKhQez8dD8tEXVgcTAx2p5kP12l727ar6XQWshJF2ocuhrfJlyfzwcwd3xbba+12K8gZkoXcCcB+wt6WooQM4K5JPZUtc2uIQk0PDrO6mmVCckguTKNqkmuXaBMGj4KmTznmKLQLpLyWDAdO8Zd+1bsX43h/Q8lDRoZh3DUwizdGCdfNWV4LE6u9u+S6yCB0vhiGOLIRXOp3XiS5orpw5UUjd+3mUONbOwHo5F1fTZX23Ivz5oOiPEZSbiQtM8P0kioFmkR22VHcxhx6LNyVAHjmCBHUsVslXFnfE4zYJVthoBTix5dJAFg0kFOmoS/i6JajDT408Cjd0naNjKW6/GPwKOmkQJG+3R9/nHVREI6jHBoENNsFK2avravBIu3SpFo4/S23fk8bXkKxgxK7LjDjHeWcmR14prx+d0MiB3xbCOkdNN+LX1oWsl1s+JovlASGfuOB7hGbRAh18j2aFQ2k+fjmGB+9JIiOpGpbcj12ZwIHiRp3MhIX0Y1m4hVEFgKcUBxLv221XiUyVg625zPWzkpPFqJ19knWUtp6BzXZ+PE8R5Jm8ahoRfYXJI72TqMjVFKGYctzNGvm43Fnc8uRmwam52e/dNx8FapGUfcnNv4EBWffiQ9cTShhUoeidbN9sTR5uPRMMz4fCIjylgjL22kGkzi0cuEN5eyJLodSRf4IuIoVJWo2MRCrD7DJk+yrAidIF2fjaK1o6zRSMraHGHlO8tS4TL1bFI9uj6bTGtN03Y2mONdgUf7Wsw9Ep0xwHuFIf5sUW8ZBvEqiYNnt+3XFgyainaz4vhUG7lCx4PdmDYIeE/RIxM2o2FxC3xPNYBufP+EN0hjeo025vr8b5tgqQ7wpoUe/S5+MCMSrs/mtEoULsLIS3J3K5Ox9NN5/l8iiIIXm+DDyxhbxHmsVu0EzclBr3C9bwk8MnnSY0sCL1tQD7Zolhs7Tmlk4Akw3lLKkfylHDML1+dEH6LMOEQa8N7aDnRkzC+mGNstyNGzsQsxEv9umcQMZmVbFnaspk7a5wst4+u1lWowybVsL/BqyQeP6/P2DJgTWkkecTP9hwOPXhe7DlUBG29kY6fLwK5xMTWNE+ErfXjFYszmAtgq0H7t/Nw892MkS5W0iFM9Vk+TzU2FdE8y3uGJTq8TxZllvLGUoz/GTbzb9uu4+Uj+3pWKYzVEzJgsEJIJr06ZVnYkGZ8PY+BXwv4fCDzaVSgbiW09wK/pCWGUaWnhyWVsWJuZIq5ixmefgTG5eVvUa2mQrUzGkqt+GZuTXelv87uBRx+LWzvX56uEAY1Hmzq8mRNGfV8JTtKeDTzavNGY45TGinPIfdSDw5spnXEcmv3d9dnkqxVfl0XtWL6QbT/sTBcMnFzy6BuSeVmfcJn2La/9KrbOt1ezBEmGZMbfVqpBy1NyM6ZnKjH9RKkp3TxfAcJHRBMxrCy8bav5ys2HmiRYv+EkyiOdyfMuTDDOKuJSn+FIXHEksP01TBBfzVeyl4lTPbo+myDrsXtXzXgXBlnMAhHbzMHIVm1zTcQRcZH89rpxvxYDaCEofTmNR19d0UYC+5GV8xp2sEmjtGZGwPX5l+KgpgJD+3qYaZ/fRogMjKXF+voiPZIj92xpB3FX4cpkLMnKKYjJDPNeKWMAsQpepsAfYYY4NFIlTJTYa7T6bFvFDiXgN0WPDq2fY/UEwlxPu03mf2dPL45q5TluwW2laNUb2TbTEacYuyzI0d8kfW7r86ZDwHMS2RqZpzeZBlcSiitahxEng5ss+7CKpen6/LxNHu52Uw3ahkhq9mzVMzHXi6lUZDspC0018iUniw054iz2U2l+aZNGdkoZb5R8xKfz/IG68Ezxyy0MW9OoIddno/waO0dRkaZ6rP4ezEGH3OmmGnBfNJB6IbMmfWiYC7xZewzkSx619KPoxv06Eb+6Sqo41gFxfTaptGYmgBtUwh1kGtWrHpOb7CyiUB9UxvbF08m8jMXFzfPpIIhTbFGCEBnVXLxj4sc1/eExTizlyHxVjinKZCyTqq1MyeIaaikGsXErOxx3gA9EGGUnkm7Qzw872PWpOWSe19iSJHaoSQ0WeDSntnGB0ng9BvFeic1R7KDrBKbP4/0cB2KTjWr1mwKPjpD2VY3vdodUvipnlTYvQRzHIXcQ6zcL/l8/VpMrfDiFljEGG8wvcarBRM+W3E7QpIoUe/6C8fcgR/F2hVdzKrMIVzDwQeFa/4uAfaXByl2fTXgsk6lIXBwHuySxBTYhqlYMYdBiPzJH5GcEOTKOqy2LpTNJ1JZYcW/Ss+tzaHGTY07jf1DK0YebTaQb9+u4dZH+XRXHGlKzLuQNhodgTh7suRB+GGSp4WaRLvDJxJAmUI+yRUgXcFTONkhrkhAZrs/GiNkYM8tKiy9dZTIWYYJ8xy2Vl0yBP8QchWeSKo3LmHBIKUt/kC0wMN3nPR3AxEiTl7rgyTPO4+lhT+QI0/DDq/rSeEvRI6uUhtIBuQU+CYyGKcuatmFpa5XJ8ykme4x0TEaOGTNs7Dhdn01u4P+x6EN8rWjaTBf4CGLYpfFrI9Vggri0hlnTj9VaLrYZtggoFD1qGXs3UqwdfLvidX64cA0eYcYRNmtsG94HwIqpg+hLkgklU+BdmWHiyIqLNNWj67M5qRfbiwK4J/BoL/FA6gSrCSas4jIiJh5lN+7XSfnV17NXkMar5w5sJ9HGWJ1Hq2tZmwC2DFxW8sgm0HY0AsuwD8aj+h3FHN1gswyZAn+RGWdJ67QK56JMxlJ0C1xqEa9wbIUmjg2zLuRXrxjCOQScKF0rAIsrL4ljpI4eo+26BT4eHGVQEZdaW2CJ0lht+A+BR/uJO7EQTJCZpKVzT6OubQNBJ/GEdX02sQUl6fKiIcadqNTPI0FO7rZSDdrGpTXjlaTJTKQQAe8qeWRyKI8p1fzKZs82sRWnCR+968MVOH7R5+g/QvlIzNZr3tahp3YsSWIlO8NILzyDjL1w02Kb+jRqiNAfZMmcEicqO17MfUuWwoSTE5e4THDduF+LJx8jqIpjDSDXZ5NmSJQTup4rE/YoZemv9f+/eoppNgdZNgfC+4IsSUP2RN1Vv6aM4a/YXkcUY7FuMrbOMc3C8SiTsSGKkrzM6u0bjYNUinE8MUxqMXHAZACPE+PdxRyJ03KNPhqZPBeSxYFjAAAgAElEQVSYsMq1c8yeUx52MM3ksa0GJDcnjTNEG5qDt8XlpRW1Uydk6/BhMks0c+5p1r9lzmJrpa4aZ9XsAdLTZfPxOLeYo7yUmW1UBfNctZNqMIEHNy9lTIuLMGBr1mP4lEPMenIuLahlZRIXhGEU/cAoja8ScWQ8B8JnA4+Ms5pVqcY8fMnyRuzqwCMbm+mVY0pwLS5K9Zgkr30YYv924rUmMbNoFQarW/drqweuhbAqjqsqjubFubM1XMKiIEsN483ZGqzbxMBa+fK2v1J4PvBoU9t52p6a9JSxzROn0xhPb2UylkmSsCMpxs4hYcvKlcquIeOtBLxZ/IEysvjGO/Hbk8vwJIb5jZ4X12cTKeAwi2fp0cCj7a2VxpEO/hx4tLdFXyJRW29nBn5d8kg+5wSZdWyVupl53qlMEKUmXQnFUhFPcKvRXqpBSw/uyjV9MfAo9iPE9dkEI3+H6OEYEVpcLmN7x8H2IGxfOYky2bbeCmBLizaeB6MwOcTXE//WCrwvGLHhYWrHlMQkabS+6/P1lSvioyzmKEr16BbYOA4da9Hu0k2mYUOpk1ijdhMpeozvBzlqaPrRrfu1BfOWoqo4VvEkyX4xSraV/YulHcSKTaZhfdsfSIKsF7cGHh1i+xBZhsZYFmQxtVHoBGUyNpyE67N5IVgHtrVdwxp5k/93bpCju9pow1yd/VOYS3tUU71mUhmzh1ORTaO1E5okNqjNfNLzeUsq42mbOhJ7t9r2ZhR425Bh5ewGW6UugbdtuYzXPHk6ieae5FajHaXF8HN9NiHXZCd5I8CvDzw6Om4t3Tw/a5EpJq65uL//gRjfW28qrnr4ZLIKB1PfcCbPH2fCpXEdrsG/Xxp4dFJc/67PxvFuqzi5mr+3baZiGfpttOsxTnw1SnVX7tcWzFVxlMCytd+rbbOVXY3r860ADpaMQey5V9dYOs95IrQ03F5lvIyBYo5s4jFG1V2fzVX8bu3ORZmsSjDJNaNoDcYKmRPGXzqMgVZZW6RtJwkxY/IIE0cno9ZKY3Vc9wdZ7J4kllujeSV5oRDhf4pZEqcnzBT4PcwwWXvExUapq/42bVOwWt06JDyxSRSs2cwnQV5149F4TtGjz7eCHKUY7IVJlDAR5R4mfAMObirNJvOB1VaxTSnbVmcJKktSPRr76+EhxAezX+WFhQuDLNlklxkz+oQOcJ8NcnRhfWPdul8nWNKmVfTEsYrGNl7YKFGTxaLk0WubEbY8kbHKgzrap1vgm00mDemDYfvii9q9mlPuItgku286F2Wy6kql5/MOVMbD0vWzlatmWrkqZFxRb6dl21atfDrPbybCbyzbMCExZPa+TRq2yYUbN7YEIWyAELsHc0nsbZr2+SsEfCFuLDV/t1LqTL1KDumbLLx5TRWrHNUJbjVM8LFMMJus8kyPMqhk2Xk7EWLzpK/CVBCvMEHqOYtlaypqnnnjjX6xNKh+o5asPrjHY9S2bTAODnJkbhKalkS5zgmfDrL0Tdvh1MonSSnazIG0W/frdvjV11XF0cQAmcdvYSeKdWddWkWXt45WT8m+rCwVMWMUv6utI4RJz2WT7L6SCs8reVSoB6pMxjJJciIV86AaA/q7iXELpfDLJDHcJD8E6/BMkkZlMg8HgxVb5H4yL+S2iuvz5QA+atGIdXiTBLZiVkpdpDj6bK6cxTZ30kwlNYqc1a1GxcmwrVSDNun6RsdobH7jArIn/K2tgAneTvgXGAEDCwjYkBl7EGFPS2eV24hxmu3+G63xxF6xW/wkRkQlqR7dAr8XDJPkQFwIaDsUV5KUosMOtm4UzzbhM9RqvhOyX4uBCwRVcTSKo883MvB2Aa96ERMseRvjIdqobtXrTuypmiQ1VIKj/+WbTMM0WzvKdIHfRYymebjHzL9J/DZlMtamMEmuZwAmJtm/gMg+z4TxMTZ0j3AP7i+dhkfG6yq31W8iU+DLmHFCgt/Nf6swfgmKHA2s9qLKKeqHKif9V7bV94jCZdI7GmcHUTFZPkoeWTnQWYftsPyATGIyQMDHix6ZGJ+iYnurMQ6pBm0zKInsw5NcWbb60DY54FNlzGHgk9IED+a3y4RPl7JkPlpEZWaeNysTnhEJrxkhUapHy/i90UySJMSoR2B7uFLxlP9H4NHWjVB26349no+F1WY9nh13SlvtXF0w4yulHDXNPpAp8DuYYTz4pOX0wKN5UmEjNyPPh4YEm8DIfw082sOmDyPrFng+GKcJ6zX1glMmZE4vVinpAl9EjFOEbEfFrFLFWbYtErcNMVPfaJSOLovPuAVcZ+nlapp6PJiOHXAcWaURW2UMzOQOYBCMqaIJR2+x5oH+G75k5vNGKMMqVp+tUje9wIc4jF+L52AELQNz27542041mOeHQdhBOiepQp8oFMwKbBwXb7H6HjFeyDanvg1vZRrNOckax6V8bcU27fNvCdjfgr8o0kCSjDGtUvlKxleNFVuSyNbI/Djw6H2N6nTrfm05/5biE6Y4unm+BISVHlftPNTjCSBBOJGR7k08rh5sG8ympjlure2CEthyJLDR+m7gkU1i+Wi6ljagNwQeNQx3oUzGPr1pn79PQNPUVo2ed2cYGy08g8wVx5opRukqRAF1108yAAa+WvLoi9GzlSDMSPU3+LEgR1bBx2vHmigQMWD1cZck1aAkiHXtPBLsAaJ4h6N9JDrRZHyimKNvJ3k23H6egj4YD2RRitZqHz8KPHp/XH/pAn+eGF+Nk6v5exhk0SM5wU/nOUOEPwPYRNg+m7A0QY5iDxeSmIU0i6MbO7aR37Z5r20QKzsqIEz1mMAJVcy/2Vhdn01IHZNVSVyY8cFSjn7YqEJX7tfimcsEJ05x9Pm2ikH2QSufM8ZnijmSpuGTzcZSqs1MMbEbo1vgT4HxDemwkjitWKcZYzT0FGs1xuqGuFA6j1Y/OmUylqJb4OvAiA0jUlszmI6etk7bpIvZRC6h0mVaMy/LOUGOVkldmdDwv7jJNGxna3YxOiXX52MAXGuFwjJMToJUg+HQIKY93U9LpOOy3gOABYFHs6Ttpwt8MDFMdAhxsVV+axtOomwz8PmSR+fEDTCB4igKaj3abybPR1WSQZiTR1Fh4KlljO3jgpYnMQtJ+nFpu99HP2rCCZKrd+vsQ4QlQZYSfZyOLkA6z/9LFAVqFxUGhimFVzc7FOrG/Vo0cQuhiVQcVzHeXtMnjlUnjYdMtj4LXqOifw0GsVeccX6mwB4zxJkZbK+ozGBs04zBwUHBHLrDZs6WdilLp66HzZrFLFMmY8lnfP41A1ZxNd1BTLq9n4Zt1nE8ZRMpXYC5Vj4h8OiK+rEkMLkYaYLwySBL30oytyRBfG3D5KR9/rZN6se4KA2N5mkVJmuE2bVBlt4pZebm+VQQviaVN3rE0CD6bJTf2rYTeIhDGt8zwensC4FH0hPEaBquzybX+xukvCRhbFyf/wRgH2mbxu458Mi1kF8pmuS3Lf1QyPj8GQbGhLhpMc4XA49sYnmu0lQ1dI4J/yNugxgtA9d3436d5DloVWdCFMdqirlVrtXWtOLo5vkbIHwqAdAhDvGG0lwyeWFbFtsXkzUT+xA5SPIVarkRtrwyUiZjH5kEmSwSrWPc82rz9wRXTqb5YwOPjD1jw5LQZvLJnl689olTyTgLWZVKpAArBwwG/l3y6NU2nSSYk1VIroQx5c4KPPqSdB6uz0Yx/4RUHkBQ+TjIWMivFE1yumkqhynMXDSbYm9FEuS/XlqxO5fbwI6YXtjeNP2+mKXm9oTMlC7gZQL6LJiKgqE3as/12djt2+SFFps+WDtZtumdnyRiSkg4dFGWmoYZ68b92uK5EYlOiOI4w+fXh4DxXlxZrJUk0XRkQm6e3weCda7QauunVb6ARF/fbp5PA2G+bFRR/jfRdctoe9N93tEBzKmptFhv6LaBfx0Hr184h/7SVDlQJmPQJLhqbJg7V/oQjIecZRYh82w/VfJom1Z9JznpMO1JTmyavCDNb2dHCx52GZcSpBqsTKY/yJL4pZ0k1SAT3l3K0v9J523rKFFxvPllJSPR26Ttj8pVb4FMFIrYtIG1bVdCfw2WsthAYoeYJOB7MFixtbQI/WQd5y/mOjbR1XGM42bM79A8G+ITaQALA49EAf2n+7ynAzR9P9SPy1wblzyaZPssjcq7Ppv3fEMnlyZtPhhksWurZ6kb9+uk/JrVmxDFMVPgDzHjfztBcUwXeHcw7rT8ehsdelOnjyYvJjujXMa3ghyZsA6ikkABvi7wyCZHKCzzU98WeGSygjQt1obK6waTgUrcu9miRf+v0OHtBBO27KuRsvt3ACa2p6xIlIkRo/y/WSpzpv9/DjuY2SwsVqMBmhR6r/ThFQJ6ZBOINNQLgiyJ1ylJqkEG3lXy6KfSMaUTpBp0CNstzNJj4j58fo4AcW57Ar5R9Ohkafs1L3njwNAwN3BMW3cHHomucZMoYT1lbPPE6WPzyzcb04zzeMOwJ3IuEZdWN0G2dpOmU9uPg9qBuj4/YZnZSXy6WXV8ehmAWBkcGsT6ScweqqHqFgGYIl4IRmy2I9fnrtuvxfMXCk6M4pjnrzJhlVRQa+LEsWrQ/3sAmwv51Ird7wzjQBtP1gShZ24OPDpcOja3wOeA8TmpvO1pxtYDvHFPCPPDExknU4i3FufSr1qNR5mMpWN7Mh21wDgjyJFJMzfhJYnXKzP8Uo5ycYO19rqvNtgs4Hyz/jJ53oUJ98eNZ5W/Ez4aZEnsnZkkUHDKwWsXzCHz4haVBBkxlgaDlStP4QlaIzMjwcA+F3h0nkBupYit7XNt20T4TjFLJ0r7c302KQfldouWduF7fosnPb8YQ9LxGLnJZWzw6OlkohSMKWmfzyTgbJv2nBDbLpxLj9vUMbI7Xsx9S5bCKHZi3cA2/rBt7FTHwS5Jkhik83wWEaLIDcLyp8rHeKxtarft18K5W4mJHw6rVuuE0z7/hIB3r/Jjn2Cv6mrmE6PUtLwuazLPBdSD/YqnkVUAVttrXgDPB1m8WnLlYsZpHbhc8DVVO3+bHNgE/Lzo0ZFxz4kyGUsoM8B7c4i74tjV/T32dNeyPbG4ObWvpOOKtfGta/D4Rk4x9Z1WbfbMaZidjRzjuaVAJs47dbS/JCd1HGJPiW3zyj7sUw2+EgxWQqAIlTrTj60jCTP+UsqROOB5gt+rMUs4ueSROJqEW+DjwfhO4lSUjNn1XvqtHmbXZ+NJbzzqRYUJ2VKWzCmTqCTIh/1KkMW0Zvu+67MJCxMbaqhmcNbPUc3v4g1EMM498iJI9VjbmK0NZZIUo9XTRvMBJg0ptCLF2CMu81D03u2y/Vq+kHLJCVEcXZ+N3coq2RYm8sRx+jzez3GiQNzyr8wqQ2ObBcYBpRwV5VirkiPOKyb47zRp3dDBTovmkMhu0fXZnAbKFWGL3LHVazazbpMFY18WpvA6iXF6Nee1MqmBGp1QDOJFq0DUQLkcYrvxzD0tWOdIJFPgjzBjjGd0q/ohsNcij+6R9GHrXLCyTcaZQY7OFfZhd1oPlHt6sb6NE06CVIPiK9fROdqmGgRweeCRONtPEm93JnyhlCXRCVll/MbpxuQhTpy/3GEctjBH4gDoCU61bwo8OkLyXBmZBPmYW550NXp/xoxFdHLWqA3XZ2MqZZUXWpLqsbavzPm8HafwiJQnGN8McvRpsfyIZ7uZg9jsq3KH86XAo7MkfXTbfi2Zk63M6lccjYF4H14ZY2dA+NnSEB+UnhDYTiySZ6bMALIh41wrW6b/dnb/sIO3N8pXKR2Pres+A/mSR3Pj2nftM1LIwxpczan0ItwuzRxAhP9XzNJX4sY8+ndlMpaUbUq3kccbPyjlyCpweH3PWw/weqkQs4lwYLANjpDEhrQ5ia72ZxWbsHoVbj7UtpA+U1W5F3p6kXniVDJXbS1L2ucbCIg9Ia9p5OHAo9fFtVv7d9tUgwxcVvLo49I+kgTmhuXpXKKMJYLbB/PyfWEx5pvTybr5Plh/yBDHg3qwhc1tUPU69kkAG8W1Xf37EEKkg7lkUnzGFuvwRYwvBznqb9Rw9drbBEPvje14VMDSLnyVZ9Ze4RKleqwfe9rnWwg4VDinJ4NBuNKTeDfPB4GiuKNS/ebmYBBHSNs3Y+6m/VrI2EpMCtaq0VrhGGPkxzjE+22uf6QDiTyOTfBtwoHSOnVyN08u4z3N7E6kbSaw3XkRIXaI26Ssg+Qy7ghytDIAe6vx29hNMfDr0nQcLlE4RvtUJmPpJ7k6Na0w48RSjsw1n1WZdSFPLg/hwwyY0Bujp9aiMC2uz78EovzS0mIVcDramH02H0/2NpxCr+SKk5ZRTG3i3Ikyk4wCSfBhZ+xWrYLzJ1HqmHFIKUfiYN7uPN4NDv4qXeiqXBmM/Sqe1Q3NL9J5NtehJsRPfc7vK4jxEBPEaVeThEgyY8z4fDYDZ4rnRTg3yJJI3tILvcyM1za70Zo+wK9zwshhTFxsTQVqG7YMvWbMEqxzt0f85/Gb2MGdFpN6f5AjEz6rZdnmfN4qlYqy92wVJ1v9++PhCuwTl1Kyvq1u2q+FHKzEVrvi6A7w4QhxU4tRDTHwNV6Bc20Xr1GbVUXVvHTMdYzYc2u0rShqPPCVYDrOtlGGms2v6mDyVOUluJ54ZQi/wmIcHfTTskZ1TNiKKRSdon5G3CbwtcCj2FzTlgFai8MO9npqDr1gMQ4ok7G0qicL5vrGNhTJsAN8uTiIcyRfzNEpFePjIJza4ESvDML+QZZMsOGmxfX5HxYbs/nu/1mQJbFNmel4u/N52vIUTH5ZceDe6oBfClcg02ovqbZt4srK9z+La/DoxejzAQxYBdoH4+DKx93t0t9SgmDW6OnFZk+cSs9J+6jaipkAyrblJQK+6BCu26gP//rPf7BluQd70cizZz466tnf2dOLtwwvx+dAEMeYBJDI1rfq9GNsaaWOkkOOg73inDQE77t6ji1TwCaInIEwxP6L5pJxArUrI1ENzO9CbFpV+aleFXj0AbuORqQb+T60aGdhTy92b3WbUD2BNyYLuwrHE6QIByzIkjl9tirdtF9bTUwoLN84hQ3Wi1l4IBkbr3nhMC6xVSCja49BvA0hPhISjk54LW2G/pgDfGihR+aLZdxKggC6pm8zhi86w/jTUC+GegibU4jXh4yjaMSw2+bHbdq7PUX4SNMfibHHfBJfkXppmy/9lIM3x22kzSAqk7Fk0nk+lgjiUCx1LTwKxhUh4VdOiH+4S/Dvx4DeKVOwaXkSZjoh9mLCISZDTYvfx1VT18MnmmX9Mf1Vlf7nbX4ctl6Xo20n8IocqRpzOpQkNzYT3l7K0i+k806QahDDDjax+QhLEE/uX4FHW0rnMCrn+mxOvKyu6W36IMLv15uCw81zZ2sGwcBFJY/MR5B1SfB7KzkhDmvmrZyex3uQg1sAbCwczD97gV0e88h4eTcsmQYRSWLa5sllbJjkpixJGlHb2MO1Y69+lBjTBJHyzsCNZQfHNQq7VY1neo355hSyfxwpvCWYTYFQfoxYguento0J2a+Tzi2u3upXHO1tJkwGiJvBMLmt70s5WDAY4oVnXsHSrTfA5Ck96BsaxmZOiNcysCMx3sSE/RPGZRzls5gJ55cJAzax4OLgrnwBzuctqQzzA7F2zpH2IZQzJ5jXEvBTGsbdU5bhXy9vgFf3MA4Dw4RKEQVDNg5DBBwWeCQ3cK4bYFqZNFwy1+fLK+nCPipcz/ESe6lq+/bduAbdAT4QIcSnYlF7ll6Xo2OoeqeaU0dROKiasXPlKv2PDPyUU7i23mkr4/OJDHw7bq61f7eN5WebarCSmeXpwKPX2IzJOtUgcEvg0Vts+jCy1te6dh3cOnU9HD36sZIgo9dJgUeX2nX5X+m0z/MI0d4nLea3ckFIuDp0UORlmDppMl4beT1zlIlMdMtlgpYT49Bm1/mjg0mQF1kcjLt+wmmf30mAODC8qS9N9dgMbtVswZhOSGMtPsDAlycDdw4OYsnkDbCTOTBiwNgGi+xAjXkVr8BxtgdUjebQ6fu19KG2lZsIxdE8FAfbDmyC5FeAcVkK6F+QoyTXMeJhZnx+NwM/EVfoXMGHCHh70SPzQm+rKJOx+Exg6iXTcAMY1i/4RItBuDYFfFZ6XZPkJC1pHDYzH7fA88GINbFoNXcCrix69KGal/HXwNFVvbQkyVds7Pv2lnZgm20lYapBkyv8EQbuNeGUiHBvqhf3xTkTVa8ATTo/21uOltNnwtczizG7Nue6m+crQPiImBtgYh+aTCSG912cwl2l2fRPi/rGCzpp+lmbbv4ry3iOgaNLOfpjXAOuzwsszVeskzys/F34bDIWGZtnm2ICnZvQXH8hwl/CMAr3ZBWBpJoW0Ny02H4g2ozTyK4gwlfSi3Fu7TNn20itfKfv1+3MLWZPXV1Nj7SbIFzE6h3QSOsmHuO3OIVLbDeZdgaXJJBrO/2Nc92QgPk8iC80s71M0p8yGUst2oz6IueB45MwFda5x2GcYRPGxLRrmUko2qynDqLv4X6yCog8OoetB/g1PSGM0iI6TWg09/oA0a7PJg9tywxHde3cHngk//hNkmoQmBd4dLpw7ZAk1WDDtk26u22wQZw9dzVsjnkmx6M8Q4TPFLM05kM6k+drmPCuNjtpmRO9UdtVkyrjjJX4OROO+eZhBydIInVUUzAaxVh+wNPCQztufLbxLVu0J4rZWlu/morwakslOW5KK//OwO8cxsnFHJkQc+NaOnm/HteJ1jQmfyATjsD12RhCvxGEfcEwaaE2TNhUe9UIS8xXPRg/mfoKfpr0RdbeIIB0nk8gwsXC+Ihjuoucdxg/ZMIRNmnA2hz3Hx1g7kKPftdmOw2rK5PGVNMFfhcxCkZfGyfu5gr3Ngb8kketHNaadlf5PZtTkn0txmMdxqa+7QTXvqs0UR/A2c3zsyC8WjwHwoVBlj4rlU+SapAIHy5m6QfSPpJ6dTZoXxzzzy3wlyputA3DxgjHPWQCfYfD+Hyza0LbgOYN+7WIV7uK8jLiwXyh5UeFcOqRZ7qJWnCdtEKSQNPMeGcpRybAuXVxfTYfaHaB9xv0woQ9Slmy9cQfcYjrwVnMOKUNP4VVR0S4l0L0F3N0gzUQywqduF9bTkEsvtoVx1V3cKb0BdgeZezhALszsDuA3SyMicUTq3pHG7tCc4VhvvJuXh32i+IB1QhWPb9NSq7jpPWNXaHDuILKuJQmgcscpQJcnaVMwC8R4vziXPrt6uzItK1MGhMeDZsTMk4iwl4J1+EhBq4NQ3yv3YDhrs//BGEDcHQKssq/iu0RUd3/q9jNXh149N6E446qzRzgWeUwChhcsSpJUBy8LZhDJoSQOanbrEzRjYO42IY8SpJqkBi72pyG2ITMajVRW+eSdIGPIMZFlidD/2DGVeUULog7aXMLfCcYbxIvTr0g47kgR5slrl+JkG4SRhDhk0Q4ts3r06fBuIEdfL+UJbtsLCOn+x+jkYw64lIOMSvJb7zqZW6undvVCdq6YTATnT6fZzghPguGMS+ROhqtZGQcNwm4HoxL42xIxWCFgp22XwuHbS3W7kNi3WGjCuY6KsXY1gkxy/xemLB1FO6DsAk4CsdhTilNBhNjeGz+DQNYUvPPhJcogRCAEVCIh5YvwT1JEqOPy4SEjbjz2aUyjmLG4aAoDIsJeLx+xabrRRCeN3NhB79LMe5YOFhJA1VNRWabucMEFSfCPRxiLxC2NxYExNg8UgBGeBqHJJPNxXiY/c14OaYm4SabsB3CKceKKZPmiGacx9PLKRwWKZCMHUBR/MVNTainqtJmAl8b4/1FTHgAhPvIwa3teA7GLpgKrHsE+tnJTMORHOIIEPYB4zWgKJi22Zdfqr64HwLjfji4LZiDu6RpVDsJprmCfGUa9jM3ZsTYxXx3ADAOTKPvI2N+8TIDL9OIreVTxDBXoQ8gxP3FuXisG+fdKWtg7HgXrY+DysABBOxZfUduWXmfrU/G5Q4YBGExGCbcnbHdfTjl4I6Fs3FPJ3Bfm/frjlAcO+VB7ZZx2NqZMXBE0qtJZdItBHScSkAJKAEloARWPwFVHFc/43HvwTZ3aYowXeo1O+6DnaAGlckEgdZulIASUAJKYJ0moIpjly1/1dPORPeX2nvJc1R3GYvR4SqTLl04HbYSUAJKQAl0HQFVHLtsydIFNvY24nRSxl6xmKX9u2yaVsNVJla4VFgJKAEloASUQGICqjgmRrdmKqYLfDIxvm7R+yWBRyajwVpblMlau7Q6MSWgBJSAEugwAqo4dtiCxA0ngWPMySWPvhHXbjf/XZl08+rp2JWAElACSqCbCKji2E2rNZKJxyqVGQEHFj26s8umaTVcZWKFS4WVgBJQAkpACSQmoIpjYnRroGKCVGbhCmw8Hsnc18BsZV0qExknlVICSkAJKAElMA4EVHEcB4gT1UTmfN6OU1EGDWl5OvDIBKxda4syWWuXViemBJSAElACHUhAFccOXJRmQ8rk+Tgm/NhiyDcHHh1uId91osqk65ZMB6wElIASUAJdTEAVxy5avIzPZzNwpnTIBBSKHnlS+W6UUybduGo6ZiWgBJSAEuhWAqo4dtHKZXy+kYG3Wwz5+MCjKyzku05UmXTdkumAlYASUAJKoIsJqOLYRYuX9vlJAraWDjkE9lrk0T1S+W6UUybduGo6ZiWgBJSAEuhWAqo4dsnKbT3AG/eEeN5iuOGwg76n5tBSizpdJapMumq5dLBKQAkoASWwFhBQxbFLFjFd4IOJcavFcB8PPNrWQr7rRJVJ1y2ZDlgJKAEloAS6nIAqjl2ygG6eTwNhvsVwGcBjDNztAH9mxt09k3HfE6fScos2OlpUmXT08ujglIASUAJKYC0koIpjlyyq6/N3ARzfznAZ+FvJo53baaOT6iqTTloNHYsSUAJKQAmsCwRUceySVXZ9vjJCtPcAACAASURBVBfA7m0Nl/DDIEsfbKuNDqqsTDpoMXQoSkAJKAElsE4QUMWxC5b5oH7uCfowCGByO8MlQq6YJb+dNjqlrjLplJXQcSgBJaAElMC6REAVx3VptXWuSkAJKAEloASUgBJog4Aqjm3A06pKQAkoASWgBJSAEliXCKjiuC6tts5VCSgBJaAElIASUAJtEFDFsQ14WlUJKAEloASUgBJQAusSAVUc16XV1rkqASWgBJSAElACSqANAqo4tgFPqyoBJaAElIASUAJKYF0ioIrjurTaOlcloASUgBJQAkpACbRBQBXHNuBpVSWgBJSAElACSkAJrEsEVHFcl1Zb56oElIASUAJKQAkogTYIqOLYBjytqgSUgBJQAkpACSiBdYmAKo7r0mrrXJWAElACSkAJKAEl0AYBVRzbgKdVlYASUAJKQAkoASWwLhFQxXFdWm2dqxJQAkpACSgBJaAE2iCgimMb8LSqElACSkAJKAEloATWJQKqOK5Lq61zVQJKQAkoASWgBJRAGwRUcWwDnlZVAkpACSgBJaAElMC6REAVx3VptXWuSkAJKAEloASUgBJog4Aqjm3A06pKQAkoASWgBJSAEliXCKjiuC6tts5VCSgBJaAElIASUAJtEFDFsQ14WlUJKAEloASUgBJQAusSAVUc16XV1rkqASWgBJSAElACSqANAqo4tgFPqyoBJaAElIASUAJKYF0ioIrjurTaOlcloASUgBJQAkpACbRBQBXHNuBpVSWgBJSAElACSkAJrEsEVHFcl1Zb56oElIASUAJKQAkogTYIqOLYBjytqgSUgBJQAkpACSiBdYmAKo7r0mrrXJWAElACSkAJKAEl0AYBVRzbgKdVlYASUAJKQAkoASWwLhFQxXFdWm2dqxJoQWCbeTyzJ4U9GNgRjB0ApAFsA2ATAL0MLCFgMYB/A3gcwGMA7kIKtwez6UWFqwSUgBJQAms/AVUc1/411hkqgVgCrs9/APCGWMHGAiGAuwFcgRR+pEpkQopaTQkoASXQBQRUceyCRdIhKoHVTSDt8w0EHDkO/SwD4VJK4ZziafTMOLSnTSgBJaAElEAHEVDFsYMWQ4eiBNYUgXSezyLCF8etf8ISZpxdmo7zcRyVx61dbUgJKAEloATWKAFVHNcofu1cCXQGgXSejyXCT1fDaO52Qnxo4VwyNpFalIASUAJKoMsJqOLY5Quow1cC40Fgxnk8PezB9wi4lQj3DTMWhg7+NetlvPzUxpjKw9gsLGOPkHAYAe8FMM2i3xcc4OiFHv3Ooo6KKgEloASUQAcSUMWxAxdFh6QEOpnAjhdz35Kl+DyAOcbbWjjW5cR4TzFHNwjlVUwJKAEloAQ6kIAqjh24KDokJdANBGYM8F5hiGuqYXskQ17qAG/Rk0cJKpVRAkpACXQmAVUcO3NddFRKoCsIuPN4Czj4NYDXCQf8n5SDvRfMoSeE8iqmBJSAElACHURAFccOWgwdihLoRgIz87xZmXAXAFc4/j9vMg373XMSrRDKq5gSUAJKQAl0CAFVHDtkIXQYSqCbCczM805lwp8BTJHMg4Bzih4ZO0ktSkAJKAEl0EUEVHHsosXSoSqBTibg5vk0EOYLx7gi5WBHvbIW0lIxJaAElECHEFDFsUMWQoehBLqewNWcchfhIQDbCedyXeDRsUJZFVMCSkAJKIEOIKCKYwcsgg5BCawtBDI+v5uBn4jnw9g3yJGxj9SiBJSAElACXUBAFccuWCQdohLoJgKuz3cDeL1wzD8OPHqfUFbFlIASUAJKYA0TUMVxDS+Adq8E1jYCmQJ/hBlXSObFwPCkMjJPnE5PSeRVRgkoASWgBNYsAVUc1yx/7V0JrHUEoswyy/AMGFMlkyPgi0WPviqRVRkloASUgBJYswRUcVyz/LV3JbBWEsj4/AMGPiiZHAN/K3m0s0RWZZSAElACSmDNElDFcc3y196VwFpJIFPgdzDjZ9LJhcDrFnn0sFRe5ZSAElACSmDNEFDFcc1w116VwFpNwJ3PG6GM5wE4wol+LvDoPKGsiikBJaAElMAaIqCK4xoCr90qgbWdgOvzXwHsJpznzYFHhwtlVUwJKAEloATWEAFVHNcQeO1WCaztBNwCfw2MUyXzZGAwM4hX3d5PwxJ5lVECSkAJKIE1Q0AVx4nkzkxuHrtyCm+mELuCsAOA1wCYBkQeqK8AeAmE58C4nwn3OIwbix6VJnKYpq+ZAzyrzDiEgZ2IsR0DGQI2qI61tzrWfxNQBHAfA79byrjlmRyZOazxsue3eNJzL2FvcnAgATsB2BbAVgxMI2A9M34GXibGYqboSrVIjIUgFMF4ZOgVPPh0Py1Z4xPp4gFkfD6RgW9Lp+A4eP3COfQXqbyt3KwLeXJ5GQ5ECvswY0cA2zOwafW5Xh/AEIClDCwhwrNgLAJhERh/Jwf3rgAefGoOLa3tN+PzARWl1wNwJACzn14eeHSC7djald96gF/TE+KDYBwIgnE02tSYCTDwHDH+BsKvqAc/LJ5Gz7TbV5L6a+Pv8TXn8CY9k3AMCPsSsLvZXwBsVDXPMHvKgwBu7QUuf8yjfyfhNrPA24SMY0LG3kTYFcDm1T6WA/gXGH9kB9eXFuNa9FOYpI926kz3eUciHOwAu7PZYxkugA0YWJ8IQzD7K7CYgKcJeNA4wnEKd5Rm09/b6de2bre/z2znu7rlVXFc3YQrb5LpA/y6VBkfY8IHAGxh2SUTcGtIOLuUpdss61qJbzOPZ6ZS+DgYxwHIWFU2woQlxLi2DMxf5NE91vXbrHBQP/cU18dbycEHwDgagFEGkhazCT8Exh8A3L5iBW75x5lkXgZwff4EgG8laHgIg9gw6KdltnXTBT6YGLcK672IFHYPZlMglG8txkyZAewSAocQY5dqSsFtzEcEA1MJGATwLHH0YvgzhbiueDo9mpnHb2IHd4rHQPhokKXvieUlgv3szJiGI0LgRDAObeeZMDEnHcJdzPgVGE8y8Gki7FU3jDmBR2PydWfyXGDCHMmQm8jcEHj0jvq/GcViOMQ5RHg/gFRM+0ME+MsHcfZEfBRN1O+x0Zwrv9GnK7/RLRPxJlwYZOmzzepmBnhvDvF5Bo4goEfQx1Ii/L/iHBRAxAJ5zCjwkWXG6QTsV/0giav2KBj/MxFZmGYM8M7lEB8mRO8zc/CRpDzMhB9OGcaFj55Oi5M0EFen299ncfNbk39XxXE10k8XePfKNtEPYMyGn7DbK4YdfKr+1CNhWyurReMM8VUQ3ibcpGK7rJxUXpMaRnbhGbQoVrhNga0HeL0U42PE0cmP+eJdHaXsDGOGmU+6wBcR45REnTg4KJhDd9jWzRTYY0beot6lgUcnWciPEXV93p4Ac2r4oepJh7g5ZvzFIVzIwPellSqnFPmSR3Ol8i3lRvJmf7xyspwDMGNc2hQ04jAOW5ijX9eLunm+HYQDBU00E7kq8Mi8qFeW6AOGMF8aL7OmakBlHG6U+zbG07TqRP8e6wdilOmyOS1OWIgxUMxRdswazuMt4OBiAO9M0jQRvlPM0omt6mYKvCtzdEovzbxU25w5MX9v4NF1ScYXV6fyDB/EhM8Tog+w8SmM5yonk2cWPbpsfBoEuv19Nl4cVmc7qjiuBrrbnc/TlqVwNgEnW3iVikZCwG9WODhqPJTHzAW8OZcxAI5OK1bHs/AigI+uro3MAEsX+F3EMCc85gRsdZZlwXT04Tgquz6bk7+Dk3SWNNh1usCXEkeKkLQ8EnhkTCGsS/XlddY4fvDIxsD4RZCjt8uEm0tlfD6MgQuA6Dp6YkuILYO59K/6TtM+P0nA1kkHw8BlJY+i9Y+u3IfwHWmczCZ9PhM6OGTRHHoo6Zga1VsTv8f6cWTyfBQTrk88L8L5QZbOqK3v5vloEC4HsHHidgEw4ZRSlozyOaakfT6zsgmbg4ZJSfswtsIM7DOeoa3SeTZmSl8H4Yik4xLUuySYjlPM/iqQbSiyNrzPks59ouutDmVhoufQUf2583g3dvATAmatroEx4dulLJnr0sTFLfB7wdHX8yaJG5FVZGKcWszR12XiMqnIvqgX36MR27KJKPdXFODIQ3hbnzcdYnwAhOMxYttkU24JPHqLTYVIlpnSPvYlgnmhSU6wrRXHWRfyBsPLMQ8E82ytib3Besy1HM1JV0/ZXAfiU9Z8x6ECA/8uefTqhk1dzanMU9iTy9EHhzm52b9ybdxn0e3XAo9OMx+ly1O4sWI7d4BF3WaiwdT1sPPDJ5MxNWirrMnfY6OBz5jHrzWKMRvzipGPPPE+R4yzizn6wmi7aZ+zBMwbp0OA5yeXkam9njUfAsMrcDnMnjIOhYCfFz0al30xXeCTaeSmw9iFNy1GYa3YXl7AwFW9vVgwNISZDnCucK8aabeBwi7F0e3vM+k8O0VuTbwcOmXu4z6O6pfuj+N+ZOPQceg42CeRI8HVnEovwnwCPmMxDmOnNn/FEH674YZYvmwpdgiBTwOR4iQrjI8FOfquTLi1VDrPbwDhassTnPuJcVk5hdv6JqP04nMIJ62PzeFEDkrHEON9Vcefxp0TfhhkaUwmFNfnR6o2f6KpmQ22NB0btfNlXd3M4xTxOwOPxFejM3zevwxcZclUNGcLof8EHiU60Zk+n2c4ZdwgOWU0a+AwLq04G1y7fAh/32ITvPzScmw0tAzbUgr7VGw13wXgjRbjHhW9PfBIdBLt5vl0EMRxKwk4ZwnjnCmEXxKwf4KxNa7C+GaQI/NbTlw66ffYaBJpn99JwP+JJ0joD7L0ZSOfyfNXzfWsuK5AkBifKOYochqLlMah6Lk9TFBVLNJuQP2t+nlqbx++A0T7Ylx5NOXgyAVz6IlVBPvZyfTh+ords/QWIQRhvyBLf4rrcOXf14L3mXiuHSSoiuM4LcbWA7xxKkSpySnCXSDcRIzbaBjBUC+e6x1Cb9iDfSunFKckPDWztmGrbgY/BfBW4bSNzcxnA48uaSTvFvhTYHxD0lbkWOBgv+Iculsi30ymmpHEKOdThO2YnMmnBTn6USt5d8R+yVx5N9womfCFUpbOrm/DzfMlIFjZEo6H97Dr831A5GXZsDDh66UsiT4Oqs4+RhGVX5ER7mXGQFjGbZPXw/PDZWyJEG8FRyeiie1Mpw5i8sP9ZJ47cak6K5iX72axlRi/SAEfXZCjZ1s+D3k+CITf2JwyMXBRySNR+CG3wFfanDAZ5wrmyO7tqNg52gmw42DXhXPIeABbl077PTbZp76EEVtzURn9rbs+m2fZnJqNd7ku8OhYjNjhXmM+XMe7A+PpX/KokKTdGefxhjwJP2eOHHPiyoJyGQc8eToZZ6QxJXJQcfC4xQ3GjwKPjOlUbFkb3mexk+xQAVUcx3FhMgV+DzOMUmO4GluNHzDha6UsmUDITUu6wHOIYfsjfzrwSOzR5vbzFOrDjebqRjjl5XBwTDCHftly7D6ba/l3C9t8bOogdrZVDEbbdn1+v3G2EHoymmp/4hTeWZpN/xSOz3hMmxfFKvZN1brHNrLVdPP8PhCukrZv5JiQLWVpwKZOvWxcjEQiHF3MUqydV4KXo3muzwyyyDfyEI2ui8NKaBD5x8kqU0sRpi/I0pNSNm6B9wXDOKPEetATcHExi89IPFu3OZ+3qkQY+Id0HFW5kwKPLpXUSfv8YDVMlETcyJix1P7eQwYuB+EbZcIjk8p4rVF4KpEA3iNtsEbuksAj6+v9Tvw9Npp72m6PMk2cToRiJWTT1XXtPcCEsyYz7gh7MTS8HEcw4aKK/Z8JfWRTSoFHbsPfMOG3IJwz9DLu7OvD1BWA2fN8ACYEmk0ZUU4ti1Eawx6Y6B0SE5zFYQq7LZpNC1t14/p8F4C9hUNZHkzH+nE3MmvD+0zIoyPFVHEc52Wp2sMcEjrI2Rieuz6bvL4S27WVI14xhE1HQ8S0nEY/O+k+/MzqZJPx/rhTOtOnCc0QhnhAijGp0jQjz4eGhF+IT8UYdywF3m4bV9LYak3qxZiYaw5hu4VZemyMAjdyUilWTKv1E23qtX27BT4HjM814f6fnl5s+cSpZGK9NS3VZ9W8lKSlTIwPFHNU/0JdpX7kVRvigSR2vinGzgty9DfJgGbmeacyReF+XiWQvyLwSGxa4Q7w4Qhxk6DdlSKVMD1vLOXoj3F1duzn3iV9kU2Y/IR31Ub/ScD7ih6NCXUU90HRaGzm6n5KGVvZhEXp1N9jo/nZmpNUfO6MSY0JSVb7MTIvmI4z6xWadJ7fTCMn0zZlGTNOIMKVNZXKxn65mKUxv8eEBwt3Bx7tYzMoE2vzhcW4SXy4IDQ/yhT4MjNf6VhiPx7XgveZlEWnyqni2CErk2QDktqx2Nrp2Fy5GXyuzyZo855ClM/29GJ6nFJT21Z6Pu9QCR9i7F5MAHJJeaSnF/s8cSq9LBFeRcYEaS9gRV1MvJZfwa7PJpjt9tK+WjpRCBvJ+PyDFl61kSNFq6aq9rgmbIc0l3Tltg8nlzwSmSaYOHQhR7ZbViUE9pLEADWmIT2Mv4IxXdDBPT292M/mmXN9NmGBzhe0vVJkchkbSJSvqte6MTVIUh51hvGWZmGuqkrp/TbPoxmEQzhqYZaM001s6fTfY+0EqjaEJilBXIzLZvNm42wVZKlp3Na0z48n+EgysVxHzW3Mfx8TeHRzo0FUTwFfsPmtAlgQeGTloOnm+RsWjmXiFKG2ESHi3mvd/j6L/YF1gYAqjh2ySOZr7/nFMCdE4jWR2MpVT07MSZ203YVDg9jZJkBwOs95oiiGoqgQ4cPFLP1AIlx9ERq7yKb2fHXtmMweewQeGaeVRMXN87Mg1HrHPhB41LR/1+dvVrI4fNKms7jNMa4t12cTp65RCKIyM15bypHJ6NOwVO2OjPmEyVgkLWPiCLas2M+OOy3KwiNR7FY2FYbYf9Fc+n3Lto1y7+NGYXiQ5SGwh214khjFvNHwoutHCcyMzx+2iW852mYlnuYTSOGAONMLN88frYaOkQwnkjHON0WPYp1AuuH3WDtpE+UCDlqaCrV+1jA7yJEJ7dS0ZPJ8DVPkUJWkrGDCMaUsmT26aXF9NsH80xYdPB54ZLJliUrVVtXcekkKc4i9SnPpXolw2ucbbG67nGFstPAMeqlR293+PpPw6gYZqTLRDXPp+jG6PpuvSsm128hcU8i0yg5SDd1h4rSJYxwy452lHBkbNXHJ+PxuBn4ircDAjSWPREb+tkopgIaZO6RjM3Kuz4ZZbQzAlkpTNRRES+ebMf0TPtnqFKPlS6T1y/C7gUcfa1p/5ET1dstwLs+uGMKOIrOImo6TBEpnxiGlHLXMkOP6bLJ6tHyZrxxGwhAfrs/m1M5kyREVmxAoaZ/n0UhgcnlhPFdmvOHJubQgrlL1d2+yHNlchYs8wrvh91jLJ6mSXm1DZN7g+myutsVmELXjI8ZnJKHKEtjEitbTjCUyz5mEv9d9LLd6zH4aeCRWlC3H/o/Ao4bxTteG91ncb7db/q6KYwetlFvgVyyyQITDDvpaBQJ3fTYv16apsxpM/a7Ao31tkcwY4L3CEH+2qLcMg3hVXOq9qg2budKTXjM9HEzHLnGG1XHjrM/yERe0Owo8O4wxQZ9b9UPAlUWPTEYW69LCgWcZAdu3ym3uFvgkMBp6ybcYyKeaeda3VHB9/p+KHm6VQrBZ5pXRfmadz1uvSOHvwhiILznDSDc7vWg29urpv7FBtHFIOC/wqJnN6SpduT4bhzNpZANjIjBMDg61yTiUIFNN0xf26OC75fdYC9v12ZgbJMlGJL55SXriaLJrlTwSOTPZnjhKstSMcrL9wGPCfqUsmVSsscWdzy7KaHr7MaYBwgVBlmY3arjb32exsLpIQBXHDlmsamgBY4sjLX+q2MS8oZlwxuc0A8aZQ/7yYxwT5Eh6XbGy6ySKk8SRIO3zLVbprRKOv55h/YtAcgpra+cIwqIgSzZXT9Ewq1eFxut4bOgZxpeDHDUNO7J5/v+39/VhclRV+u+pHhKSSQCNICCkayDKpyCCgLAiiHyq+IHiogurIvoTEEi6egDRJSCKpKsTRdBdcFlFRRcUvxf5kO/HZUFAAQGBpKsTRBBBIBMSJtN9fn16amJPd3XXudUzSddw7z95nsy595773qq+t+495325fwZBuNZM9NKXukPY8ZaFNKJ9MMfs3ALvA6rHpqoLVXFAaZBub1fBMEM2NtYzqh/ThC9pQ2QZyx41Jju0HbOpjnKSj4wESTKrAo86EpKn6X1c9wz6LFfAIqVqVDQn32MNZgt8d4RmeVx/z2cYO8TRQtUbGeUqlI9CjS72aL+MzwV5iqUSEllRBiTDX9v2Q4FHu8QNruE34CzJEtfYywcSA7tHhZVMhfVMg0FabOzGsUdmKlvk/YjRObarwVfhdSvl6Ivt3Hd9FvLW9leWrRWXBTnM01CVNFcNNyRG6hNxiRZzi3ywM0qzoiuMhwMPuyTxv7mD5phFqmDHOF1fw8DyepcEuJ1OB6MG3uHqbRmGsEunU9xQ0qyFi7ITwHHz1KlumETxkG4CR60cYO9lHkWeXofa76q4Klk6HcKOUZnwcf5kC/yRpozXuCogxu6lPMWyC9RVh4BnYhtsMEjCyef6LDG3EnurLnNmY9o9nyZJDGspaXsfxwbQIRa4PS6EnwU5UnMruj4LC4NamUY6NnmvjE/t6kJTupAjt8DfAeF47UNiwooRcuNK4uBmmvY7JWWmfT3TjD9NNnbj2COzZXKlIvQZG03Ddo+fSpELULg4PVEjr52uHV47gmtVfUmEmFXnrVQXBgplj9peIbk+X2+kpkA4KciR0ULZztlsgc8jwhfCvw8HczEz7vp7oMDHMNU5PNXFJElIGg2vUCXpZ7uWThwc0YlzM6xbBrCV2kHgxeEhbGWSKNXYtlwrj2Sg5mSUuo6D3dqRUbtF/ikY71X6n0zaUWJci/wVMM5Q9lO/Su4fQr+GnzQJewJVcVhpkOR9UBdjtZTRq4nNH/WohYpKOk3b+yg+h9nIz6tBGzXkDGM3LSVUkg8BAE/OmQ233Sa92d8k1FAAdopLEAy5SiXpRh0Lq/7YHU2Ou0b7vjLw4MYV7BfFSjAV1jPDZ7Dnze3GsQemyF3Cm2EEj6qDk2OuJAcKnGeqa6uqi/oHoU2Lrs9Vg8xt+SL+XjlPx0U1l4Cu5OXqWmy1/Cz6u3rAE2y4fYG3qBCeNmzWSP0n6/NJQmId0cfVgUfCO9e2JCQq70oTPczeHi9DFgNQpYLXRalQbL+Y51Wq9dAL1W9WjcD5X0s5usJwPurmrvn1pvr6zi3w6aC6QpG+VLFVMEhGMbSuzxJD2ZG8v9mBdtmsaXwfZWxzF/H+joM79EDXLa8NPDpSW2fA5wMYuFVrH9qdFXiklptMwOM47A6hPy68xPVZZBX/Te273OrkqTFpMLqq6LIvx3c60IU113uKgH3b3b6kfT1T45siQ9WPcIrGk0pXswX+LhFUiRIM3Fiei8M7nYC5PguBsjoOpSZjdk/g0V5JwQvj7jqSTbe0TfhJkKMPRPVpHJ9leLWUdJxx9dwCPwSqa19ryyOBRyr7kJj8TxFXYi9WKtipneTXmCO1eMNra/GGh2sdq9sxDgryJBnYiUqCDUfVHcL0qAXP8BSQqQ9blU4n0418fZxZn1cYanZfFXj0YQ1Irs+XA/i4xjacg2eCPMVLKTY1mGRD007uMbXvY5JEMMM46YECnyLqMer5HL1G3q4TXVZzW67PkmAmiWba8oeaytWb4oxryj/ye6Km7CGgWPKoI+1a/ZbBwWUGvzWPMOPITnikfT2Lm4c0/t1uHDfkrJkLtN894uDwJxaQ0PZEliSnPLUznIVBjuTrM1HZ+RKe9dJqrDSp3Ja+ZPTaW67Z1VeqBJxY8uhbJv1Phm2SOMe+adiiXchBo49tSXQZpwV5uqjTeMIrO9Fm1idKAc8Gc/HauCv6jv36/E9VoG2iS0TdvwYevbbl/0c1fUVyr/Vv0Q78PvBII5nWUnvuBfwqZyO0fb+iuovLuh83j+aJFDcFHmllQtd1NeDzIQyor7flur3sUeuVZYrfxwGfL5ZYQpN3nfqwpckHhym5dSJibp8lrlf9PHe6zRnDIsFHnYRkHF326JooPMPkzhNrDBgSd6/lh/15dS0+1ummKPXrmcnDlyJbu3HcQJM1UODdqoRLCPgnpQvXDA/huLh4M9dnoTIw0kFWkS53cDJJLFs7Kgp3Mb8d1TrPoLqMONjmiQVkqiusbl9rGGqVd5Tja25LE8Q+sJj35mo9O3n8+0q4N9gWe8dt7pLEX4JwZZCjj2rHHmVnGpvFjN+V8/SW5raMT88ScjdKv0mePwCROuYtmIxuwiSJbIYa1w70JJ3aMCR0lk3BE2WPWvhek+DRK+9jAkqi6A+XDkAb6jB3DNGJ6ubAhdwXjD4z6nh1YgyW8lTo9Hy4BT4DBPV1ubRVqWJeM49oyEAgt2WyadRxEDOeAeG0wKMfxL0HaV/P4saX1r/bjeP6nDk5YVyBwxzGSTxKEaGRe3uBGPlSni7TuOoWWQKSTcTtV8+ZjU21gdpRPiT5egXjiiBPLdcvxnE3gFqxQ4NfNzbzLuLNR4YhJ3v6ErcxGN1siHJOs6Rj1XGwz7IFJHKPHYvxVePoDrXrU1zTuEoGvlv2qCXD05R0mhhHlfJkLHcoICa5eoxaUCPfkwt5B87ATNFIqQfc3F9NBu+jNRk8lTpTWDeSwzXN76NptnM9DMijQ+Lep3V/H00AWWnAvSvZ97Gbusb+Q+7MB9Q+iWFMopyYuD4L7dpRBu2urFSwo+NgRxB2rN0YyQeexNGqb4YAPAtGcXoVF2ukOet+pnw9M8A3VaZ247gepmv7Im87wvgUjdLjbK3sUrKUvzfi4GyT0zTXZzl50/Yhrvw28Gh/pU+RZqbXYmEjSwKPFkQseGbcjcAPA4+O7cb/YcZ01wAAHxtJREFUiawboToT13zH+FK3yJ8Bo0UfWpJkSh6dEtd4uEj8H4C9NbZjNg5hhyRUNo19DBT5C8w4z6DfyKQBQ+WJyJMRrQ/GV4+El4IFmKWhgUpyIq2RFY0aWwKt7cgEK2Puxh55H7NLeCuq4EntvIudJoavsb3tivyGKkPiBPVFsalrbCwJNVS7BLPGdiNkVfVjMLf8LTG+PWMmfvDQyWRE25b29cwcqnTUsBvHSZynUFFFpMVEnkmrfrIWhKtpBOfFcQc2u57wxOuiIEcm6jItiCVSI4mKzRs9XRP6DG2MjPzYf6Hk0fmTOI1GTQ/4fAkDJxlUqkyv4FVRX+DhfMrC1HwF9BdnBDtpFVEMFYnE9ReDHDbTbIY6jdMk6UvacQjvWZajXza2GcbPim6t5nReqq4JhtCPhSRZ/sbF9VlCAvYxqHh34JFqU571+YsEfN6g7cqIg9md1KHatWV6yhzJC5vi9zHJx6xpJn6SDwHNpm7cBs9c+ebZwKPXdHrGwkS7SNolg2dTa3oPE74BB9fGaaxPufVMi1AK7ezGcRImTdj4a5JoPgPvUjdPWM7ApU4G3zIJzm76ijRW6sAE8B+acFCO+Rt1nbjdV3hutQ/CNaguxPhwKU9GcYXqxhMYJllMABxeUwG6rrm7thm4jGODPKm0sZOo+gC4LfDo7QmGP66K67NcsbfELLZpl0ccvKY58asWp3YgCDcb+HJ/4NHuBvb/MB3V8ZYkr36D+p21wRsaSnA9+KfAox0NfFln6vr88xpbgkoPXioR4b2lHEmddSXN72MCChugij2CQRKJU1VJ8CEQu6lr+Q0wZ0OI1ahOIBGrwiPGSD7kfgXgkqjfuqi6SZSnemk9mwjQerUNu3GcwJkJM8vOASAJKipSVckurjK+WV6Fa5OekowNwS3yh8FQbSjG6hBwaMmjG7qBIQHvHaIC6JME4oOxb5AnuYrtiRKeEgoNjPrdIsaXSnkadxKVLfBbiepKQs0JMdcHOVLrHIeJNab4GPFLtgO+FtguJ4WbKCfmj4FHu0YsnKeC8DVlG4JWW5qnuDYSZXACCwKPVLyMrs+i2evG+TH2dxMt4xbcfF4mIZvavqba+2hMewSsnTmEWRoS93W/t4abcwCxm7qIeZTrdnUcYSf1lbG2E37ciqKQJLU8BUbAwFICNmXGm4nq8dfq3zsANxPj9DilpbSvZ9p3L412JpOdxvGtN5+zBR4gwk8B7Kbs9CZizI97eZRt1c2yRT6ZGBeb1NHI6cW15/r8F0P94z8HHm3T8iNZ5I+B8V9x/Y37ewYDwXwS9YOeKQl4x8af8I3Sz4jsXjMFx5qMgzcuXUBqUu0kRNBgnBnk6cJuADWWSWN8M8hTyxW/W+QlYJxu4Iv6BLC5zWyB30+ESLqRdv1rP7x2uJBnv5yBbKTVv7lxsqLtfAolQOXkVNvXo7UM1x2m0vtoeNotWeUPlj16o8FzJokbZTDmqusQjMKCkqjSaJLakoQWdZLUnLuEt8tUsIABkbnUhmS9zISTyjkSXtPIkvb1TP1cpNBQ+8OSwqGtP5fdRfwmOHVdZY1eKTOQL3tUnGgPkzDsjziY04kXMs7HJNdZNTms/67JYf1zy0KVgCJiNWPW03laFefn+vx7Av64NX3TsNnjp1KdRH3A588yEMXNeE7gkUmyCZJshmBwFd4O14Ei/wszvqvGvU3SgHFWpeHi3OifW+RzajuIhWqfxVCp6mKqRV/3wZCMesxv45P7dpv2tL6PEnKwGEMm2c6m9FN1ta8KjJSqNJu6xmfPWB989JmJvYFJRHGzFq+OU+YKr8Al3MHkhNRrtxamfT0z+h1JmbHdOHY5YZK9hwru0ipNTGYyR4Is1mqQQ183SRC16zeh1BFlA3VhxkfLebqyuUKTRrSqvWCo9oWbMBFC1UECowGfP8jA1SZVHeBtyzy6I5QuFGm9TZvqP9o3DbuNbS61bdfUISTjvAXrTvUdxiHL8iQfQolL1ufLCPiksoHn58zGFlGUUK7Pcl2/n7IdOTk6v+zRmM64tlrdbqDAP2KqJ7KpCgN/K3u0ucbY9VlOY4y01KsZbL98PsmVs1Ex/R2o8We+u8afKfFn40pa38eEIQdnBB6pZVqNuUXl+NfBPqUFJHG/qpIgTpNXM2bHfUhni3w2MUwSCtXrRHjzJrclmkMUwYGFPi7Ik9ADjSumz7F8xvXSeqaa5JQa2Y1jlxOX9fkXBLxb2cwjwVzsGkfYrGyrxcz1+cwaUewF6vpCJZIjk0SAlqZNM2dFoYIy2DyYT5I9Pf6HosBFJrRQ9LQbT1u1CzUAk2OYJM4RjM8FebrALfB3QGjhMmTGweU83WTqcaJ4JsMkgSifXJ9F/ed1Kn/bcHpKXddnSVbQJ7t0cc3u+iwb9terfB41UsesJVAVWhnksGmSjzpDCp3n5szGllGb9oGUvo+1Z+Z9tWfmJwbzqOI+bGwvAd9ndXgIs+MEHBr7SCA1uDTwaF7cuBNsHF+sxfE2f8i27WagwO9hwrhEq04+Cfn8GsaOzRvetK9ncfOQ5r/bjWMXsxcmMPxW3QRjfpCnr6rtDQ07XHG2a+n5wCMd239EC6GqgRBeq9sgxo9LefpglENJqGwCj/oMYVov5qbcg7Urpl87hC9FSfQR8P2SRyot8+bBZYt8JHE9m1Fduo17zS7iN5ODe7QddlIuSrCZM77OFz/DxDaJC9TS/oAJF5dz9FnNOAeKfAczTPhS/zfwSH3SOuZDKC/5jDY5jwmXlXP0qan0Pg74/Hkelb5TF1OaHMMTdTkJf7zskclHiXw03QcgVnN63SCViWEJTjKfCzzSniDW3XF9lnXxrdoJIODUkkfjNL/Tvp5px55GO7tx7GLWjH88qtizPEiiOzopJVvko4nxI4PGXwg82szAfpzpwCI+lB200Mh0aq9KeOfyHP0mysb1WTbVRpySM2dgtimpbNLxmtTLFvnrxFARdIftvgjUqYiaA/SfzzB2WJonM0WasNFskfeoUR+ZPXNdJhwZnlR11JU23TgyUCh7NGgyV2K7nc9vqaKu0GNSPh14dKmmgmGGuTSZKLPdNLa0djL05nKOZIPSUtL6Ptbo0IRZ4sOaeREbk5CDsTZNpQZrSZPXBB6pwyCSSA3WPnrOCzwSVo+OJVvgE4jwrTi7hr+vrl3jzzSwl8ShSOGCdm0Ig0QpR+Pkd9O+npnglTZbu3HsYsZcnyWbN6ttYsTBzCRkvtr25/q8pwPEStCNtdftVa/rs2iNtiS5dPD3gSCH3dtdvw0U+HwmnK0dr9j1ii5us88JfvTaDfszgUf/boJJo+02i/nVfVU8a1KfALfkkRGf5lj7e/4Hb/TsyvoGWBcgT/h4kKO2MbLZAt9NhL20/reTLYyrn2AxlRPH/cs5ir1xMM4wl80M4ZRyji6J87v570bUWIxbgzwd2K6PtL6PCdSbbgo8OliNdQKpwVp++8IgR+dq+0giNciED5Zz9OO4PpKQo5vGkmeX8E5UwUNxvqz7e0TYVNrXM/XYU2hoN44JJy2k15BTIm0ZDjxSC9VrG220cxfyxpgF8UnFISl1h4fQbxJ3M9ZfGMe3HMDGal9jskRNv1Kl304nmGq/JsEwpNKQU8Ju3rH/C4ZqiSFdJv+YynZVgV2We6T/0W/Az1AiLTbm1zBeT9C+N8hRs6537Awn4P1D3zRs+vipFPsbYBrzJc5SFQeUBun2WMcbDLZfzPMqVUicpu6Zi5G/S+P7uPNCnrZqFlYRoA9hidOLb5qEJFKDDBxd9khN9WT4HtU91MqEhgksRklXfRVs+/gZJHHLqhKGTLTEsXeq7Ixgs0Y1rLSvZyqgUmqk+4FJ6eAm023hrnIqWKruYwISUTR9mfKXOQ52W7aAHtC03WiTIOPyzppiQMeYl2yB30GEyGvsDv5F6hubjmcy7I3jHMc7UUEVe5koWbQbgymljfYkraW/UeUVuRZXxWUx4wPlPHVMYsj6fDUBkTGxbca7ZngIc0w+hmqnmu+qkRj/Qr3hqu/ssDzIkeq2IUEygrDhvSoqgazTc5r1+SICVDGXBPym5NE7O7aXwvdxoMC7MeEPRu9zzKl3c1tJEs4yDl5vyL8qPKomIRergyHM0n5kuj6L5KA+btHBgcECulWLa3jzMKy1F7vpFWzSLL2a5vXMZOxps7Ubx4QzluQHqm8aNjalUzF1z/X532rLmvpKhAjHlHJkRB0TnjYKCbVWFWRthvHmpXl6sNN4Qm6054wW8AmSxzPFWWNvspBHtLck8EidYR6zoTiJAP21p+FCOta3kdIDQaWAk0DWTa55VVd24nd4+iKJPOoEr9F9I35V8kjFpuD6/N8AjtE8M6HNisAjPbG0JCMsYRcViK75NEU/qo+SNL6PSU7q2DD2PMEzuSoYqv1WGtwc1OT2rgXhcMVc1k1qlEq/q1EqaeU9JXlFPtgk+1xVmJAr52ixyljoFL7MczaaBhM97FVBDrObw5jSvJ5psUqjnd04Jpy1bRbz6/qqUB/d1xcbQx6vJK4NXMg7cAaPqOu2If/tuMHzWfjohJdOW9SZrgmCztFtFrB2EKZ2WZ8/QEBszFFzu0JP0T8DO01U0o9wjVIFK9SqDoZXd+K/hG6syeAhJZ/pixnCrktzJD51LEmueaHclA74nGXUdbDV0nzrnCVcGORI6K9ii+vzwwDUmtMmm9Kxzo0SQggXBDn6XKzjo9mxIle5t8Z2zGZDvo9ukb8MxlkG/lb6pqHf5IPeVAccwF2BR/sY+CS4G0kNArg88OgEbR8DPh/HwBVaewDXBh4dqbVPoDMdeSOV9vVMi1fa7OzGMeGMhUfxq9WLsfRj8IPd7NZAgY+Bg1NpLd7VGAcS5b5hXNiKYKimn6v8GnYLfCAIwieofXauC4ZwpLb9JGoBphmLUZiF8WHCI/mzTjJYJo9L+NUt1CharOrNm8ZDaXwy5BtV8cE19pst8qXEOFHjCxGOK+XoexpbdxFvCQciaWlU4mJfwxM62TSqtaMbHajRq/xLjV7l+3FOhXFaQ0a/E8BXAo/Umx/Dq9P7Zw7hLVpN5rS9j4bPuUzfQ4FHu8TNY+PfTaUGGfhW2SPVuyH9JJEahCHV286X8KyXVtc/JrWsGsOoIhsM0lMarNwCm2nMM84N8hSp2pTm9UyDVRptjBa0NA5wMn2u6QD/L4B9Dfp4njPYuTyf1Ath7SRBTipE0eA99X4UXF0Di/ht7OA2tV9KibltL+StM5m6hvLWyrYfq67FPnFSVY1thT+a8oOmT7oZbeBjgUffUfq1zkw2JuTA49HYMLnmW+VUsceyQXrMtK0oe9fn+yModto2neS0SePn3EW8v+PgDo2t2MRtvBrbMclITkKX4/osTAGmCS9PVzPYL0p5pa7fLXKIBJXqSxRmNV36N5VyFBtLZ5oZGvb1kZp2tDAWxJbwREZ+hzRX7c9Vqth7xSCpY7PT9j7WlKxKhh8DPww8EnUlVUkiNQjGaUGeoiREI/tMIjWYRCBgwOcvMaA6eQ7XHvVJddbn2wkYR6/TAeAKM15fzpPMXUtJ83qmeqhSaGQ3jl1Mmmn8RdjVXX3T8O7HTyU5iWpbQjoGeamFj2wcKbFG89QwqWBZ3zTs0SlDNFxARIZOq+IRZAgHaK4jm0HI+ryIgLzh1FSJcVppFb6hOd2cu5h3yTDmM0OItZuz3e8OhmofBMpT2E5+GsU5El6Cg12C+SQ0TxNeDJNk7ps5hH3jTqaEdgiMHyqzWK8JhvAhU1wHCnwiE1R8iU2gSbzs2dSHn8zYCKtWvYS9ycEpInE2zo6wHAx1TKHQWPUPoT8OG+nDLfDHQbjcZDIzjDfGxQNLe2GCnnwgahR6hsE4rEa/c4uJL2KblvcxZLp4weiEP1Rs0mKSRGoQjINMcE9A0C0Z/lvErSnNY5x3EW8yMlzPwn+tcvzDjoO94pIp3cV8OKq4VtmmmP1X4NEnYn5HTZLkemo9M8AhNaZ249jFVIUncPL1bno69hQTChngl85Gdc47vLwacxwHOzoO9hft2A5xRXcigyPiMi7DBBbJllb9KDDwy4qDY6J4JsNNrBCL76CE6zFkcGjSDVD4gyYndaqs1Saf7pOrIWRwc/80rNjiGaxZvjH6K9OxNY3gDaD6CfERHTbAa4jw6VKOTOJ/2sKSLfD7iaCl4ZjUDPF5F/I2I5l6xumrVfNIuHLOLHwsSo4OV3Emuxxn0KhCh0Zt5QfuEI6/ZSGNqPpuMAqv1f5skIxl0sUKcvBBrkJi+XSF8XCQp501xq7PklAwX2O7zoZxq1PB8cvOJKG7iiyhrJ6QOGsyY19mxtFRetQav9LyPrpF3re2OZbTV3VhwrvKOfofbYUEUoPCNTvniQUkHzGqkkBq8KnAIx1vapMHhr9PUrvsVHFIuxuZUDXqBvVvDPCXacBuj3rUMZEmzeuZatJTZmQ3jl1OWLbABSJ4XTajrf7zmTPwUW3SRCiJKPGI2o3t/QycOx24bWgIL03fBLuiiuMZ9dg1TbamxOfdyGtxjMn1dNTgs0Xej7geSzmp3Jfj+mY8TA6O1VxBaicsJOCWH8W4d+2Pc2Zjj8hNmrYzhV3W5yMIdeqZjMJcTO5hwgV9VdxO0/HCy2uwTcbBIWBIDNNOqjYIFwUra5unLk5ws0U+mRgXq/rTGz1JFbwjMwPPjQzDRJnn6sAjVZb0gM83MqAnl/6H72sJuKpK+EmFcOfGffjb2pextUPYk4HPAHiHcpgvUhUfKg3S9Ur7SLM0vI8DPn+SgctMxmnKT2iqFgbgycAjzYnwOreNpQaBGwKPDjUZd6NtghPlF8D4apVwVdVBiddg5kbT6xrvx4Lrz6aKR5iBIWK8M8iT6qMtzetZ0rnp1Xpxi1mv+t0zfm2zmGf0VSH8VmoqhATOV8A4P/BwbjvVlXZthrKAcuLVn6BfkyprifDF7EpckORUqc3mUSQUJdZL9UNk4myjrVw9AlhScXDOZCj7uD7LKd9uHfxjquLtpoTPSccbZlSKWovmpDBpN1LvRQJOKHlkIoMZ3Z9wRC7GrWC8rRuHxuqKdnCfgyOEWy88UZMrTm0RfjqJF72OCNd1+tBwfX4awBbahifUTj6Eqnh/6QwSmp6uS6iG1LPvo1vkr9U/aPQliQazWZY549e1jZHccKhKQqnBSk3B6xEG7hV5USLcm5mG32vI6ceccgv8DVB907d+CuMZBt5bzpPRCXGa17P1A+z66cVuHCcA55DuRGKH3jABzTU38YDj4BPLFpBaSrC5gTBA/yqR5J0E/+SU8Q6HcXIpT3K9PKFF5LGqwJUEvGZCG/5HY9dmGIOamLKk/SsWtNgYn6R9t6sXnjxeaZBVaerC1RlCLkmMa1ufhVZoBL9Rn3S2a4jx6+oIPjJ2Kj7vIp4+Mow1pgNssJdMU8mE/lpjG0kzwrvwY6xqlQnf6N8YZ2lvJ7R99vL76Pos4gHak1gZ8i2BRwdpx44kUoPAosCjM7R9JJEajGxbBCe2xSY4hmRTqSpugU8HQYjHVbdLqkajja4bcXDCEwtIwk+MS5rXM+PB9mgFu3GcoImpn1qsxbdbAu+Tt7+UgHNLQ/h+N1d8Y93XA8f7cB4zTlEmMsR7TriXqlhYypNcfU5aCTfmS8JEoYnopwLCL+uLfY7unIgGO7URE0f07Nph7PDnz5GRnvRE+BzGPAox+FET0V7Yxs1gnGeSDGDSdxjrJIH3plnW0o2cKg4GHrUk2tQS3aqKcIJOrrZQ6ISnI9eZjG8CbG8jB/nSArprAtqKbKJX30e3wH81ypSXEIocnabFKYnUoAn1lPiRhMC8jf+xSl1R9SRp0KlCMsBNNuBaCO+r3XKcF3j0U22FdnZpXs+6HXsv1LcbxwmehWyRjyTG52vXWB3l9dp0KwvbtQRcXsrhRtNrac1Q6pmYVZyG0WxiXZJEQ8MM/I2An4NxqTY2ReOXxkYCr+HgdCJIJu9MTZ0mGzkR/XFfBZeb6K4m6GdclU5xjkw4YaJ4I5P6WY8dcpDHaFKWcViAEJYT4xdOBt+My7hM6mNjvfA67+Ta/wnvm4aHTt6r/xhxcGG7JAXXZzlxTBxPGzWPA0X2mFEwGPMDBNxWBf6VUJOP05dVtWS6/2HCV8s5+q2+WneWvfQ+bl/gLSoECQtQF2Z8spyn/9RWMOTLrDdLjN1NbmJcn02lBiPdZ+DrZY9Mru3HtSP0XUT4f0R1BoJuwpyeBOMX7OCKyXg207yeaZ+7XrSzG8dJmpVQklCC4g+sMfRvR6PZj7JRE8yFEHglADmql/ijR2o8XLeXs7jL5GqhG9dl8V3ejwMrwAG1ZIk9QfVr7K1qPHv9VOegxhAIK8F1dRyJn3ko4+DWZfNxz2RsaE3GInGl0xgHV4H9wHgTGC4IW9b4LmUz2SexdQCeJ4L8aP2+KiejDm5KmuVt4luUbRjU3bqgE24PFuDtGxrPMZ9DwvJDhX+NGbvAwQC4zg8ouI4wsJJGn1vh2XyIGH+snUzcZrIwdotlY33Jtl61BodRFUfV+E2FJkqeAXnHVjLwJAF3gXEDVuGnwULq5io6kdtZn68g4DiDyvWkmzBu+jAG3lF/N0dDTGSD7PBo3OjfwXgMDv5AwJ1rCTdMRmyu1u+0vY/acVk7YOeFPG3VbOwPQJIVJU57+5D+adPwQ0vifV8Mn0v5bZCPSPlAvx9V/KE0iEfXx+9bmtezND5nduOYxlmzPqcHAUnqKEKuw5tl29ZWHeyxfAHJ5suWKYiAaXZst6dEUxBCOySLgEWgBxGwG8cenBTr0tRBYKDIxzOjVdHGQOt46qDxyhlJouxYxplBnuSq0haLgEXAItCzCNiNY89OjXUs7QjUYxsreCQiYL88PISdn1xIL6V9jNb/aATCJIMHTfAh4EMTQl1k0qm1tQhYBCwChgjYjaMhYNbcIqBFoB1ZcI1r7ajJzkTX+mjtJgcB12fRPxa6I32pYo9gkH6vr2AtLQIWAYvA+kfAbhzXP+a2x1cAAqHShpBEj3/HCD8LcvS+VwAEr+ghuj5fAOBMExBmzsDsieZdNOnf2loELAIWAQ0CduOoQcnaWAQMEJD4ttIs3EfArk3VVjoj2LWTBrFBN9a0hxFwC/wrEI40cHFF4NFcA3trahGwCFgENggCduO4QWC3nU5lBNwCnwXClyPG+JnAo3+fymO3YxtFIOvzCgK2McDjusCjww3sralFwCJgEdggCNiN4waB3XY6VRHIFnkPYoiebTOR9s1BDgevD06zqYptWsblLuHNUMHfjfwlfDXI0XyjOtbYImARsAhsAATsxnEDgG677F0Esj7fQMA76x4yDjKRztt6Ic+c1o/fRWgpr6pUsfuKQVrauyO3nk0UAgM+H8DArSbtEeNTpTxdZlLH2loELAIWgQ2BgN04bgjUbZ89i4Dr81MAXhs6aHS17Pr8w0g9bcLHgxx9u2cHbR2bUAQGCnwKE75u0qgDvG2ZR5JMZYtFwCJgEehpBOzGsaenxzq3PhGYdxFvPjKMv67rk3BRkKPTND5ki3w2Mc5vtmXgu2WPjte0YW2mBgLZIl9KjBNNRjPiYE47HW2TdqytRcAiYBGYbATsxnGyEbbtpwaBuUU+2GHc2LBxvD7I0WFxA8gW+WRiXBxh96fVjD2fztOquDbs36cOAq7PIjG5j8GI/hp4NHbKbVDNmloELAIWgfWPgN04rn/MbY89ioBb4NNBWNLgXixFStbnHAF+y5AYz2Qy2G/pAnq8R4dr3ZoMBEa1yVcC6Ddo/pbAo4MM7K2pRcAiYBHYYAjYjeMGg9523GsIuD7/J4BPNPjFM2dgkyhS5p0v4VkvrYYkM/xzxDhWOcBByzy6u9fGaP2ZXAS2X8zzKlU8ZtQL45tBnk4yqmONLQIWAYvABkLAbhw3EPC2295DIFvgu4mwV6NnDDyYIZxVdXCH+wKGlm2KuVTF+4iRA7B1xChehoP3BQvo1703QuvRZCOQLfD7iXCNST/E+GwpT1GhDibNWFuLgEXAIrBeELAbx/UCs+2k5xFYyI47GyvBmNmFr6uoig+UBun6LtqwVVOEgLuIt4SDfQG8FcC+kA8P82doDYBlIDzGVTxG8i/hsY1G8Njjg/iz5f5M0QNhXbUIvAIQsBvHV8Ak2yHGI7DdIn591cGj8ZZtLQJivLeUp/u7aMNWTRECrs/HArhykl2+KfDo4EnuwzZvEbAIWATUCNiNoxoqaziVEcgW+Whi/CjRGBlXOBWcuuxMeiFRfVsplQi4Pi8GMLlqLwaUUKkE0TptEbAIpA4Bu3FM3ZRZhycDAbfAC0E4x7Dt26iKz5cG6XbDetZ8CiDg+nwzgAMndSiWPH5S4bWNWwQsAuYI2I2jOWa2xhREYPsib1sFDmJgT2LsUgWyBLyGgVkE9AF4GcBzNWWYhwHcQYwf22vpKfgg2CFZBCwCFgGLQEcE7MbRPiAWAYuARcAiYBGwCFgELAIqBOzGUQWTNbIIWAQsAhYBi4BFwCJgEbAbR/sMWAQsAhYBi4BFwCJgEbAIqBCwG0cVTNbIImARsAhYBCwCFgGLgEXAbhztM2ARsAhYBCwCFgGLgEXAIqBCwG4cVTBZI4uARcAiYBGwCFgELAIWgf8P7r2nOdcbBcEAAAAASUVORK5CYII="/>
          <p:cNvSpPr>
            <a:spLocks noChangeAspect="1" noChangeArrowheads="1"/>
          </p:cNvSpPr>
          <p:nvPr/>
        </p:nvSpPr>
        <p:spPr bwMode="auto">
          <a:xfrm>
            <a:off x="155575" y="-1096963"/>
            <a:ext cx="6229350" cy="22860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graphicFrame>
        <p:nvGraphicFramePr>
          <p:cNvPr id="10" name="Схема 9"/>
          <p:cNvGraphicFramePr/>
          <p:nvPr/>
        </p:nvGraphicFramePr>
        <p:xfrm>
          <a:off x="179512" y="476672"/>
          <a:ext cx="8784976" cy="61926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971600" y="-171400"/>
            <a:ext cx="7257052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Разделы классификации расходов бюджета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  <a:p>
            <a:endParaRPr lang="ru-RU" dirty="0">
              <a:solidFill>
                <a:schemeClr val="tx2">
                  <a:lumMod val="50000"/>
                </a:schemeClr>
              </a:solidFill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46881" name="Rectangle 2"/>
          <p:cNvSpPr>
            <a:spLocks noGrp="1"/>
          </p:cNvSpPr>
          <p:nvPr>
            <p:ph type="title" idx="4294967295"/>
          </p:nvPr>
        </p:nvSpPr>
        <p:spPr bwMode="auto">
          <a:noFill/>
        </p:spPr>
        <p:txBody>
          <a:bodyPr wrap="square" numCol="1" compatLnSpc="1">
            <a:prstTxWarp prst="textNoShape">
              <a:avLst/>
            </a:prstTxWarp>
          </a:bodyPr>
          <a:lstStyle/>
          <a:p>
            <a:endParaRPr lang="ru-RU">
              <a:solidFill>
                <a:schemeClr val="tx1"/>
              </a:solidFill>
              <a:effectLst/>
            </a:endParaRPr>
          </a:p>
        </p:txBody>
      </p:sp>
      <p:sp>
        <p:nvSpPr>
          <p:cNvPr id="4346882" name="Rectangle 3"/>
          <p:cNvSpPr>
            <a:spLocks noGrp="1"/>
          </p:cNvSpPr>
          <p:nvPr>
            <p:ph type="body" idx="4294967295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346883" name="AutoShape 4" descr="1675595615_top-fon-com-p-fon-dlya-prezentatsii-powerpoint-neitralni-170"/>
          <p:cNvSpPr>
            <a:spLocks noChangeAspect="1" noChangeArrowheads="1"/>
          </p:cNvSpPr>
          <p:nvPr/>
        </p:nvSpPr>
        <p:spPr bwMode="auto">
          <a:xfrm>
            <a:off x="155575" y="460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346884" name="AutoShape 5" descr="1675595615_top-fon-com-p-fon-dlya-prezentatsii-powerpoint-neitralni-170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346886" name="Text Box 12"/>
          <p:cNvSpPr txBox="1">
            <a:spLocks noChangeArrowheads="1"/>
          </p:cNvSpPr>
          <p:nvPr/>
        </p:nvSpPr>
        <p:spPr bwMode="auto">
          <a:xfrm>
            <a:off x="8805863" y="6667500"/>
            <a:ext cx="0" cy="141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lnSpc>
                <a:spcPts val="1113"/>
              </a:lnSpc>
            </a:pPr>
            <a:endParaRPr lang="ru-RU" altLang="ru-RU" sz="1200">
              <a:solidFill>
                <a:srgbClr val="000066"/>
              </a:solidFill>
              <a:latin typeface="Times New Roman" pitchFamily="18" charset="0"/>
            </a:endParaRPr>
          </a:p>
        </p:txBody>
      </p:sp>
      <p:pic>
        <p:nvPicPr>
          <p:cNvPr id="4335618" name="Picture 2" descr="Picture background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</p:spPr>
      </p:pic>
      <p:sp>
        <p:nvSpPr>
          <p:cNvPr id="4354050" name="AutoShape 2" descr="data:image/png;base64,iVBORw0KGgoAAAANSUhEUgAAAo4AAADwCAYAAACOueV4AAAAAXNSR0IArs4c6QAAIABJREFUeF7snQmUHFX1/7+3ejIJyQQQZId0dYJssoOAogICiggCLihuPxQUFUSSrg6I+ndE2dLVE2QTEVH8iSj6EwQUEZXFFRQEEWRLujogsggCGbJMpuv++9X0xE5Pd9d91ZNJd3LfOTmHw9y3fV71q1vv3YWgRQkoASWgBJSAElACSkAJCAiQQEZFlIASUAJKQAkoASWgBJQAVHHUh0AJKAEloASUgBJQAkpAREAVRxEmFVICSkAJKAEloASUgBJQxVGfASWgBJSAElACSkAJKAERAVUcRZhUSAkoASWgBJSAElACSkAVR30GlIASUAJKQAkoASWgBEQEVHEUYVIhJaAElIASUAJKQAkoAVUc9RlQAkpACSgBJaAElIASEBFQxVGESYWUgBJQAkpACSgBJaAEVHHUZ0AJKAEloASUgBJQAkpAREAVRxEmFVICSkAJKAEloASUgBJQxVGfASWgBJSAElACSkAJKAERAVUcRZhUSAkoASWgBJSAElACSkAVR30GlIASUAJKQAkoASWgBEQEVHEUYVIhJaAElIASUAJKQAkoAVUc9RlQAkpACSgBJaAElIASEBFQxVGESYWUgBJQAkpACSgBJaAEVHHUZ0AJKAEloASUgBJQAkpAREAVRxEmFVICSkAJKAEloASUgBJQxVGfASWgBJSAElACSkAJKAERAVUcRZhUSAkoASWgBJSAElACSkAVR30GlIASUAJKQAkoASWgBEQEVHEUYVIhJaAElIASUAJKQAkoAVUc9RlQAkpACSgBJaAElIASEBFQxVGESYWUgBJQAkpACSgBJaAEVHHUZ0AJKAEloASUgBJQAkpAREAVRxEmFVICSkAJKAEloASUgBJQxVGfASWgBJSAElACSkAJKAERAVUcRZhUSAkoASWgBJSAElACSkAVR30GlIASUAJKQAkoASWgBEQEVHEUYeoOIdfnRwBs1+5omfCWUpZua7edTqivTDphFXQMSkAJKAElsLYQUMVxLVnJnS7hviVL8RIAp90p9fRi08dPpefabWdN11cma3oFtH8loASUgBJY2wio4riWrKib531B+NM4TOeZwKPNx6GdNd6EMlnjS6ADUAJKQAkogbWMQFcpjjPO5VelUtiZU5gFIE3ANiFjMwI2AfAqAH0ApgGYzEAPASkAywEsrf57HsCTAJ4gwmMhcE9qBe5deAaZk7quL1udwxv3TMJucLA7hdgNhN0B7AhgknRyBPy66NEhUvlOl1Mmnb5COj4loASUgBLoJgIdqzhuez5vPdyD/SnEPuxgZzB2BrDlaoDLAO5jxk2pFG5YOIf+shr6WGNNZny+hIFPiwdAuCDI0myxfBcKKpMuXDQdshJQAkpACXQEgY5SHGcN8LblEGeBsD8YM9YQoQeJcVlqMr77+Kn08hoaw7h16+b5dhAOkDbIjBNLOfqWVL4b5ZRJN66ajlkJKAEloAQ6gUBHKY6ZPJ/ChIs6AQyAF4hxHr+Ci4J+WtYhY7IeRtrn5wh4tbQiOdi3OIfulsp3o5wy6cZV0zErASWgBJRAJxDoLMWxwFcw44ROALNyDIRFTogTFuboVx01LsFgtr2QNxkewrMC0VERXsqY/kyOXrGo01WiyqSrlksHqwSUgBJQAh1GoKMUR9dnY1+4l4QRA38nxm/ZwV+cMh5zUghoEl7a+gUseXIjpJYOoq9nPWxKZWxPjL2Z8FYAr5O03UCGGbj41dORveckWpGwjQmvVrmSPbByTW0Tj3Fh4JFxPFprizJZa5dWJ6YElIASUAITQKBjFMcD+7kn6MNiAFNazHshGFc4ZVy98AxaZMsnPZ93pDJOq3hVm1NN43FtVYzHMQ3j3d3ihZ32+dMVj/NLLCZ5Q+DRURbyXSeqTLpuyXTASkAJKAEl0EEEOkZxnJXnncuEB5qwWciML5bS+CGOpXK7/Kp9fRfAHgnauh8pHBjMphcT1J3QKrbew8Q4u5ijL0zoICe4M2UywcC1OyWgBJSAElirCHSM4pgp8IeY8b9j6BLO75mELz1+Kpl4jONWtr2QJ69YjiuI8CHbRonw+xWEQ5+cQyY+ZMcW12dzTX2geICM44Ic/UAs34WCyqQLF02HrASUgBJQAh1DoHMUR599BrJ1ZIpBFrNAZGItjn/pZyfdh+8Q8OEEjV8VeHR8gnoTVsXN87OgKDi6qKQYuyzI0d9Fwl0qpEy6dOF02EpACSgBJdARBDpJcfwVAwfXUflS4NFZq5OUOXkcHsKdAPax7YeAjxQ9GntKatvQapBP4D28YuPpmNZNzj+22JSJLTGVVwJKQAkoASWwKoGOURwbxNZjAjJFj0qre9Fcn3cAcD+AXsu+/tMLbPeoR/+2rLfaxd0BPgAhbpd2ZLzUSx7tIpXvRjll0o2rpmNWAkpACSiBTiLQEYpjlF4whSdqwUx0zuR0nvNE8KwXh/H1IEfylH7WHSSrkMB7+JrAow8k6607aimT7lgnHaUSUAJKQAl0LoGOUBxnFviIkHFjLSYGPlTy6OqJQpe5gDfjYRQBrGfZZ5mAWRNxMmozrozPFzNwsrQOA58veXSOVL4b5ZRJN66ajlkJKAEloAQ6iUBHKI4Zn7/AwFdqwLw87GDzifZazvj8PQY+aLtABBSKHtmfVtp2ZCFv6z1MjHcWc7SK8m7RXVeIKpOuWCYdpBJQAkpACXQwgc5QHPP8Yya8u4bT5YFHJ000N3eAD0OImxP0+1JPLzYb75BBCcaxsorr8zMANpW2wYyZpRyZE9e1tiiTtXZpdWJKQAkoASUwQQQ6QnF0fX4cwH9T3RFeH2TpTxPE4L/KVj9PQR/+E5O9puGwHMKRC7N000SPuVF/W53DG0/qhY3DzotBFhuttrBHHQBFmXTAIugQlIASUAJKoOsJdITi2EkUba8za8b+ncCjj3bCXDI+v5mBOyzGcmvgkcnlvdYWZbLWLq1OTAkoASWgBCaQgCqOdbBtHShWVicsCrKUnsC1a9qVW+BPgXGpdCzrQqpBZSJ9GlROCSgBJaAElEBzAqo41rFJF/hkYlyc5KHhFLYszaZ/JanbrM6sPG9adnA4A28gxs4A0iBsCMYUACYN48sAngZQAuEfHOIuAo4G4SPicTh4ezCHfmHkZ57HM8JJeDsDexFjdxA2A2N9BvoIeKna1wIQfj5MuOnJOfRPcT/jJKhMGoPcLM/T1iMcCsIBYOzJwEwibATGZACLMbJ+/yHgwZBwL0L8seThT2uzicI4PXJtNWPMJHomRb/J/QjYA8CWADYE4AB4HsADAH7TC1yZNCbsrAJvEzKODhn7EGE3AJtV+zB7xNNg/JEd3FBajOvQT2FbE9LKmOHzTkQ4yAH2YGA7MFwg2ienEWEIjMWVTGiLCXiKgAdMnFxO4Y7SbPqH4hsfArMGeNsy42AGdibG9gxkCFgfwPRqTOZXAPybEEVLuY+B3y1l3PpMjsz/X+Olm/drVRzrFcc8v4UIv07yVBHhqGKWbkhSt75OusAHUYi5IJgrZPOCWS2FgeHJwBZDjCNBOBHA6wFInwvzArqqXMYXnjidnlotA6xpVJk0JjxzgHcphziVRiIC2IWTIiwC4/vUgwuKp5FxqBIX1+dFALYRV2ggyIw3lHL0x7g23AJ/DYxT4+Ri/044P8jSGaNyrs/mud0itl4jAcKFQZY+26xuZoD34RCfZ+BwAnoEfSwlwv8rzkFBqsybUGZlxukE7C/83T4Cxv8EObpLMB4c2M89QV/0cWr3XDVqPIVMMJsCSb/1Mm6ejwLhepu6nMJO46moVX9nHybAxLvdymYsNbIPMeH7U4Zx4SOnk/mYiy3pPB9DhJ/ECsYL3BZ49JZ4sbES6QLPIUbBpm64Ahst+hwZn4FxK9vM41mpFD4OxrGVd0/GumHCEmJcVwbmL/LoHuv641BhTe3X4zD0lU1IFYTx7LOj24pO3HqQLFsNY3aQowvameDMPB9SBs4lwt7ttCOty8AgjZxGJXt5mo4ISxj4SClL/yft10ZOmTSmNSvPOw8T5hNwiA3PJrKLwTg7eAV5yYmUO583RDlyJGun8NT1sP5DJ9NgXCOZAv+OOVKO2iuM44Ic/cA0Yk7pygyj/CYqxBgo5ihbX9mdx5vDwSUA3pWkYSJ8q5gl8xHXtGQKvBszvgngdQn6GALwvsCjWEXMnce7w8FfE/RRX+WlwCNzypqouD7/v8pO82WLysvdQfTd3k/DFnUairp5PpAJnx+n39lIH4znKieTZxY9uiJufOk8n0WEL8bJxf2dgYtKHiX6+HJ9vrJyq2Vjw/9U4FFS5XrMVNIF3oNCfBWEtws/kOJwoHJS+ePUMLILz6DEe0BsJzUCa3K/thmnRFYVxzpKbb4QvxZ4dJoEfL1MdGwN5EH45Hj9MJKMo406IQifDrL0jTbaWKWqMmlM0nCZQvhS5ep5tvAkS74khJ8OE46Li6GaLrAxnfi9vOGGksXAo5mSNlyfjQnI5hLZFjJPpRwcsGAOmSgOyOT5SCYkvyGoO700bVZPxsxLdqN2xsqEU0pZMsrn2Jeoz2dWNu5+AJOS9mE+GBnYd5FHD7VqI13gjxHjW0n7Ga1nrglLHr0paTuZsSHb4pq6v6IY7x4n1HLueTZXnxeDcHg77cTUvSyYgVNwLJWbybkFvh6Mo8ZhDCcFHl2epB3X57stP1JuCTw6LElftXWixBxlDIBx3Gp6L75oFGLJR1TSuXTCfp107M3qqeJYR6Z6NbMiIegfBh6937Zu5nzenlP42SohiZo0YmxlCPCHHfxq/Zfx3NB62HSFg9cRwfR7TDsvE9txN5BnZhxSytFv2m1LmTQmOLPA24UcKTvbt8u4Rf0bAo9iX1Tm2shJ4QAKcUBkV2nsb20K4adBlo6WVjGpSUMHO5QdbA/GYQQcEVP3DwCuZcLfyoT7n5xDL9TLz5zHrwmdyE7qYAIOArCxdDz1TmVpn7MEzBsn05LnJ5eRqb3O3PZCnjy8AleCo6vStgsBPyt6FMcQM+bzzFQZe1aU7D2N7SxG7DTFMWLNQAm4pOjRKUkHnfb5MQK2ldYn4OqiRx+SytfLVW3d83FX9EYBr9iSXsDANb29WDA0hFkOcC6Ad4r7bvABUlt3r2/wpOcWY1eHsHfV9tzcRhl7d6sPBybsX8qS+U3YFWZyC9Gt1DRpxfFIiuEW+H3g6ORe/JuUjq9OjolxajFHiXwbWvXZSft1QjYNq6ni2ACL6/PSJLEcGbip5NGRNgtUPYK/BYRNYusRzg22wRebfZ1GV2SEb63mL+S4YT6BFHYNZpP5kktUlEljbK7PbwNgrlklV37XMuOCcgr3OYQtnDLMS9uchot+80w4oZQlc3ImKtWUncZJS1wY+GrJI+sruEhhdXA7AVs368xcQ00bxAcf6idzLSsqaZ/fRYDc3ILQH2Qpuj7N5Pmr5jpT1JFQiBifKObIXEcjUhqHorSshwqri8RC4LVxp471DUV2Zg6iU1uLkvi0q+pEYOwsbWy9Pxd4dJ7F+CLRLft5am9fdMIqOQB4JOXgiNET7JV99bOT6cMNDLxD2L+5rdnfJnZxgqtjOMPYcOEZZBzkrEranLwSFlpVInw0yNJ3rOqMCl/LqfSiyATnMxb17wQwf8UQfrvBBli+bCl2DIFPAzhe3AbjY0GOvi2WjxHs5P263TmKXiLtdtJt9dM+P1e5onh1gnFbGR+7ed4XhFsqD/wGsX0J7SfTPv+IgPfEtreqgPGMvpoZt0yajAd6X8BLy6Zgc56EA5mjK1HRdeLKJo2Cm6UzLccQiSuTxtTcPL8fhO8BSMVwZSac2Ejpc/N8KQifEq7Lo4FH4lNNY4caEm4Vth2JEeHYYpZ+ZFNHojRW3v+XB4OVeVp6D7sF/lLF8MlcAYsKE75QytLZrs/G2cacMo13uT7w6Bhcyyl3EX5c8QwVn85KB1I5MfNKHlk5PSRy1mDsJ3XIqR97dU+wSgjBjCNKOTK3OOIy8zzegCfhZ0Jb2gXlMt7czCmwqlw/Jv1QMx+EgUfmOlZU0nn+s40dPANPljxK5MiWxKQjBPZO4nxSVdyNI5D5SJYU82H42cCjyxoJ24RhM46ijoP9i3PIXMu3VTp9v25rchYPdbv9dFV912fzVWbc+m3L7YFH5rortqTn8xZUhvHqindKIVwQZGl2bKNG8fL5EZjwEMLCjK9kXsFZzYzIZ5zLr3ImwVw9i+2F2IRAGMQ2QT8tEw4jElMmjWlVPWevE9kzjtiZfr1RS7YnReRgX+kmWvnNmOdzwGa9AexYMe14WFqnOv7bWnlyE3BO0aNEJ38JPrpOJ0KRGdfWzeFvTDhrMuOOsBdDw8txOBMuSvAxWgo8cht6lBN+C8I5Qy/jzr4+TF0BHFcJmeVXw5BIkRq5EeXUotgq2ADCpYz1k4ZBqXi+f6KyT1rZThPgFj0SOzkapTHsgXm2zDV8XFkcprD7otnU8hTO9dl4ru8T11j178uDGZjWytZxZTv97LjTYZzZpgrbNs44v6go7saxxLq4ef6cedYsKobDDvri7KTr23P7eQr14SZjNiLsazkcHD0aSq5ZHcvf9aNTB7GLzU1Ffb/dsF8L+TYV0xPHBmhcn40nXtzJzpiaUpuhnfq5d0kfbq+Gvolbwz9vPB3733MSxdpdbj3A6/WEkc2N+EondLDzojn0YKtBVO3AjIyNTc3xgUdXxU1u9O/KpDGpasYbcypt4nbGlSsDj05oKjRycmXMMGTraHHdlODqbFkwA32iFyUQ2dk55eg30+zUhMGY005UA9dno8SKT1kr3zrmWsuEBam1/ZoXzMCZ9fNKJwvztYwZJxDh6po1LRPhjGKWjJK4SkkSMgXA3YFH+8Y9WLV/d3021/k2HuOPBR6JP2brx5IgKcPLgUfxtzjVjowN4QuLcbNYYRFeaWYKfIVZPynbFGHGgiw9EScfxS8MYU4zxYUZfilHOXGFGkG3wFdb2tXar3c/O+k+/FRgt/zfkdVESGj5/hrgXcIQf5POnQnZUpZsP4Kj5rtlv5ayaCanimMdmaotkdVJWU0TPwo8Mi+SliWd5zwRvDg5c3SecrDnwjlkAgTHlpk+vy4EbI7ZxS/vdIEvJ8bHYwfxXwHbqxdlUge3ajd4n9Cb+ImeXuz8+KlkbMEalqrjlwkILfuwYJwZ5Eh0BWt7dQbCvUGW9pI8T3FKY3TFBHys6NH/StprJFP93ZvAwNYfjNX22JgBtIoqYOvgUW3X7EWjHw3mv48OPDIfEmNK9dTMOADJ1nekhQWBR2KnE1PBdh7E+L9ijmzNZ1bOzy3wnWDYeGT/MfDoDdJnwdKEQ+wtbLtnSu1NXZ+NycJ10vlV5aw+5Gvbdn2+H8Cu4v4I1wVZsvmwsLYRtg0t5Pr8FwCi/QbAsz29mPH4qWT2SnHppv1aPKkmgl2rOFY2rw9WvOyMzVcnlasCj1oa41aDf94ruXZkwsWlLIkNhNN5NqcTsXHBRoFV7ID+UrEDEsWBM7HMKp6z5ipHWp4IPJohEVYmDSiNfIHfIo0dR4QPF7PU8veQIG7haYFHX4tdwyRXZ4Aot3tkmO/gdjCaPUtLmfFeW3u2+jm1Ha9QYIOcIKRM7TBXMOHoUpZ+3mo9XJ9NgG0b73ar06EkjipRUPMsfSX2OWoi4PpsHO3EJ4hM+GYpS+Z6O7ZkCvxOZvw0VnBEgDnE3qW5dK9EPu3zjTYnaFLnlYzPX2DAimdSm8Oqfa35oDLZp0TFmD+VcmTiboqKO8CHIYR5rqX6yMKhQezyVD8tEXVgfhDCw5rR9iT76Sp9d9N+LYXWQk66UOPQ1fg24fp8PoC549tqe63FfgUxU7qAOwl4o6CnpQgxM5hLYk9V2+wakkDDo+OsnlaZkAySK9OomujqRZk0fBQyec4xRaFdJOXRYAZ2irv2rdi/GuP770saNDIO4ciFWbopTr5qyvBonFzt3yXXQQKl8cUwxBGL5lK78STNFdOHKykav2szhxrZ2A9GI+v6bK625V6eNR0Q4zOScCFpnx+gkVAt0iK2y47mMOLQZ+WoAsbRQY6kytkq4874nGbAKtsMAacWPbooDoBJBTlpEv4himgx0thPAo/eHdfu6N8t1+KfgUdNowTU9un6/MOqiYR0KOHQIKbbKFqjDbs+71AJFm+VJtHG6W3783n68hSMGZTYcYcZ7yrlyOrENePzexgQO+LZRkjppv1a+tC0kutmxdF8oSQy9h0PcI3aIEKuke3RqGwmz8cywfzoJUV0IlO3oZgTwQMljRsZ6cuoZhOxCgJLId5cnEu/bTUeZTKWzjbn85ZOCo9U4nX2SdZSGjrH9dk4cbxX0qZxaOgFNpPkTrYOY2OUUsahC3P0q2ZjceezixGbxmanZ/9yHLxNasYRN+c2PkTFpx9JTxxNaKGSR6J1sz1xtPl4NAwzPp/IiDLWyEsbqQaTePQy4S2lLMXejqQLfBFxFKZKVGziIFafX5MjWVbsHCCNorWTrOFIytocYeU7y1LhMvVsUj26PptMa03TdjaY412BR/tZzD0SnTnAe4ch/mxRbxkG8SqJg2e37dcWDJqKdrPi+GQb+ULHg92YNgh4b9EjEzajYXELfE81gG58/4TX28T1Mg26Pv/bJliqA7xpoUe/ix/MiITrszmtEoeMkOTuViZj6afz/L9EEAUvNgGIlzE2j/NYrdoJmpODXuF63xp4ZPKkx5YEXragHmzeLDd2nNLIwONgvLWUI/mLOWYWrs+JPkSZcbA04L21HejImF9MMbZfkKNnYxdiJP7dMokZzMq2LOxYTZ20zxdaxtdrK9VgkmvZXmCTuA8ec5LGgDmdleQQN1N/KPDotbFrUBWw8UQ2NroM7CaJp2mcCF/pwysW4zYXwFaB9mvn6Oa5HyNZqqRFnOqxeppsbiqke5LxDk90ep0ozizjDaUc/TFu4t22X8fNR/L3rlQcqyFixmSBkEx4dcq0siPJ+HwoA78U9v+3wKPdhLKR2NYDvFVPCKNMSwtPLmOD2swUcRUzPvsMjMnN26JeS4NsZTKWXPXL2JzsSn+b3w48+ljc2rk+XyMMajza1GHNnDDq+0pwkvZs4NFmjcYcpzRWnEPuox4c1kzpjOPQ7O+uzyZfrfi6LGrH8oVs+2FnumDg5JJHl0rmZX3KFRnt2V37VWydb69mCZIMyYy/rVSDlqfkZkzPVGL6xaamdPN8FQgfEU3CcLLwtK3mKjcfaZJA/YaROId0Js+7MsE4q4hLfYYjccWRwPY/ZoL4er6SvUyc6tH12QRaj927asa7MMhiWxCxzRyMbNU210QcERfJb68b92sxgBaC0pfTePTVFW0ksB9ZOa9hBxs3SmtmBFyffyEOaiowtK+Hmfb57YTIwFharK8v0iM5cs+WdhB3Fa5MxpKsnISYzDDvkzIGEKvgZQr8EWaIQyNVwkSJPUerz7ZV7FACfl306JD6OVZPIMz1tNtk/nf29OLIVp7jFtxWila9kW0zHXGKseuCHP1d0ud2Pr96CHhOIlsj89TG0+FKQnFF6zDiZHCzZR9WsTRdn5+3ycPdbqpB2xBJzZ6tWibmajGViuwmZWGpRr7iZHEhRxzFfiLNLW1SyE4p4w3SD/h0nj9QF54pfrmFYWsaNeT6bBRgY+coKtJUj9XfgznokDvdVAPuiwZSL2TWpQ9N84E3apOBfMmjln4U3bhfJ+JXV0kVxzogrs8mldasBHCDStzCTKN61WNyk51FFOqDytiheDqZl7G4uHk+HQRxiq0kITKquXjHxI9rNkhmnFjKkfmqHFOUyVgmVVuZksU11FIMYqNWdjjuAB+AMMpOJN2gnx92sNuTc8g8r7ElSexQkxos8GhObeMCpfEGDOJ9Epuj2EHXCcyYx/s7DsQmG9XqNwceHS7tqxrf7Q6pfFXOKm1egjiOQ+4gpjUL/l8/VpMrfDiF2DiDdfUSpxpM9GwJbAVdn02aSLHXLxj/CHIUb1N4Lacyi3AVAx8UrvPTBOxnE6jc9dmExzKZisTFcbBrEltgE6JqxRAGLfYjc0R+RpAj47jaslg6k0RtiZX3Jj27PocWNznmNP57pRx9uNlEunG/jlsX6d9Vcawhte2FvP7wEMzJgz0XwveDLDXcMNIFPpkY0gTqUbYI6QKOytkGaU0SIsP12RgxG2NmWWnxpatMxiJMkO+4pfKSKfCHmKPwTFKlcRkTDi5l6Q+yBQZm+LyXA5gYafJSF0B55nk8I+yJHGEafnhVXxpvLXpkldJQOiC3wCeB0TBlWdM2LG2tMnk+xWSPkY7JyDFjpo0dp+uzyQ38PxZ9iK8VTZvpAh9ODKs0fpWMJYlTDSaIS2uYNf1YXblXWmbXIqBQ9Khl3N1IqXbwzYrH+WFC/g8z43Cb9Y3WwDLED4AVUwfRlyQTSqbAuzHDxJEVF2mqR9dnc1IvthkFcE/g0d7igdQJVhNMWMVlREw8ym7cr5Pyq69nryCNV88d2E6ijbE6j1bXsjYBbBm4ouSRTaDtaASWoR+MR/U7izm60WYZMgX+IjPOktZpFc5FmYyl6Ba41CJe4dgKTRwbtr2QN1kxhHMIOFG6VgAWV14SR0sdPVa+hAt8PDjKoCIutbbAEqWx2vAfAo/2F3diIZggM0lL555GXdsGg07iCev6bOILSlLmRUOMO1Gpn0eCnNxtpRq0jUtrxhuXJjORMgS8u+SRyZ88plRzK5v92sRVnC587G4IV+D4RZ+j/wjlV4rZes3bOvXUjidJrGRnGOmFZ5CxF25abFOfRg0R+oMsmZPiRGWnS7hvyVKYcHLiEpcJrhv3a/HkYwRVcawB5Pps0gyJckLXc2XCnqUs/bX+/1dPMc0GIcvmQHh/kCVpyJ6ou+rXlDH8FdvsiGIs1k3G1jmmWTgeZTI2RFGSF1q9faNxkEoxjieGSS0mDpgM4DFivKeYI3FartFHI5MU9PalAAAgAElEQVTnAhNWuXaO2XPKww6mmzy21YDk5qRxpmhDc/D2uLy0onbqhGwdPkxmiWbOPc36t8xbbK3UVeOsmj1AerpsPh7nFnOUlzKzjapgnqt2Ug0m8ODmpYzprSIM2Jr0GDblENs+MZcW1HIySQvCMIp8YJTGV4kYMp4D4bOBR8ZRzbpUYx6+ZHkjdm3gkY3N9MpxJbgWF6V6TJLXPgzxxnbitSYxs2gVBqtb92vrh65JBVUcV1UczYtzF2u4hEVBlhrGm7M1WLeJgbXy5W1/pfB84NGrbedpe2rSU8Y2j59OYzy9lclYJknCjqQYu4SELSpXKruFjLcR8BbxB8rI4hvvxG9OLsOTGufXPzOuzyZSwKEWz9IjgUc7WCuNIx38OfBoH4u+RKK23s4M/KrkkXzOCTLr2Cp1s/K8c5kgSk26EoqlIp7gVqO9VIOWHtyVa/pi4FHLjxDXZxOI/J2iB2NEaHG5jB0cBzuAsEPlFMpk2nobgC0s2ngejMLkEBcn/Z2ZvtwC7wdGbHiY2nElMUkare/6fEPlivhIi3mKUj26BTbOQ8dYtLt04+nYQOok1qjdRIoe47tBjhqafnTrfm3BvKWoKo5VPEmyX4ySbWUDY2kHsWLj6Zhm+wNJkPXiN4FHB9s+RJahMZYFWUxtFDpBmYwNJ+H6bF4I1oFtbdewRt7k/50b5OiuNtow0QL+JcylPaqp/nhSGbOHU5FNo7UTmiQ2qM180vN5CyrjKZs6Epu32vZmFni7kGHl7AZbpS6Bt225jK2eOJ1Ec09yq9GO0hIpSj6bkGuy07wR4DcEHh3Vai3dPD9rkSnG5rFoJPsHYnxnvam45qGTySoUTEPlJ88fZ8Ll7Q5qNda/PPDopLj2XZ+N492WcXI1f2/bTMUy9Nto12Oc+GqU6q7cry2Yq+IogWVrv1fbZiu7Gtfn3wA4SDIGsfdeXWPWeTgZA8Uc2cRjjHp0fTZX8bu3OxdlsirBJNeMojUYK2ROGH/hMAZaZW2Rtp0kxIzJI0wcnYxaK43Vcd0fZLFHklhuDV/GdvFVoyaI8D/FLInTE2YK/F5mmKw94mKj1FV/m7YpWK1uHRKe2CQK1mzmkyCvuvFoPKfo0eebQY5SDPbCJEmYiHIPEy6Fg5tLs8l8XLVdbFPKtt2hZQOSVI/G/np4CPHB7Fd5weLCIEs22WXGjDyhA9xngxxdWN9Yt+7XlsvZUlxPHKt4bOOFjVI1WSxKHr2mGWXLExmrXKijfboFvsVk0pA+GLYvvqjdaznlLoJNsvumc1Emq65Uej7vSGU8JF0/W7lqppVrQsZV9bZatm3Vyqfz/BYi/NqyDRMSQ2bv26Rhm1y4cWNLEMIGCLFHMJfE3qZpn79CwBfixlLzdyulztSr5JC+2cKj11SxylGd4FbDBB/LBLPJKs/0KINKlp13ECE2T/oqTGPiFSZIO2exZE1FzfNuPNEvkQbUb/EukR9CjMfIbdtgHBTkyNwkNC2Jcp0TPh1k6eu2w6mVT5JStJkDabfu1+3wq6+riqOJATKP38pOFOvOurSKLm8drZ6SfVlZKmLGKH43W0cI22T3lVR4XsmjQj1QZTKWSZITqZgH1RjQ302MWymFXySJ4Sb5IViHZ5I0KpN5KBis2CL3k3kpt1Vcn68E8FGLRqzDmySwFbNS6iLF0Wdz5Sy2u7PJVmLat73VqDgZtpVq0CZl3+jaGZvfVgHZE/7OVsAEbic8DUbAwAICNmDGnkTYy9JR5TZinGa7947Ob4Kv2S1+EiOiolSPBX4fGCbJgbgQ0HYoriQpRYcdbN0onm3C56jVfCdkvxYDFwiq4mgUR59vYuAdAl71IiZY8jbGQ7RR3arnndhTNUlqqARH/8s3no7ptnaU6QK/mxhN83CPmX+T+G3KZKxNYZJczwBMTLKngcg+z4TxMTZ0D3MP7i+dhofH6yq31W8iU+ArmHFCgt/Nf6swfgGKnA2s9qLKKeqHKif9V7fV94jCZdI7GocHUTGZPkoeWTnQWYftsPyATGIyQMDHix6ZGJ+iYnurMQ6pBm0zKMXahye5rmz1kW3yv6fKmMPAJ6XJHczvlgmfLmXJfLCIy6w8b1omPCOuMPGColSPlvF7o1kkSYhRP33bw5WKt/w/A4+2boSxW/fr8XwkrDbr8ey4U9pq5/qCGV8p5ahpBoJMgd/JDOPFJy2nBx7NkwobuZl5PiQk2ARG/mvg0Z42fRhZt8DzwThNWK+pF5wyIXOCsUpJF/giYpwiZDsqZpUqzrJtkbhtiJn6RqN0dFl8xi3gektPV9PUY8EM7IhjySqN2CpjYCZ3AINgTBVNOHqLNQ/03/AlM583RBlW8fpslboZBT7YYfxKPAcjaBmY2/bF23aqwTw/BMKO0jlJFPpEYWBWYKO4eIvVd4jxQLY58W14I9NsvknWOC7layu2aZ9/S8AbLfiLIg0kyRjTKpWvZHzVWLEliWyNzA8Dj97fqE637teW828pPmGKo5vny0BY6XHVzkM9ngAShBMZ6d7E5OrBdsFsaprj1touKIEtRwIbrW8HHtkklo+ma2kDemPgUcOQF8pk7NOb9vm7BDRNbdXoeXeGseHCM8hccayZYpSuQhRQd1qSATDw1ZJHX4yerQRhRqq/wY8FObIKPl471kSBiAGrj7skqQbjgljX806wB8TGO6ztI9GJJuMTxRx9M8mz4fbzFPTBeCGLUrRW+/hB4NFxLZWhAn+eGF+1GFMYZNEjOb1P5zlDhD8D2FjYPpuQNEGORAcLScxCmsXRjR3fyG/bvNfWj5UdFRCkejSiCZxQxWvQbKyuzyakjsmqJC7M+GApR99vVKEr92vxzGWCE6c4+nxbxSD7wJXPGeMzxRxJ0/DJZmMp1WammNiN0S3wp8C4VDqsJE4r1mnGGA09xVpuuCOb4kLpPFr96JTJWIpuga8Ho2UYkfpawQz0tHXaJl3MJnIJlS7TmnlhzglytErqSitP+/+OqbjxdGxva3YxWt31+WgA11mhsAyTkyDVYDg0iOlP9dMS6bis9wBgQeDRttL20wU+iBjGMUNcbJXf2oaTKNsMfL7k0Tkt9zF7xVEU0Hq0z0yej6wkgjAnj6LCwJPLGDu0Cli+su0EZiFJPy6rSrB4v49+1IQTJNfv1tmHCEuCLCX6OB1ll87z/xJFwdpFhYFhSmGTZodC3bhfiyZuITSRiuMqxttr+sSx6qTxoLH7tuA1KvrXYBB7xxnnZwrsMUOcmcH2isoMxjbNGBwcGMyhO2zmbGmXsnTqeti0WdwyZTKWfMbnXzFgFVfTHcSk2/tp2GYdx1M2kdIFmGvlEwKPrqofSwKTi5EmCJ8MsvSNJHNLEsTXNkxO2udv2qR+jIvS0GieVmGyRphdF2TpXVJmbp5PBeFrUnmjRwwNos9G+a1tO4GHuAmRdFQxSy2VtgQnsy8EHklPEKMpuD6bPO+vl7KShLCptvsnAPtK2zV2z4FHroX8StEkv23ph0LG588wMCbETYtxvhh4ZBPLc5WmqqFzTPgfcRvEaBm4vhv36yTPQas6E6I4VlPMrXKttqYVRzfPl4LwqQRAhzjE60tzyeSFbVlsX0zWTOxD5CDJV6jlZtjyykiZjH1kEmSzSLSOcc+rzd8TXDmZ5o8JPDL2jA1LQpvJJ3p68ZrHTyXjLGRVKpECrBwwGPh3yaNNbDpJMCerkFwJY8qdFXj0Jek8XJ+NYv4JqTyAoPJxkLGQXyma5HTTVA5TmLVoNrU8JUuQ+3ppxeZcbv86YnZhe8v0+2KWWtsSMlO6gJcJ6LNgGhsMvcXv0Njt2+SFFps+WDtZtumdnyRiSkg4ZFGWmoYZ68b92uK5EYlOiOI40+fXhYDxXlxZrJUk0XRkQm6e3w9ConyhAE6rfAGJvr7dPJ8GwnzZqKL8b7HXLbVtzfB5Jwcwp6bSYr2h2wb+dRy8buEc+kvTTUmZjEGT4KqxYf5c6UMwHnKWWYTMs/1kyaNtWvWd5KTDtCc9tanv2/XZ/HZ2suBhl3EpQarBymT6gyyJX9pJUg0y4T2lLP2fdN62jhIVx5tfVDISvV3a/qhc9RbIRKGQ5S6vVqyE/hosZbF+nC1ikuwhwWDFztIi7JN1jD/BVWyiq+MYx82Y36F5NsQn0gAWBh6JAvrP8HkvB2j6fqgfl7k2Lnk0yfZZGpV3fTbv+YZOLk3afCDIYrdWz1I37tdJ+TWrNyGKY6bAH2LG/3aC4pgu8B5g3Gn59TY69KZOH40AWxvlMr4R5MiEdhCVBArw9YFHNjlCYZmf+rbAI5MVpGlRJmPRuD4PVOLezRYt+n+FDms3oLBlf6uIuz7/A8AO4jYkysSIUf7fLZU5M4R/DTuY1SwsVqMxmhR6r/ThFQJ6xHMQOgCMtpck1SAD7y559BPpmNIJUg06hO0XZulRcR8+P0eAOLc9AZcWPTpZ2n7NS944MDTMDRzT1t2BR7HXuEkUsJ4ytnn89LG55ZuNZ+Z5vEHYEzmWiEvcLZCt7aTp2PbjoHawrs+PW2Z2Ep9uVh2fXgYgVgaHBjEtidlDNVTdIgBTxIvBiM121I37tXj+QsGJURzz/FUmrJIKak2cOFYN+n8PYDMhn1qx+51hHGDjyZog9MwtgUeHScfmFvgcMD4nlbc9zdh6gDfqCWF+eCLjZArxtuJc+mWr8SiTBoqj5Sls1ALjjCBHJs3chJckXq/M8Es5ysUN1trrvtpgs4DzzfrL5HlXJtwfN55V/k74aJAlsXdmkkDBKQevWTCHzItbVBJkxFgaDFauPIWnaI3MjAQD+1zg0XkCuZUitrbPtW0T4VvFLJ0o6c/12aQclNstWtqE7/UNnvT8YgxJxjIqM7mM9R85nUyEgoYl7fOZBJxt06YTYruFc+kxmzpGdqdLuG/JUhjFTqwb2MYfto2d6jjYNUkSg3SezyJCFLlBWP5U+RiPtU+1vUmM+l6D+7Vw7lZi4ofDqtU64bTPPyLgPav82CfYq7qa+cQoNS2vy5rMcwH1YP/iaWQVgNX2mhfA80EWm8RduYyO0TpwueBrqnb+NtkiCPhZ0aMj4p4TZTKWUGaA9+EQd8Wxq/t77OmuZXticXNqX0nHFWvjW9fg8Y2cYuo7rdrsmdMwOxs5xnNLgYzEQ9X0meSkjkPsJbFtHp1TglSDrwSDlRAoQqXO9GPrSMKMv5RyJA54nuD3aswSTi55JI4m4Rb4eDC+lTgVJWN2vZd+s4fZ9dl40RtvelFhQraUJXMjICoJ8mG/EmQxPeZq1ISFaRlqqG5w1s/Rymc2z68ngnHwkZeYVI/1Dbk+W9lQJkkxWj1tNB9g0pBCK1KMPVtlHlr53u2y/Vq+kHLJCVEcXZ+N3coq2RYm8sRxxjze33GiQNzyL80qQ2ObBcabSzkqyrFWJUecV0zw3+nSuqGDnRfNIZHdouuzOQ2UK8IWuWOr12xm3SYLxr4sTOG1ccbpUTvKZAzO6JRiEC9aBaIGyuUQ249n7mnBOkcimQJ/hBljPKNb1Q+BvRd5dI+kD1sHg5VtMs4McnSusA+703qg3NOLaTZOOAlSDYquXGvnZ5tqEMCVgUfibD9JvN2Z8IVSlkQnZJXxG6cbk4c4cf5yh3HowhyJAqAnONG+OfDocMkzZWQS5GKOPeVq9P6MGU9sm83quz4bUymrvNBxqR7r+8qcz9tzCg9LmYLx9SBHnxbLj3i3mzmIzb4qZ4JfCjw6S9JHt+3XkjnZyqx+xdEYiPfhlTF2BoSfLg3xQekJge3EInlmygwgGzLOtbJl+m9n9w87eEejfJXS8di67jOQL3k0N6591z4jhTyswbWcSi/C7dLMAUT4f8UsfSVuzKN/VyZjSdmmdBt5vPG9Uo6sAofX97z1AK+XCjGbCAcE2+BwSWxIm5Poan9WsQmrV+HmQ21z6TNVlXuhpxeZx08lc9XWsqR9vpGA2BPymkYeCjx6bVy7qyh1BTapIGdI6zBwRcmjj0vlkwTmhsXpnBlHoowlgtsH8/J9YTHmm9PJuvk+UH/IEMeDerC59DaoehX7BIAN49qt/n0IIdLBXDLpPWOLdegixpeDHPU3a7h69W2CoffGdj4qYGkrv8oza69wxaZ6bDTutM+3EnCIcE5PBINwpSfxbp4PBEVxR6X6zS3BIA6Xtm/G3E37tZCxlZgUrFWjtcIxBsmPcojjbK5/pAOJPI5N8G3CAdI6dXK3TC7jva1sTyTtJrDdeREhdozbqKyD5DLuCHK0MgB7q7Hb2E0x8KvSDBwmUThG+1QmY+knuTo1rTDjxFKOzDWfVdn2Qp5cHsKHGTDXRqOn1qIwLa7PvwCi/NLSYhVwOtqYfTYfT/Y2nEKv5IqTllFMbeLcxWYmWeUFbP9hZ+ygrILzJ1HqmHFwKUfiYN7uPN4dDv4qXeiqXBmM/Sue1Q3NL9Ij16EmxE99zu+riPEgE8RpV5OESMr4fDYDZ4rnRDg3yJJI3tIDvcyM17S6zZoxwK91wshhTFxsTQVWeW4t41BKUj02GnhmHr+JHdxpManjghyZ8Fktyzbn85apVJTBZ8s42erfHwtXYN+4tJL1bXXTfi3kYCW22hVHd4APQ4ibW4xqiIGv8Qqca7t4jdqsKqrmpWOuY8SeW6NtRVHjga8EM3C2jTLUbH5VB5MnKy/B9cQrQ/glFuOooJ+WNapjwlZMoegU9TPiNoGvBR7F5pq2DNBaHHaw95Nz6AWLcUCZjKVVPVkw1ze2oUiGHeDLxUGcI/lijk6pGB8H4dQGJ3plEN4YZMkEG25aXJ//abExm+/+nwZZEtuVmY63P5+nL0/B5JcVB+6tDvilcAUyrfaSatsmrqx8/7O4BjfjsP6wM5UYB1U+7m6X/pYSBLRGTy82ffxUek7aR9VWzARQti0vEfBFh3D9hn14+j//wRblHuxNI8+e+eioZ39nTy/eOrwcnwNBHGMSgLWtb9Xhx9jRSp0khxwHe8c5aAjedfUMY9O/JoicgTDEGxfNJeMEaldGohqY34XYtKryU70m8OgDdh2NSDfyfWjRzsKeXuzR6jahegJvTBZ2E44nSBHevCBL5gTaqnTTfm01MaGwfOMUNlgvZuGBZGy85oXDuMxWgYyuPQbxdoT4SEg4KuG1tBn6ow7woYUemS+WcSsJAuiavs0YvugM409DvRjqIWxGIV4XMo6kEeNumx+3ae/2FOEjTX8kxvbwCXxF6qVtvvRTDt4St5k2g6hMxpJJ5/kYIohDsdS18AgYV4WEXzoh/ukuwb8fBXqnTMGry5MwywmxNxMONhlqWvw+rpm6Hj7RLOuP6a+q9D9v8+Ow9bocbTuBV+RI1ZgToiS5sZnwjlKWfi6dd4JUgxh2sLHNR1iCeHJPBx5tIZ3DqJzrsznxsrqmt+mDCL9fbwoOM8+drRkEAxeVPDIfQVYlwW+t5IQ4tJmncnoe70kObgWwkXAg/+oFdn3UI+Pl3bRkGkQkiWmfJ5exQZKbsiRpRG1jD9eOvfpRYkwTRAo8AzeVHRzbKOxWNZ7pj803p5D/Y0jhrcFsCoTyY8QSPEO1bUzIfp10bnH1Vr/iaG8zYTJA3AKGyW19X8rBgsEQLzzzCpZuvT4mT+lB39AwNnVCvIaBnYjxJia8MWFcxlE+i5lwfpkwYBMLLg7uyhfgfN6CyjA/EGvnHGkfQjlzgnkdAT+hYdw9ZRmefnl9bNLDOBQMEypFFAzZOAwRcGjgkdzAuW6AaWXScMlcn6+spAv7qHA9x0vspart27fjGnQH+ACEEJ+KRe1Zel2OjqHqoWpOHUXhoGrGzpWr9D8y8BNO4bp6p62Mzycy8M24udb+3Taen22qwUpmlqcCj7ayGZN1qkHg1sCjt9r0YWStr3btOvjN1PVw1OjHSoKMXicFHl1u1+WIdNrneYRo35MW8zu5ICRcGzoo8jJMnTQZr4k8njnKQia64TIBy4lxSLOr/NrBJMiLLA7GXT/ptM/vIkAcGN7Ul6R6bAW3arZgTCeksRb/xsCXJwN3Dg5iyeT1sbM5MGLA2AaL7ECNeRWvwLG2B1SN5tHp+7X0wbaVmwjF0TwUB9kObILkV4BxRQroX5CjJNcx4mFmfH4PAz8SV+hcwQcJeEfRI/NCb6sok7H4TGDqJdNxIxjWL/hEi0G4LgV8Vnpdk+QkLWkcNjMft8DzwYg1sWg1dwKuLnr0oVEZt8BfA0dX9dKSJGexse/bR9qBbbaVhKkGTa7whxm414RTIsK9qV7cF+dMVL0CNOn8bG85Wk6fCRdnFmN2bc51N89XgfARMTfAxD80mUgM77s4hbtKs+lf0voJFFVp043lGM8xcFQpR3+UNOT6vMDSfMU6ycPK34XPJmORsXm2KSbYuQnN9Rci/CUMo3BPVhFIqmkBzU2L7QeizTiN7AoifCW9GOfWPnO2jdTKd/p+3c7cYvbU1dX0SLsJwkWs3gGNtG7iMX6DU7jMZpNpd2BJArm22+c41g8JmM+D+EIz28skfSmTsdSizagvch44PglTYZ17HMYZ0jAmo21aZhKKNuupg+h7qJ+sgiKP9rf1AG/VE8IoLaLThEZzrw8Q7fps8tC2zHBU187tgUfyj98kqQaBeYFHpwvXDklSDTZs26S82wbrx9lzV8PmmGdyPMozRPhMMUtjPqQzef4xE97dZictc6LXt101pzKOWImfMeF4bxl2cII0Skc1BaNRjOUHPDFe2q3GaRvjskVbopittfWrqQivtVSShdijdL6/cxgnF3NkQsyNa+nk/XpcJ1rTmPyBTDgC12djCP0GEPYDw6SF2iBhU+1VIywxX/Vg/GjqK/hJ0hdZe4OIAg+fQIRLhPERx3QXOe8wvs+Ew23SgLU57j86wNyFHv2uzXYaVlcmjammC/xuYhTMrdo4cTdXuLcx4Jc8auWw1rS7yu/ZnJTsZzEe6zA29W0nuPZdpYn6IM5unp8FYRPxHAgXBln6rFQ+SapBIny4mKXvSftI6tXZoH1xzD+3wF+qvIGbho4RjH3IBPoOh/H5ZteEtgHNG/ZpEa92tH7Ve/lCyw8KwZQjEeOVbiIWXC+tYOSSJAZgxrtKOTJBzq2L67P5QLMLvN+gFybsWcqSrSf+iENcD85ixilt+CmsOiLCvRSiv5ijG62BWFboxP3acgpi8dWuOK66gzOlL8AOKGNPB9iDgT0A7G5hUCyeWNU72tgVmisM86V3y+qwXxQPqEaw6vltUnIdK61v7AodxlVUxuU0CVzmKBXg6ixlAn6BEOcX59JvV2dHpm1l0pjwaNickHESEfZOuA4PMnBdGOI77QYMd33+Fwjrg6NTkFX+VWyPiOr+nwn5Hnj0voTjjqrNGuBty2EUMLhiVZKgOHh7MIdMCCFzUrdpmaIbB3GxDXmUJNUgMXazOQ2xCZnVaqK2ziXpAh9OjIssT4b+yYxryilcEHfa5hb4TjDeJF6cekHGc0GONk1a3ySLIMIniXBMm1enT4FxIzv4bilLdplYqoNPF/hjNJJRR1zKIbZN8huvepqba+d2dYK2bhjMRGfM55lOiM+CYcxLpM5GKxkZx00CbgDjcokdqRiuQLDT9mvBkBOJtPuQJOq0vpK5jkoxtnNCbGt0CCZsHYX7IGwMjsJxmFNKk8HEGB+bf8MAltT8M+ElSiAEYAQU4sHlS3BPksTo4zIhYSPufHapjCOZcRgoCsNiAh5Pq9h0vQjC82Yu7OB3KcYdCwcraaCqqchsM3eYoOJEuIdD7A3CDsaCgBibRQrACE/jkGQy3BgPs78bL8fUJNxsE7ZDOOVYMWXSHNHM83hGOYVDIwWSsSMoir/4ahPqqaq0mcDXxoB/ERP+BsJ95OA37XgOxi6YCqx7BPrZyUzHERzicBD2BWMrUBRQ2+zLL1Vf3A+CcT8c3BbMwV3SNKqdAtNcP74yHfub2zJi7Gq+OQAY56XRd5ExvXiZgZdpxM7ySWKYa9C/IcT9xbl4tNvm3CnsR8dh7HgXTcOBZeDNBOxVfUduUXmfTaPo9hmDICwGw4S7M7a7D6Uc3LFwNu7pBPZr837dEYpjpz2wnT4eWzszBg5PejXZ6SxGx6dMumWldJxKQAkoASXQzQRUcezC1bPNXZoizJB6zXYhjmjIyqRbV07HrQSUgBJQAt1EQBXHblotEyk1z9PWoyi6v9TeS56justYjA5XmXTpwumwlYASUAJKoOsIqOLYZUuWLrCxuRGnkzL2isUsvbHLpmk1XGVihUuFlYASUAJKQAkkJqCKY2J0a6ZiusAnE+Nii94vCzwyWQ3W2qJM1tql1YkpASWgBJRAhxFQxbHDFiRuOAmcQE4ueXRpXLvd/Hdl0s2rp2NXAkpACSiBbiKgimM3rdaIE4hVKjMCDih6dGeXTdNquMrECpcKKwEloASUgBJITEAVx8To1kDFBKnMwhXYaDySua+B2cq6VCYyTiqlBJSAElACSmAcCKjiOA4QJ6qJzPm8PaeiDBrS8lTgkQlau9YWZbLWLq1OTAkoASWgBDqQgCqOHbgozYaUyfOxTPihxZBvCTw6zEK+60SVSdctmQ5YCSgBJaAEupiAKo5dtHgZn89m4EzpkAkoFD3ypPLdKKdMunHVdMxKQAkoASXQrQRUceyilcv4fBMD77AY8vGBR1dZyHedqDLpuiXTASsBJaAElEAXE1DFsYsWL+3zEwRsLR1yCOy9yKN7pPLdKKdMunHVdMxKQAkoASXQrQRUceySldt6gDfqCfG8xXDDYQd9T86hpRZ1ukpUmXTVculglYASUAJKYC0goIpjlyxiusAHEeM3FsN9LPBoOwv5rhNVJl23ZDpgJaAElIAS6HICqjh2yQK6eT4NhPkWw2UAjzJwtwP8mRl390zGfY+fSsst2uhoUWXS0cujg1MCSkAJKIG1kIAqjl2yqK7P3wZwfDvDZeDvJY92aaeNTqqrTDppNXQsSkAJKGWKWxMAACAASURBVAElsC4QUMWxS1bZ9fleAHu0NVzC94MsfbCtNjqosjLpoMXQoSgBJaAElMA6QUAVxy5Y5gP7uSfowyCAye0Mlwi5Ypb8dtrolLrKpFNWQsehBJSAElAC6xIBVRzXpdXWuSoBJaAElIASUAJKoA0Cqji2AU+rKgEloASUgBJQAkpgXSKgiuO6tNo6VyWgBJSAElACSkAJtEFAFcc24GlVJaAElIASUAJKQAmsSwRUcVyXVlvnqgSUgBJQAkpACSiBNgio4tgGPK2qBJSAElACSkAJKIF1iYAqjuvSautclYASUAJKQAkoASXQBgFVHNuAp1WVgBJQAkpACSgBJbAuEVDFcV1abZ2rElACSkAJKAEloATaIKCKYxvwtKoSUAJKQAkoASWgBNYlAqo4rkurrXNVAkpACSgBJaAElEAbBFRxbAOeVlUCSkAJKAEloASUwLpEQBXHdWm1da5KQAkoASWgBJSAEmiDgCqObcDTqkpACSgBJaAElIASWJcIqOK4Lq22zlUJKAEloASUgBJQAm0QUMWxDXhaVQkoASWgBJSAElAC6xIBVRzXpdXWuSoBJaAElIASUAJKoA0Cqji2AU+rKgEloASUgBJQAkpgXSKgiuO6tNo6VyWgBJSAElACSkAJtEFAFcc24GlVJaAElIASUAJKQAmsSwRUcVyXVlvnqgSUgBJQAkpACSiBNgio4tgGPK2qBJSAElACSkAJKIF1iYAqjuvSautclYASUAJKQAkoASXQBgFVHNuAp1WVgBJQAkpACSgBJbAuEVDFcV1abZ2rElACSkAJKAEloATaIKCKYxvwtKoSUAJKQAkoASWgBNYlAqo4rkurrXNVAkpACSgBJaAElEAbBFRxbAOeVlUCSkAJKAEloASUwLpEQBXHdWm1da5KoAWBbebxrJ4U9mRgJzB2BJAGsA2AjQH0MrCEgMUA/g3gMQCPArgLKdwezKYXFa4SUAJKQAms/QRUcVz711hnqARiCbg+/wHA62MFGwuEAO4GcBVS+IEqkQkpajUloASUQBcQUMWxCxZJh6gEVjeBtM83EnDEOPSzDITLKYVziqfRM+PQnjahBJSAElACHURAFccOWgwdihJYUwTSeT6LCF8ct/4JS5hxdmkGzsexVB63drUhJaAElIASWKMEVHFco/i1cyXQGQTSeT6GCD9ZDaO52wnxoYVzydhEalECSkAJKIEuJ6CKY5cvoA5fCYwHgZnn8YywB98h4DdEuG+YsTB08PS2L+PlJzfCVB7GpmEZe4aEQwl4H4DpFv2+4ABHLfTodxZ1VFQJKAEloAQ6kIAqjh24KDokJdDJBHa6hPuWLMXnAcwx3tbCsS4nxnuLObpRKK9iSkAJKAEl0IEEVHHswEXRISmBbiAwc4D3DkP8uBq2RzLkpQ7wVj15lKBSGSWgBJRAZxJQxbEz10VHpQS6goA7jzeHg18BeK1wwP9JOdhnwRx6XCivYkpACSgBJdBBBFRx7KDF0KEogW4kMCvPm5YJdwFwheP/88bTsf89J9EKobyKKQEloASUQIcQUMWxQxZCh6EEupnArDzvXCb8GcAUyTwIOKfokbGT1KIElIASUAJdREAVxy5aLB2qEuhkAm6eTwNhvnCMK1IOdtIrayEtFVMCSkAJdAgBVRw7ZCF0GEqg6wlcyyl3ER4EsL1wLtcHHh0jlFUxJaAElIAS6AACqjh2wCLoEJTA2kIg4/N7GPiReD6M/YIcGftILUpACSgBJdAFBFRx7IJF0iEqgW4i4Pp8N4DXCcf8w8Cj9wtlVUwJKAEloATWMAFVHNfwAmj3SmBtI5Ap8EeYcZVkXgwMTyoj8/jp9KREXmWUgBJQAkpgzRJQxXHN8tfelcBaRyDKLLMMz4AxVTI5Ar5Y9OirElmVUQJKQAkogTVLQBXHNctfe1cCayWBjM/fY+CDkskx8PeSR7tIZFVGCSgBJaAE1iwBVRzXLH/tXQmslQQyBX4nM34qnVwIvHaRRw9J5VVOCSgBJaAE1gwBVRzXDHftVQms1QTc+bwhyngegCOc6OcCj84TyqqYElACSkAJrCECqjiuIfDarRJY2wm4Pv8VwO7Ced4SeHSYUFbFlIASUAJKYA0RUMVxDYHXbpXA2k7ALfDXwDhVMk8GBjODeNXt/TQskVcZJaAElIASWDMEVHGcSO7M5OaxG6fwFgqxGwg7AtgKwHQg8kB9BcBLIDwHxv1MuMdh3FT0qDSRwzR9zRrgbcuMgxnYmRjbM5AhYP3qWHurY/03AUUA9zHwu6WMW5/JkZnDGi97fYMnPfcS9iEHBxCwM4DtAGzJwHQC1jPjZ+BlYixmiq5Ui8RYCEIRjIeHXsEDT/XTkjU+kS4eQMbnExn4pnQKjoPXLZxDf5HK28hteyFPLi/DAUhhX2bsBGAHBl5dfaanARgCsJSBJUR4FoxFICwC4x/k4N4VwANPzqGltX1mfH5zReH1ABwBwOylVwYenWAzrvGS3XqAt+oJ8UEwDgDBOBq92pgJMPAcMf4Owi+pB98vnkbPjFefNu2sjb/Hrc7hjXsm4WgQ9iNgD7O/ANiwap5h9pQHAPymF7jyUY/+bcNrVHZWgbcJGUeHjH2IsBuAzap9LAfwNBh/ZAc3lBbjOvRTmKSPdurM8HknIhzkAHuw2WMZLoD1GZhGhCGY/RVYTMBTBDxgHOE4hTtKs+kf7fRrW7fb32e2813d8qo4rm7ClbfJjAF+baqMjzHhAwA2t+ySCfhNSDi7lKXbLOtaiW8zj2elUvg4GMcCyFhVNsKEJcS4rgzMX+TRPdb126xwYD/3FKfhbeTgA2AcBcAoBEmL2YQfBOMPAG5fsQK3/vNMMi8DuD5/AsA3EjQ8hEFsEPTTMtu66QIfRIzfCOu9iBT2CGZTIJRvLcZMmQHsGgIHE2PXakrBbcxHBANTCRgE8Cxx9GL4M4W4vng6PZKZx29iB3eKx0D4aJCl74jl4wT72Zk5HYeHwIlgHNLO82DiTTqEu5jxSzCeYODTRNi7bghzAo8a5urO5LnAhDlxQ27x9xsDj95Z/3ejWAyHOIcIxwFIxbQ/RIC/fBBnT8RH0UT9HhvNufIbfaryG90iEW/ChUGWPtusbmaA9+EQn2fgcAJ6BH0sJcL/K85BAUQskMfMAh9RZpxOwP7Vj5K4ao+A8T8TkYVp5gDvUg7xYUL0PjMHH0nKQ0z4/pRhXPjI6bQ4SQNxdbr9fRY3vzX5d1UcVyP9dIH3qGwT/QDGbPgJu71q2MGn6k8+Era1slo0zhBfBeHtwk0qtsvKSeWPU8PILjyDFsUKtymw9QCvl2J8jDg6/TFfvKujlJ1hzDTzSRf4ImKckqgTBwcGc+gO27qZAnvMyFvUuzzw6CQL+TGirs87EGBODT9UPekQN8eMvziECxn4rrRS5ZQiX/JorlS+qdxIzuyPV06VcwBmtt2esAGHcejCHP2qkbib59tBOEDYVCOxawKPzIt6ZYk+YAjzpfEya6oGVMZhRrlvYzxNq07077F+IEaZLpsT44SFGAPFHGXrq7vzeHM4uATAu5I0TYRvFbN0Yqu6mQLvxhyd0kszL9U2Z07N3xd4dH2S8cXVqTzDBzLh84ToI2x8CuO5ysnkmUWPrhifBoFuf5+NF4fV2Y4qjquB7vbn8/RlKZxNwMkWXqWikRDw6xUOjhwP5TFzAW/GZQyAo9OK1fEsvAjgo6trIzPA0gV+NzHMKY85AVudZVkwA304lsquz+bk76AknSUNdp0u8OXEkTIkLQ8HHhlTCOtSfXmdNY4fPLIxMH4e5OgdMuHGUhmfD2XgAiC6jp7YEmKLYC493ajTtM9PELB10gExcEXJo2j9o2v3IXxLGiezSZ/PhA4OXjSHHkw6pobzXAO/x/pxZPJ8JBNuSDwvwvlBls6ore/m+SgQrgSwUeJ2ATDhlFKWjPI5pqR9PrOyCZuDhklJ+zC2wgzsO56hrdJ5NmZKF4NweNJxCepdFszAKWZ/Fcg2FFkb3mdJ5z7R9VaHsjDRc+io/tx5vDs7+BEB266ugTHhm6UsmevSxMUt8PvA0dfzxokbkVVkYpxazNHFMnGZVGRf1Ivv0Ih92USU+ysKcOQhvJ3Prx5ifACE4zFi22RTbg08eqtNhUiWmdI+9iOCeaFJTrCtFcdtL+T1h5djHgjm2VoTe4P1mEc5mlOunrK5CsSnrNmOQwUG/l3yaJOmTV3LqcyT2IvL0QeHObl5Y+XauM+i668FHp1mPkqXp3BTxXbuzRZ1m4kGU9fDLg+dTMbUoK2yJn+PjQY+cx6/xijGbMwrRj7yxPscMc4u5ugLo+2mfc4SMG+cDgGen1xGpvZ61nwIDK/AlTB7yjgUAn5W9Ghc9sV0gU+mkZsOYxfetBiFtWJ7eQED1/T2YsHQEGY5wLnCvWqk3QYKuxRHt7/PpPPsFLk18XLolLmP+ziqX7o/jPuRjUPHoeNg30SOBNdyKr0I8wn4jMU4jJ3a/BVD+O0GG2D5sqXYMQQ+DUSKk6wwPhbk6Nsy4dZS6Ty/HoRrLU9w7ifGFeUUbuubjNKLzyGcNA2bwYkclI4mxvurjj+NOyd8P8jSmEwors8PV23+RFMzG2xpBjZs58u6upnHKeJ3Bh6Jr0Zn+vzGMnCNJVPRnC2E/hN4ZH2iM2M+z3TKuFFyymj4O4zLK44G1y0fwj823xgvv7QcGw4tw3aUwr4VO813A3iDxZhHRW8PPBKfQrt5Ph0EcdxKAs5ZwjhnCuEXBLwxwfgaV2F8PciR+S0nLp30e2w0ibTP7yLg/8QTJPQHWfqykc/k+avmelZcVyBIjE8UcxQ5jUVK41D07B4qqCoWaTeg/pb9PLW3D98Con0xrjyScnDEgjn0+CqC/exk+nBDxe5ZeosQgrB/kKU/xXW48u9rwftMPNcOElTFcZwWY+sB3igVotTkFOEuEG4mxm00jGCoF8/1DqE37MF+lZOKUxKemlnbsFU3g58AeJtw2sZm5rOBR5c1kncL/CkwLpW0FTkXONi/OIfulsg3k6lmJDHK+RRhOyZn8mlBjn7QSr5qv2SuvBtulEz4QilLZ9e34eb5MhCsbAnHw3vY9fk+IPKybFiYcHEpS6KPg6qzj1FE5VdkhHuZMRCWcdvk9fD8cBlbIMTbwNGJaGI706mDmPxQP5nnTlSqjgrmxbtpbAXGz1PARxfk6NmWz0KeDwTh1zYnTAxcVPJIFHrI9O0W+GqbEybjXMEc2b0dGTtPOwF2HOy2cA4ZD2Dr0mm/xyb71JcwYmsuKqO/dddn8yybU7PxLtcHHh2DEVvcH5sP1/HuwHj7lzwqJGl35nm8AU/Cz5gjx5y4sqBcxpufOJ2MM9KYEjmoOHjM4gbjB4FHxnQqtqwN77PYSXaogCqO47gwmQK/lxlGqTFcja3G95jwtVKWTCDkpiVd4DnEsP2RPxV4JPZoc/t5CvXhJnN1I5zycjg4OphDv2g5dp/Ntfx7hG0+OnUQu9goBrXtuj4fZ5wthJ6MpuqfOIV3lWbTv4TjMx7T5kWxin1Tte4xjWw13Ty/H4RrpO0bOSZkS1kasKlTLxsXI5EIRxWzFGvnleDlaJ7rM4Ms8o08RKMr47ASGkT+cbLK1FKEGQuy9ISEjVvg/cAwziix3vMEXFLM4jMSr9ZtzuctK9EF/ikZQ43MSYFHl0vrpH1+oBomSlrFjKf29x4ycCUIl5YJD08q4zVG4alEAnivtMEaucsCj6yv+Dvx99ho7mm7Pco0cToRipWwTdfWtfc3Jpw1mXFH2Iuh4eU4nAkXVez/TOgjm1IKPHIb/oYJvwXhnKGXcWdfH6auAMye5wMwIdBsyohyalmM0hj2wETvkJjgLA5T2H3RbFrYqhvX57sA7CMcyvJgBqbF3cisDe8zIY+OFFPFcZyXpWoPc3DoIGdjeO76bPL6SmzXVo54xRBePRoipuU0+tlJ9+GnViebjOPiTulMnyY0Qxjib1KMSZWmmXk+JCT8XHwqxrhjKfAO27iSxlZrUi/GxFxzCNsvzNKjYxS4EU9LsWJarZ9oU6/t2y3wOWB8rgn3//T0YovHTyUT661pqT6r5qUkLWVifKCYo/oX6ir1I6/aEH9LYuebYuyyIEd/jxvQrDzvXKYo1M+r4mQrN45XBR6JzSrcAT4MIW4WtLtSpBKm5w2lHP1RUmenfu5d0hfZhMlPeFdt+F8EvL/o0ZhQR3EfFI3GZ67vp5SxpU1YlE79PTaan605ScXnzpjUmJBktR8k84IZOLNeoUnn+S00cjptU5Yx4wQiXF1TqWzsl4tZGvN7THiwcHfg0b42gzKxNl9YjJvFhwtC86NMga8w85WOJfbjcS14n0lZdKqcKo4dsjJJNiCpHYutnY71tZvPJmjzXkKUz/b0YkacUlPbVno+71gJH2LsXkwAckl5uKcX+z5+Kr0sEV5FxgRpL2BFXUy8ll/Brs8mmO0O0r5iHSkEDWV8/l4Lr9rIkaJVM1V7XBO2Q5pLunLbh5NLHolME0wcupAj2y2rEgJ7x8UANWYhPYy/gjFD0Pg9Pb3Y3+Z5c302IYHOF7S9UmRyGetLFa+q17oxNUhSHnGG8dZmYa6qSun9Ns+jGYRDOHJhlozTTWzp9N9j7QSqNoQmKUFcjMtm82bjcBVkqWnc1rTPjyX4SDKxXEfNbcx/Hx14dEujQVRPAV+w+a0CWBB4ZOWg6eb5UgvnMnGKUNuIEHHvtW5/n8X+wLpAQBXHDlkk87X3/GKYEyLxmkhs5aqnJ+akTtruwqFB7GITIDid5zxRFENRVIjw4WKWvicRrr4IjV1kU3u+unZMdo89A4+M00qi4ub5WRBqPWT/FnjUtH/X569Xsjh80qazuM0xri3XZxOnrlEIojIzXlPKkcno07BU7Y6M+YTJWCQtY+IItqzYz447PcrCI1HuVjYVhnjjorn0+6ZtG8Xex03C0CDLQ2BP29AkMUp5o6FFV49SkBmfP2wT33K03Uo8zceRwpvjTC/cPH+0GjpGOiSzOZxT9CjWCaQbfo+1kzZRLuCgpalQS0iM2UGOTHinpiWT5x8zRU5VScoKJhxdypLZo5sW12cTzD9t0cFjgUcmW5aoVG1Vza2XpDCH2Ls0l+6VCKd9vtHmtssZxoYLz6CXGrXd7e8zCa9ukJEqE90wl64fo+uz+aqUXL2NzDWFTKvsINXQHSZOmzjGITPeVcqRsVETl4zP72HgR9IKDNxU8khk5G+rlAJomr1DOj7XZ8OsNg5gS6WpGgqipfPNmL4Jn2x1itHyJdL6ZfjtwKOPNa0/cqJ6u2U4l2dXDGEnkVlETcdJAqUz4+BSjppmyHF9Nhk9Wr7IVw4hYXgP12dzYmcy5IiKbfiTtM/zaCQ4ubwwniszXv/EXFoQV6n6uzdZjmyuwkVe4d3we6zlk1RJr7YhMnFwfTZX22JTiNrxEeMzklBlCWxiRetpxhKZ50zCP+o+lls9Zj8JPBIrypZj/2fgUcN4p2vD+yzut9stf1fFsYNWyi3wKxZZIMJhB32tAoG7PpsXbNPUWQ2mflfg0X62SGYO8N5hiD9b1FuGQbwqLvVe1Y7NXOlJr5keCmZg1zjD6rhx1mf5iAvaHQWeHUbDwM/N+iLg6qJHJiOLdWnhwLOMgB1a5TZ3C3wSGA295FsM5FPNPOtbKrg+/0/FgdgqhWCr7Cvbns9br0jhH8L4hy85w0g3O7loNu7qyb+xP7RxRjgv8KiZvemYrlyfjcOZNLKBMREYJgeH2GQcSpCppukLe3QC3fJ7rAXu+mxMDpJkIxLfvCQ9cTTZtUoeiZyZbE8cJVlqRjnZfuAxYf9Slkwq1tjizmcXZTS9/RjTAOGCIEuzGzXc7e+zWFhdJKCKY4csVjW0gLHFkZY/VWxiXt9MOONzmgHjzCF/ATKODnIkva5Y2XUSxUniTJD2+Var9FYJx1/PsP5FIDmFtbVzBGFRkCWbq6domNWrQuN1PDb8DOPLQY6ahh3ZLM/T1qP/3963x8lRVfl/T/UwIS9AIwgI6WqI8hREEBBWBJGnig8UF11YFdGfgECmqwcQXQKiSLo6UQTdBZdVVHRB8b3IQ94flwUBBQQEMl2dIIIIApkhIZnu8+vTUxN7eqq7zq2ZSbqGe//hQ+bce8/93q66t+495/uFcK2Z6KUvcwex4y2LaFj7wxy1c4u8D6gRm6ouVMMB5X66PaqCYXZsbJxnVB+myV7ShkgyVjxqTnToOF5THeUkHxkJkmSGAo86EpKn6Xlc9xv0Wa6ARUrVqMSdfDc3li3y3RG65XH9PZ9h7BBHDdVoZISrUD4KNbrYI/0yPhcUKJZKSGRFGZAMf23bDwUe7RI3uKZ3wFmSJa6xlw8kBnaPCi2ZDuuZBoO02NiNY5fMVLbE+xGjfWxXi5/C61bO0xfbue/6LOSt7a8sx1ccCPJYoKEraa0abkiM1CfiEi3ml/hgZ4RqRVcYDwcedknif2sHrTGLVMWOcbq+hoHljS4JcDudDkYNvMPV2wAGsUunU9xQ0mwcF2UngOPmqVPdMIniId0Ejlg5wN4DHo07vQ5131UxVbJsOoQdo7Lg43zJFvkjLdmucVVAjN3LBVIxCzRUh4BnYhttMkjCyef6LDG3EnurLvPmoveeT5Mkho0raXseRwfQIRa4PS6EnwV5UnMruj4LC4NamUY6NnmujE/tGkJTupAjt8jfAeF47Y/EhBUj5MaVxMHNNO13SspM+3qmGX+abOzGsUtmy+RKRegzNurFdo+fSpELULg4PVEnr52hHV47gmtVfUmEmNPgrVQXBooVj9peIbk+X2+kpkA4KciT0ULZztlskc8jwhfCv68J5mNW3PV3rsjHMDU4PNXFJElIGg2vUSXpZ7txnTg4ohPnZli3AmArtYPAi2sGsZVJolRz23K1PJyBipNxtJ7jYLcoMmq3xD8F471K35PJOo4Qc38FjDOU/TSukWcPYraWmzQJewLVcFi5n+R5UBdjtZSRq4nNH/VoHBWVdJq251F8DrORn1eDNmLIGcZuGkooMU7yIQDgyXlz4bbbpLf6m4QeCsBOcQmCIV+pJN2oY2HVH7sjyXHXaJ9ZBh7cuIr9opgJpsN6Zvgb7Hpzu3Hsgilyl/JmGMaj6uDkmCvJXJELTA1tVXVRvxDatOj6XDPI3JYv4u9VCnRcVHMJ6Eperq3FVsvPor+rBzzJhtsXeYsq4WnDZo3Uf7I+nyRE1hF9XB14JLxzbUtCovIJaaKH2dtjZchiAKpW8bpWFYrtl/CCaq0RdqF6X9XJm/+1nKcrDOeiYe6aX22aXt2dDoIoFOlLDVsF/WQUQ+v6LDGUHcn7Wx1ol82axudRxjZ/Me/vOLhDD3TD8trAoyO1dXI+H8DArVr70O6swCO13GQCHsc17iBmx4WXuD6LrOK/qX2XW50CNScNRlcVXfbl+E4HurDWek8RsG+725e0r2dqfFNkqHoRp2g8qXQ1W+TvEkGVKMHAjZX5OLzTCZjrsxAoq+NQ6jJm9wQe7ZUUvDDuriPZ9Li2CT8J8vSBqD6N47MMr5aSjjOunlvkh0AN7WtteSTwSGUfEpP/KeJK7MVqFTu1k/wadaQeb3htPd7wcK1jDTvGQUGBJAM7UUmw4ai5g5jRuuAZngIy9WCr8ulkuolvjDHr8wpDve6rAo8+rAXI9flyAB/X2oPxTFCgeDnFlgaTbGjayT2m9nlMkghmGCedK/Ipoh6jns+Ra+TtOtFltbbl+iwJZpJopi1/qKtcvSnOuK78I+8TNWUPAaWyRx1p1xq3DA4uM3jXPMKMIzvhkfb1LG4e0vh3u3HckLNmLtB+97CDw5/oI6HtiSxJTnnq5ziLgjzJ12eisvMlPOelVVhpUrkthcnItbdcs6uvVAk4sezRt0z6nwrbJHGOPb3Yol3IQbOPbUl0GacFBbqo03jCKzvRZ9YnSgHPBvPx2rgr+o79+vxPNSAy0aVNvb8GHr12zN9G9HxFbm/sv7fv+PeBRxq5tHEtzL+AX+VshLbPVlSXcRn3rXUSJFLcFHiklQld113O50MYUF9vy5V7xaPxV5Ypfh5zPl8ssYQmzzr1YEuTjw5TcutExNw+S2yv+jfd6TZnFIsEH3USlnF0xaNrovAMkztPrDNgSNy9lh/257W1+Finm6LUr2cmP74U2dqN4waarFyRd6sRLiHgn5QuXLNmEMfFxZu5PguVgZEOcizpcoyDSWLZ2lFRuEv47ag1eAbVZdjBNk/0kam2sLp9rWGoVd5Rjq+1LU0Qe24J7821Rnby2OeVcG+wLfaO29wlib8E4cogTx/Vjj3KzjQ2ixm/qxToLc1tGZ+cJeRulD6T/PYARGqYR+I2sgmTJLKZalw70JN0asOQ0Fk2BU9UPBrH95oEk255HhNQEo3/cImZKEMd5o4hOlFdHbiIe4KR34w6Xp0Y/eUCFTu57hb5DBDU1+XSVrWGBa08oiELgdyWyaZRx0HMeAaE0wKPfhD3HKR9PYsbX1r/bjeO63Pm5IRxBQ5zGCfxCEWERu7tBWIUygW6TOOqW2IJSDYRt181by421QZqR/mQ5OsVjCuCAo27fjGOuwGMVDs0GCa1WXARbz68BnKypy9xG4ORzYYo57RKOtYcB/sM9JHIPXYsxleNIzvUCZ/imsZVMvDdikdjMjxNCaeJcVS5QMZShwJgkmvHqMW03WTkLuQdOAMzRSOlHnBrn3UZvI/WZfBU6kxh3UgO1zQ/j6bZzo0wII8OiXue1v19JAFkpQH3rmTgx27qmvsPuTMfUPskhjGJcmLi+iy0a0cZtLuyWsWOjoMdQdixfmMkH3gSR6u+GQLwLBilGTVcrJXnTPt6ZoBvqkztxnE9TNf2Jd52mPEpGqHH2VrZpWQpf2/Ywdkmp2muz3Lypu1DXPlt4NH+Sp8izUyvxcJGlgYe9UUseGbcsRUHQQAAHx1JREFUjcAPA4+OnYj/k1k3QnUmrvmO8aVuiT8Dxjh9aEmSKXt0Slzj4SLxfwD21tiO2jiEHZLQ2TT3kSvxF5hxnkG/45IGDFUnIk9FtP0bXzsSXgr6MEdLAZXkRFojKxo1vgR625EJVsbcjV3yPGaX8lZUxZPauRc7TQxfc3vblfgNNYbECeqLYlPX3FgSeqioBLNWByNkVfVjMLf8LTG+PXMWfvDQyWRE25b29cwcqnTUsBvHKZynUFFFpMVEnkmrfrIWhKtpGOfFcQe2up7wxOuiIE8m6jLjEEukRhIVmzdyuib0GdoYGXnZf6Hs0flTOI1GTed8voSBkwwqVWdU8aqoL/BwPmVhar0C+oszjJ20qiiGikTi+otBHptpN0TtxmqS9CVtOIT3DOTpl6PthbGzolmrOZmXaquDQczGIpIMf+Pi+izhAPsYVLw78Ei9Ic/6/EUCPm/QfnXYwdxO6lDt2jI9ZY7khU3x85jkY9Y0Gz/Jh4BmU9c8pyY0bWG9ZwOPXtPpNxYm2kXSLhn8NrWm9zDhG3BwbZzG+rRbz7QIpdDObhynYNKEjb8ui+Yz8C5184TlDFzqZPAtk+DsMS+ZBEodmAT+wwQvN7myGXeluN1XeH6tB8I1qC7E+HC5QEZxherGExgmWUwAHF5XAbqutbu2GbiMY4MCqbSxk6j6ALgt8OjtCYY/porrs1yxj4lZ7NAmDzt4TXPiVz1G7UAQbjbw4/7Ao90N7P9hOqLhLQlesw3qd9YFb2kowfXgnwKPdjTwZ52p6/PP62wJKj14qUSE95bzJHXWlTQ/jwkobIAa9gj6SSROVSXBh0Dspm7cO8CcDSFWozqBRKwKjxgj+Zj7FYBLot51UXWTKE9103o2GaB1axt24ziJMxNmlp0DQBJUVKSqkl1cY3yzMoRrk56UjA7BLfGHwVBtKEbrEHBo2aMbJgJDAu47RAXQJwnEB2PfoEByFdsVJTwlFCoY9bNFjC+VCzTmJCpb5LcSNZSEWhNirg/ypNY5DhNrTPEx4pdsB3w9sF1OCzdRTswfA492bbZ1i3wqCF9T1hek2lI8xbWRKHsT6As8UnMyuj6LZq8b58vo3020jMdtOHwekLBNbV/T7Xk0pj0C1s4axBwtkbvgaro5BxC7qYuYR7luV8cRdlJfGW074cetKApJUstTYAQMLCNgU2a8magRf61+3wG4mRinx6ktpX090z57abQzmew0jm+9+Zwtco4IPwWwm7LTm4ixMO7hUbbVMMuW+GRiXGxSRyOnF9ee6/NfDPWP/xx4tM24l2SJPwbGf8X1N+bvGeSChSTqB11TEvCOjT3hG6GgEdm9VgqO1RkHb1zWR2pS7SRE0GCcGRTowokAaiyTxvhmUKAxV/xuiZeCcbqBH0YngM3tZov8fiJEUo2069/ko2uHC3nuyxnIRlr9zo2TFW3nVygBKqen2r4erWe47jCdnkfD027JKn+w4tEbDX5rojJUAWO+ug7BKCwoiSqNJqktSWhRJ1nN+Ut5u0wVfQyIzKU2JOtlJpxUyZPwmkaWtK9n6t9FCg21L5YUDm39uewu5jfBaegqa/RKmYFCxaPSZHuYhGF/2MG8TryQcT4muc6qy2H9d10O65/HLVQJKCJWMeY8XaChOD/X598T8Met7unFZo+fSg0S9ZzPn2UgipvxnMAjk2QTJNkQweAqvB2uuRL/CzO+q8Y9ImnAOKPScGFu9s0t8Tn13cMitb9iaKDoYqpF3/DDkIx61Hfjk/uITbu0lYSypSueRwk7WIJBk2xnU/qphtpXFUZKVZpNXfPvz1gffOQ3E3sDk4jiZi1eHafMFV6BS7iDyQmp124tTPt6ZvQuSZmx3ThOcMIkew9V3KVVm5jKZI4EWay1II+eiSRB1K/fhFJHlA3UhRkfrRToytYKLRrRqvaCwfoXbsJkCFUHCYxyPn+QgatNqjrA2wY8uiOULhR5vU1b6j/a04vdRjeX2rbr6hCScT4O6071HcYhAwWSD6HEJevzZQR8UtnA8/PmYotWSijXZ7mq30/ZhpwanV/xaFRjXFutYZcr8o+YGklsqsLA3yoeba4yHrnWlNMYIy31WgbbL19IcuVsVEzfA3X+zHfX+TMl/mxMSevzmDDs4IzAI7VMqzG/qBz/Otin3EcS96sqCeI0eRVjbtyHdLbEZxPDJKFQvU6EN29yW6I5RBEcWOjjggIJPdCYYvo7lk+5blrPVJOcUiO7cZzgxGV9/gUB71Y280gwH7vGETYr2xpn5vp8Zp0o9gJ1faETyZNJMsC4pk0zZ0WhgjLYPFhIkj099kVR5BITxlH0tBtPW7ULNQBTY5gkzhGMzwUFusAt8ndAGMNl2Hi7Mg6uFOgmU48TxTMZJglE+eT6LOo/r1P5257TUxIV9MkuE7hid32WzfrrVf6OGBnFqyVQFVoZ5LFpko86Qwqd5+bNxZZRPK65lD6Prs/vq/9ufmIwlyruw+b2EnB+1tYMYm6cgENzHwmkBpcFHi2IG3eCjeOL9Vje1g/Ztt3kivweJoxJtOrkk5DPr2bs2LrhTft6FjcPaf673ThOYPbCBIbfqptgLAwK9FW1vaFhhyvOdi09H3ikY/uPaCFUNRDCa3UbxPhxuUAfjHIoCZVN4FGPIUzrxdyUf7B+xfRrh/ClKIk+Ar5f9kilZd46uGyJjyRuZDOqy0TjXrOL+c3k4B5th+2UixJs5oyv8sXHMKlNYgK1tD9gwsWVPH1WO8Zcie9ghglf6v8GHqlPW0f9COUln9Em5zHhskqePjWdnsecz5/nEek7dTGlyTE8UZfT8McrHpl8mMgp9X0AYjWn1w1SmRyW4CTzucAj7Qliwx3XZ1kX36qdAAJOLXs0RvM77euZduxptLMbxwnMmvHLo4Y9K/0kuqNTUrIlPpoYPzJo/IXAo80M7MeY5hbzoexgHI1Mp/ZqhHcuz9Nvomxcn2VTbcQpOWsm5pqSyiYdr0m9bIm/TgwVQXfY7otAg4qoNUD/+Qxjh2UFMlOkCRvNlniPOvWR2W9ugglHhidVbbWlTTeODBQrHvWbzJPYbufzW2poqPOYlE8HHl2qrWCYYS7NJspsN40trZ8MvbmSJ9mgjCtpfR7rdGjCLPFh7dyYhh2EGyNTUv1rAo/UoRBJpAbrHz7nBR4Jq0fHki3yCUT4Vpxd099X1a/xZxnYS+JQpHBBuzaEQaKcpzHyu2lfz0zwSput3ThOYMZcnyWbN6ttYtjBrCRkvtr25/u8pwPEStCNtjfRq17XZ9EaHZfk0sHfB4I8dm93/ZYr8vlMOFs7XrHrFl3cVp8TvPTaDfszgUf/boJJs+02S/jVPTU8a1KfALfskRGf5mj7e/4Hb/TsysYGWBcgT/h4kKfIGNlske8mwl5a36MkCzV1EyykcuK4fyVPqtsG4wxzCU0gnFLJ0yUa/5ttjKixGLcGBTqwXR9pfR4TqDfdFHh0sBrrBFKD9fz2RUGeztX2kURqkAkfrOTpx3F9JCFHN40lzy7lnaiKh+J8Wff3iLCptK9n6rGn0NBuHBNOWkivIadE2rIm8EgtVK9tdMyisYg3xhyITyoOSam7ZhCzTeJuRvsL4/iWA9hY7WtMlqjpV6r02+kEU+3XFBiGVBpySjiRZ+z/gsF6csgEk39MZbtqwC7LPdK/9JvwM5RI6xjzaxirJ0jfG+SpVdM7dnYTcP6hpxebPn4qqZ5/05gvcZhqOKDcT7fHOt9ksP0SXlCtQWI1db+5GPm7ND6POy/i3qE5GCJAH8ISpxffMglJpAYZOLrikZruyfA5aniolQkNE1iMkq56qtj28TNI4pZVJQyZGBfH3qmyM4zNmtWw3JSvZyqgUmqke8GkdHBT6bZwVzlVLFP3MQmJKJq+TPnLHAe7DfTRA5q2m20SZFzeWVcM6Bjzki3yO4gQeY3dwb9x+samY5kqe+M4x7GOVFHDXiZKFu3GYUprY3KaNqbPEfUVuRZXxWUx4wOVArVNYsj6fDUBkfGwbca6es0g5pl8CNVPNd9VJzD+hXqz1djVYXmQJ/VNQ4JkBGHDe1VUAlmn32rW54sIUMVdEvCbskfv7NheCp/HXJF3Y8IfjJ7pDqfeUe0kSTjLOHi9If+q8KiahF2sCgYxR/uR6foskoP6uEUHBwZ9dKsW1/DmYY3WXuxmVLFJq/Rqmtczk7GnzdZuHBPOWJIXVE8vNjalUzF1z/X53+pLm/pKhAjHlPNkRB0TnjYKCbVWFWRthvHmZQV6sNN4Qm6054wW8UmSxzPFWWNvspBHtLc08EidYR6zoTiJAP21p+FCOtq3kdIDIVYBJ4Gkm1zxqq7rxOfw5EWSeNTJXSP7Rvyq7JGWSUESBf4bwDGa30xosyLwSE8sLckIS9lFFaJr3qvoR/VRksbnMclJHRvGnif4XQ4Fg/V3pcHNQV1u71oQDlfMZcOkTqn0uzqlklbeU36T8sEm2eeqwoR8JU9LVMZCp/BlnrdRL0z0sIeCPOa2hjGleT3TYpVGO7txTDhr2yzh1/XUoD66byw4hjxeSVzLXcg7cAaPqOu2If/tuMHzWfjohJdOW9TZrq7PpkHnmGgWsHYQpnZZnz9AQGzMUWu7Qk8xeyZ2mqykH+EapSpWqFUdDK/uxH8J3VidwUNKPtMXM4Rdl+VJfGpbklzxQrEhlQ5zPmcZDR1stSzfOkcJFwZ5EuorVXF9fhiAWnPadGMqThglhBAuCPL0OY3zaXse3RJ/GYyzNGMLbao9vZht8kGfQGrwrsCjfQx8kvk0khoEcHng0QnaPnI+H8fAFVp7ANcGHh2ptU+gMx15I5X29UyLV9rs7MYx4YyFR/Gr1Iux9GPwwm51K1fkY+DgVFqLdzXHgUS5bxgbtiIYrOvnKr+G3SIfCILwCWp/O9cFgzhS234StYC6zKNRxmIUZmF8mPBI/qyTDJbJzyX86hZqFC1WjeZN46E0Phnyjar44Jr7zZb4UmKcqPGFCMeV8/S9OFt3MW8JByJnaVTi4l7D0znZNKp1o5sdqFOr/EudWuX7GqfCOK1Bo/cE8JXAI/Xmx/Dq9P5Zg3iLVpM5bc+j4e9cpvChwKNdNHM5amMqNcjAtyoeqZ4N6SOJ1CAMqd52voTnvLSq8TGpZdVYgxqyQT89pcHKWGeecW5QoEjlpjSvZxqs0mhjtKClcYBT6XNdB/h/Aexr0MfznMHOlYWkXgzrJwlyUiGKBu9p9KPg6sot5rexg9vUfikl5ra9kLfOZBoaylsr236sthb7xElVNbcVvjTlhaZPuhlp4GOBR99R+rXOTDYn5MDjkdgwueYbcmrYY6CfHjNtK8re9fn+CIqdtk0nOW3S+Dl/Me/vOLhDYys2cZuv5nZMspJNKXNcn4UlwDTh5elaBvtFqa40tLtFCpGgVn1pxayuSf+mcp5UcXSmmaFhXx+pa0cLY0FsCU9k5D2kuW5/rlrD3iv6SR2bnbbnsa5kVTb8IPhh4JGoK6lKEqlBME4LChQlIRrZZxKpwSQCATmfv8SA6uQ5XHvUJ9VZn28nYAy9TgeAq8x4faVAMnfjSprXM9WPKoVGduM4gUkzjb8Iu7qrpxfvfvxUkpOotiWkY5CHWvjIxhATazRPDRMLBnp6sUenLNFwAREZOq2SR5AhHBB3HRkFQNbnxQQUDKemRozTykP4huZ0c/4S3iXDWMgMIdZuzXa/OxisfxAoT2E7+WkU50h4CQ52CRaS0DxNejFMkrlv1iD2jTuZEtohMH6ozGK9JhjEh0xwzRX5RCao+RKbQJNY2bOpBz+ZuRGGhl7C3uTgFJE3GwMsYTkY6nhCobCaPYjZcbiM9uEW+eMgXG4ymRnGG+PigaW9MEFPPhA1Cj1rwDisTr9zi4kvYpuW5zFkunjB6IQ/VGzSYpJEahCMg0xwT0DQLVn+W8StKa1jXHARbzK8ppGF/1rl+Nc4DvaKS6Z0l/DhqOFaZZti9l+BR5+IeY+aJMp11XpmgENqTO3GcQJTFZ7Ayde76enYU0woZoBfOhs1OO/w8irMcxzs6DjYX7RjAezdxrU7kcERcRmXYQKLZEurXgoM/LLq4JgonslwEyvE4jso4XoMGRyadAMUvtDkpE6dudrk131yNYQMbp7dixVbPIPVyzfG7OoMbE3DeAOocUJ8RIcN8GoifLqcJ5P4n7awZIv8fiJoaTimNEN8wYW8zXCmkXH6atU8Eq6cNwcfi5Kjw1WcyS7HGTSi0KFRXPmBO4jjb1lEw6q+Q6PwSu3PBolYJs2vIAcf5BokrlZXGA8HBdpZZ9yIPZSEgoVa+4Yd41aniuMHziShu4osoayekDhrMmNfZsbRUXrUGr/S8jy6Jd63vjmW01d1YcK7Knn6H22FBFKDwjU774k+kg8ZVUkgNfhU4JGON7XFA8P3k9SuODUc0u5GJlSNukH9jgH+0gvs9qhHHRNp0ryeqSY9ZUZ24zjBCcsWuUgEb4LNaKv/fNZMfFSbNBFKIko8onZjez8D584AbhscxEszNsGuqOF4RiN2TZOtKfF5N/JaHGNyPR01+GyJ9yNuxFJOKfflmL4ZD5ODY7XXkJpJCwm45aUY96z9cd5c7BG5SdN0pLTJ+nwEoUE/k1FWuYcJF/TUcDvNwAsvr8Y2GQeHgHEqCDup2iBcFKysb54SnuBmS3wyMS5W9aU3epKqeEdmJp4bXgMTVZ6rA4/UGdI5n29kQE8u/Q//1xJwVY3wkyrhzo178Le1L2Nrh7AnA58B8A7lUF+kGj5U7qfrlfaRZml4HnM+f5KBy0zGacpPaKoWBuDJwCPNifA6t42lBoEbAo8ONRl3s22CE+UXwPhqjXBVzUGZV2PWRjMaOu/Hghu/TRWPMAODxHhnUCDVh1ua17Okc9Ot9eIWs271u2v82mYJz+ypQfit1FQICZyvgnF+4OHcdqor7doMZQHlxGt2gn5NqqwlwhezK3GB6alSu05C9RWJ9VK9iEycbbaV60cAS6sOzpkKZR/XZznl262Df0w1vN2U8DnpeMOMSlFr0ZwUJu1G6r1IwAllj0xkMMf3J/yQS3ArGG+biDOjdUU3uMfBEcKrF56myfWmtgg3ncSKXkeE6+I+MlyfnwawhbbxSbWTD6Ea3l8+g4SmZ8Kl259Ht8Rfa3zQ6EsSDWYz1gfGr+sbI7nhUJWEUoPVuoLXIwzcK/KiRLg304vfawnqxTG3yN8ANTZ966cwnmHgvZUCGZ0Qp3k9Wz/Arp9e7MZxEnAO6U4kdugNk9BcaxMPOA4+MdBHainB1gbCAP2rRJZ3CvyTU8Y7HMbJ5QLJ9fKkFpHHqgFXEvCaSW34H41dm2H0a2LKkvavWNBiY3yS9t2uXnjyeKVBVqWpC1dnCPkkMa5RHTWesWH8Rn3K2c5bxq9rw/jI6In4got4xvAarDYdXJO9ZJlKFvTXWttImhU+AV9Gq9aY8I3ZG+Ms7e2Ets9ufh5dn0U8QHsSK0O+JfDoIO3YkURqEFgceHSGto8kUoORbYvgxLbYBMeQbCpVxS3y6SAI8bjqdknVaLTRdcMOTniijyQExbikeT0zHmyXVrAbx0mamMbJxVp8e1zwffL2lxFwbnkQ3096xdfcdSNwvAfnMeMUZSJDvOeEe6mGReUCydXnlJVwY740TBSajH6qIPyyseDn6c7JaLBTGzFxRM+uXYMd/vw5MtKTngyfw5hHIQY/ajLaC9u4GYzzTJIBtH2HcU4SdG+aZS1dyKlif+DRuESbepJbTRFK0MnNSPqc8HTkOu34JsnuNnJQKPfRXZPU3rhmuvV5dIv8V6NseQmhyNNpWpySSA1qqadGfUhCYN7G/1ilrqh6kjTo1CAZ4CYbcC2E99VvOc4LPPqptkI7uzSvZxMdezfUtxvHSZ6FbImPJMbn61dZHeX12nQri9u1BFxezuNG02tpzVAamZg1nIaRbGJdkkRTwwz8jYCfg3GpNjZF45fGRgKv4eB0Ikgm7yxNnRYbORH9cU8Vl5voriboZ0yVTnGOTDhhsngjk/rZiB1yUMBIUpZxWIAQlhPjF04G34zLuEzq42i98Crv5Pr/C+ebhoNOnqn/GHZwYbsEBddnOXFMHEvbbg5zJfaYUTQY8wME3FYD/pVQl4/Tl6F6Mt3/MOGrlTz9Vl9tYpbd9DxuX+QtqgQJC1AXZnyyUqD/1FYw5MtsNEuM3U1uYlyfTaUGI91n4OsVj0yu7ce0I/RdRPh/RA0WgomEOT0Jxi/YwRVT8dtM83qm/d11o53dOE7RrISShBIUf2CdoX87Gsl+lI2aYC6EwCsByFG9xB89Uufhur2SxV0mVwsTcV0W4OWzcWAVOKCeLLEnqHGNvVWdZ282NTioMQjCSnBDHUfiZx7KOLh1YCHumYoNrclYJK60l3FwDdgPjDeB4YKwZZ3vUjaTPRJbB+B5IshL6/c1ORl1cFPSLG8T36Jsw6Du8Qs64fagD2/f0HiO+hwSlh8q/GvM2AUOcuAGP6DgOszAShr53QrP5kPE+GP9ZOI2k4VxoliO1pds66HVOIxqOKrObSoUUTL/8nytZOBJAu4C4wYM4afBIprIVXRil7M+X0HAcQYNNBJvwrjpwxh4R+PZHAkxkU2ywyNxo38H4zE4+AMBd64l3DAVsblav9P2PGrHZe2AnRdx79Bc7A9AkhUlTnv7kP5p0/BjS2J+Xwx/l/JukI9I+UC/HzX8odyPR9fH+y3N61kaf2d245jGWbM+pwcBSewoQa7DW+mV1tYc7LG8j2TzZcs0RMA0O3aip0TTEEI7JIuARaALEbAbxy6cFOvS9EEgV+LjmTFe0cZQ73j6IPLKGEmi7FjGmUGB5KrSFouARcAi0LUI2I1j106NdSztCDRiG6t4JCJgv7JmEDs/uYheSvsYrf/RCIRJBg+a4EPAhyZMXWTSobW1CFgELAIJELAbxwSg2SoWAQ0C7ciC61xrR011JrrGP2szdQi4Pov+sdAd6UsNewT99Ht9BWtpEbAIWATWPwJ247j+Mbc9vgIQCJU2hCh67DNG+FmQp/e9AiB4RQ/R9fkCAGeagDBrJuZONu+iSf/W1iJgEbAIaBCwG0cNStbGImCAgMS3lefgPgJ2bam20hnGrp00iA26saZdjIBb5F+BcKSBiysCj+Yb2FtTi4BFwCKwQRCwG8cNArvtdDoj4Bb5LBC+HDHGzwQe/ft0Hrsd2wgCWZ9XELCNAR7XBR4dbmBvTS0CFgGLwAZBwG4cNwjsttPpikC2xHsQQ/RsW4m0bw7yOHh9cJpNV2zTMi53KW+GKv5u5C/hq0GeFhrVscYWAYuARWADIGA3jhsAdNtl9yKQ9fkGAt7Z8JBxkIl03taLeFbvbPwuQk95qFrD7iv6aVn3jtx6NlkI5Hw+gIFbTdojxqfKBbrMpI61tQhYBCwCGwIBu3HcEKjbPrsWAdfnpwC8NnTQ6GrZ9fmHkXrahI8Hefp21w7aOjapCOSKfAoTvm7SqAO8bcAjSaayxSJgEbAIdDUCduPY1dNjnVufCCy4iDcfXoO/ruuTcFGQp9M0PmRLfDYxzm+1ZeC7FY+O17RhbaYHAtkSX0qME01GM+xgXjstbZN2rK1FwCJgEZhqBOzGcaoRtu2nBoH5JT7YYdzYtHG8PsjTYXEDyJb4ZGJcHGH3p1WMPZ8u0FBcG/bv0wcB12eRmNzHYER/DTwaPeU2qGZNLQIWAYvA+kfAbhzXP+a2xy5FwC3y6SAsbXIvliIl63OeAH/ckBjPZDLYb1kfPd6lw7VuTQUCI9rkKwHMNmj+lsCjgwzsralFwCJgEdhgCNiN4waD3nbcbQi4Pv8ngE80+cWzZmKTKFLmnS/hOS+tgiQz/HPEOIYc4KABj+7utjFaf6YWge2X8IJqDY8Z9cL4ZlCgk4zqWGOLgEXAIrCBELAbxw0EvO22+xDIFvluIuzV7BkDD2YIZ9Uc3OG+gMGBTTGfangfMfIAto4Yxctw8L6gj37dfSO0Hk01Atkiv58I15j0Q4zPlgsUFepg0oy1tQhYBCwC6wUBu3FcLzDbTroegUXsuHOxEoxZE/B1iGr4QLmfrp9AG7ZqihBwF/OWcLAvgLcC2Bfy4WH+G1oNYACEx7iGx0j+S3hso2E89ng//my5P1P0g7CuWgReAQjYjeMrYJLtEOMR2G4xv77m4NF4y7YWATHeWy7Q/RNow1ZNEQKuz8cCuHKKXb4p8OjgKe7DNm8RsAhYBNQI2I2jGiprOJ0RyJb4aGL8KNEYGVc4VZw6cCa9kKi+rZRKBFyflwCYWrUXA0qoVIJonbYIWARSh4DdOKZuyqzDU4GAW+RFIJxj2PZtVMPny/10u2E9az4NEHB9vhnAgVM6FEseP6Xw2sYtAhYBcwTsxtEcM1tjGiKwfYm3rQEHMbAnMXapAVkCXsPAHAJ6ALwM4Lm6MszDAO4gxo/ttfQ0/CHYIVkELAIWAYtARwTsxtH+QCwCFgGLgEXAImARsAhYBFQI2I2jCiZrZBGwCFgELAIWAYuARcAiYDeO9jdgEbAIWAQsAhYBi4BFwCKgQsBuHFUwWSOLgEXAImARsAhYBCwCFgG7cbS/AYuARcAiYBGwCFgELAIWARUCduOogskaWQQsAhYBi4BFwCJgEbAI/H+n2qc5KKLCZgAAAABJRU5ErkJggg=="/>
          <p:cNvSpPr>
            <a:spLocks noChangeAspect="1" noChangeArrowheads="1"/>
          </p:cNvSpPr>
          <p:nvPr/>
        </p:nvSpPr>
        <p:spPr bwMode="auto">
          <a:xfrm>
            <a:off x="155575" y="-1096963"/>
            <a:ext cx="6229350" cy="22860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9" name="TextBox 8"/>
          <p:cNvSpPr txBox="1"/>
          <p:nvPr/>
        </p:nvSpPr>
        <p:spPr>
          <a:xfrm>
            <a:off x="0" y="332656"/>
            <a:ext cx="9144000" cy="646331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28575">
            <a:solidFill>
              <a:schemeClr val="accent3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Структура расходов бюджета Трефиловского сельского  поселения</a:t>
            </a:r>
          </a:p>
          <a:p>
            <a:pPr algn="ctr"/>
            <a:r>
              <a:rPr lang="ru-RU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 2024-2027 годы в отраслевом разрезе</a:t>
            </a:r>
            <a:endParaRPr lang="ru-RU" b="1" dirty="0">
              <a:solidFill>
                <a:schemeClr val="tx2">
                  <a:lumMod val="50000"/>
                </a:schemeClr>
              </a:solidFill>
            </a:endParaRPr>
          </a:p>
        </p:txBody>
      </p:sp>
      <p:graphicFrame>
        <p:nvGraphicFramePr>
          <p:cNvPr id="10" name="Group 27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847618478"/>
              </p:ext>
            </p:extLst>
          </p:nvPr>
        </p:nvGraphicFramePr>
        <p:xfrm>
          <a:off x="395536" y="1052736"/>
          <a:ext cx="8280921" cy="5559819"/>
        </p:xfrm>
        <a:graphic>
          <a:graphicData uri="http://schemas.openxmlformats.org/drawingml/2006/table">
            <a:tbl>
              <a:tblPr/>
              <a:tblGrid>
                <a:gridCol w="118084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7633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718842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738028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559354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621487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674657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  <a:gridCol w="653791">
                  <a:extLst>
                    <a:ext uri="{9D8B030D-6E8A-4147-A177-3AD203B41FA5}">
                      <a16:colId xmlns:a16="http://schemas.microsoft.com/office/drawing/2014/main" xmlns="" val="20007"/>
                    </a:ext>
                  </a:extLst>
                </a:gridCol>
                <a:gridCol w="516619">
                  <a:extLst>
                    <a:ext uri="{9D8B030D-6E8A-4147-A177-3AD203B41FA5}">
                      <a16:colId xmlns:a16="http://schemas.microsoft.com/office/drawing/2014/main" xmlns="" val="20008"/>
                    </a:ext>
                  </a:extLst>
                </a:gridCol>
                <a:gridCol w="629790">
                  <a:extLst>
                    <a:ext uri="{9D8B030D-6E8A-4147-A177-3AD203B41FA5}">
                      <a16:colId xmlns:a16="http://schemas.microsoft.com/office/drawing/2014/main" xmlns="" val="20009"/>
                    </a:ext>
                  </a:extLst>
                </a:gridCol>
                <a:gridCol w="624856">
                  <a:extLst>
                    <a:ext uri="{9D8B030D-6E8A-4147-A177-3AD203B41FA5}">
                      <a16:colId xmlns:a16="http://schemas.microsoft.com/office/drawing/2014/main" xmlns="" val="20010"/>
                    </a:ext>
                  </a:extLst>
                </a:gridCol>
                <a:gridCol w="599280">
                  <a:extLst>
                    <a:ext uri="{9D8B030D-6E8A-4147-A177-3AD203B41FA5}">
                      <a16:colId xmlns:a16="http://schemas.microsoft.com/office/drawing/2014/main" xmlns="" val="20011"/>
                    </a:ext>
                  </a:extLst>
                </a:gridCol>
              </a:tblGrid>
              <a:tr h="1140543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Наименование показателей</a:t>
                      </a:r>
                      <a:endParaRPr kumimoji="0" lang="ru-RU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Исполнение  за 2024 год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(оценка)</a:t>
                      </a:r>
                      <a:endParaRPr kumimoji="0" lang="ru-RU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Удельный вес в общем объеме расходов в 2024Г.</a:t>
                      </a:r>
                      <a:endParaRPr kumimoji="0" lang="ru-RU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Прогноз на 2025 год          </a:t>
                      </a:r>
                      <a:endParaRPr kumimoji="0" lang="ru-RU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Удельный вес в общем объеме расходов в 2025г</a:t>
                      </a:r>
                      <a:endParaRPr kumimoji="0" lang="ru-RU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Темп роста 2025 г к 2024 году (%)</a:t>
                      </a:r>
                      <a:endParaRPr kumimoji="0" lang="ru-RU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Прогноз на 2026 год          </a:t>
                      </a:r>
                      <a:endParaRPr kumimoji="0" lang="ru-RU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Удельный вес в общем объеме расходов в 2026г</a:t>
                      </a:r>
                      <a:endParaRPr kumimoji="0" lang="ru-RU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Темп роста 2026 г к 2025 году (%)</a:t>
                      </a:r>
                      <a:endParaRPr kumimoji="0" lang="ru-RU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Прогноз на 2027 год          </a:t>
                      </a:r>
                      <a:endParaRPr kumimoji="0" lang="ru-RU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Удельный вес в общем объеме расходов в 2027г</a:t>
                      </a:r>
                      <a:endParaRPr kumimoji="0" lang="ru-RU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Темп роста 2027 г к 2026 году (%)</a:t>
                      </a:r>
                      <a:endParaRPr kumimoji="0" lang="ru-RU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91043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Общегосударственные  вопросы</a:t>
                      </a:r>
                      <a:endParaRPr kumimoji="0" lang="ru-RU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1909,2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31,96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2083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37,48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109,10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1949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43,44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93,57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2020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40,99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103,64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50672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Национальная оборона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136,4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2,28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153,9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2,77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112,83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3,77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109,81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3,55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103,55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619152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Национальная безопасность и правоохранительная деятельность</a:t>
                      </a:r>
                      <a:endParaRPr kumimoji="0" lang="ru-RU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51,3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0,86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0,0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0,0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0,0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44896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Национальная экономика</a:t>
                      </a:r>
                      <a:endParaRPr kumimoji="0" lang="ru-RU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216,6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3,63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1,29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33,24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1,60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100,00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1,46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100,00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48880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Жилищно-коммунальное хозяйство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1147,4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19,20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408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7,34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35,56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725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16,16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177,70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974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19,77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134,34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35845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Культура, кинематография</a:t>
                      </a:r>
                      <a:endParaRPr kumimoji="0" lang="ru-RU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2,91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1,29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41,38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1,74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108,33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1,58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100,00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358456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Физическая культура и спорт</a:t>
                      </a:r>
                      <a:endParaRPr kumimoji="0" lang="ru-RU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358456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Межбюджетные трансферты</a:t>
                      </a:r>
                      <a:endParaRPr kumimoji="0" lang="ru-RU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2339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39,15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2769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49,82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118,38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1386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30,89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50,05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1371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27,83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98,92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310371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Условно утвержденные</a:t>
                      </a:r>
                      <a:endParaRPr kumimoji="0" lang="ru-RU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2,41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237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4,81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219,44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  <a:tr h="43126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ВСЕГО РАСХОДОВ</a:t>
                      </a:r>
                      <a:endParaRPr kumimoji="0" lang="ru-RU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5973,9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100,00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5557,9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100,00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93,04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4487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100,00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80,73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4927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100,00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109,81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0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46881" name="Rectangle 2"/>
          <p:cNvSpPr>
            <a:spLocks noGrp="1"/>
          </p:cNvSpPr>
          <p:nvPr>
            <p:ph type="title" idx="4294967295"/>
          </p:nvPr>
        </p:nvSpPr>
        <p:spPr bwMode="auto">
          <a:noFill/>
        </p:spPr>
        <p:txBody>
          <a:bodyPr wrap="square" numCol="1" compatLnSpc="1">
            <a:prstTxWarp prst="textNoShape">
              <a:avLst/>
            </a:prstTxWarp>
          </a:bodyPr>
          <a:lstStyle/>
          <a:p>
            <a:endParaRPr lang="ru-RU">
              <a:solidFill>
                <a:schemeClr val="tx1"/>
              </a:solidFill>
              <a:effectLst/>
            </a:endParaRPr>
          </a:p>
        </p:txBody>
      </p:sp>
      <p:sp>
        <p:nvSpPr>
          <p:cNvPr id="4346882" name="Rectangle 3"/>
          <p:cNvSpPr>
            <a:spLocks noGrp="1"/>
          </p:cNvSpPr>
          <p:nvPr>
            <p:ph type="body" idx="4294967295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346883" name="AutoShape 4" descr="1675595615_top-fon-com-p-fon-dlya-prezentatsii-powerpoint-neitralni-170"/>
          <p:cNvSpPr>
            <a:spLocks noChangeAspect="1" noChangeArrowheads="1"/>
          </p:cNvSpPr>
          <p:nvPr/>
        </p:nvSpPr>
        <p:spPr bwMode="auto">
          <a:xfrm>
            <a:off x="155575" y="460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346884" name="AutoShape 5" descr="1675595615_top-fon-com-p-fon-dlya-prezentatsii-powerpoint-neitralni-170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346886" name="Text Box 12"/>
          <p:cNvSpPr txBox="1">
            <a:spLocks noChangeArrowheads="1"/>
          </p:cNvSpPr>
          <p:nvPr/>
        </p:nvSpPr>
        <p:spPr bwMode="auto">
          <a:xfrm>
            <a:off x="8805863" y="6667500"/>
            <a:ext cx="0" cy="141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lnSpc>
                <a:spcPts val="1113"/>
              </a:lnSpc>
            </a:pPr>
            <a:endParaRPr lang="ru-RU" altLang="ru-RU" sz="1200">
              <a:solidFill>
                <a:srgbClr val="000066"/>
              </a:solidFill>
              <a:latin typeface="Times New Roman" pitchFamily="18" charset="0"/>
            </a:endParaRPr>
          </a:p>
        </p:txBody>
      </p:sp>
      <p:pic>
        <p:nvPicPr>
          <p:cNvPr id="4335618" name="Picture 2" descr="Picture backgrou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</p:spPr>
      </p:pic>
      <p:sp>
        <p:nvSpPr>
          <p:cNvPr id="8" name="Скругленный прямоугольник 7"/>
          <p:cNvSpPr/>
          <p:nvPr/>
        </p:nvSpPr>
        <p:spPr>
          <a:xfrm>
            <a:off x="467544" y="188640"/>
            <a:ext cx="8280920" cy="6552728"/>
          </a:xfrm>
          <a:prstGeom prst="roundRect">
            <a:avLst/>
          </a:prstGeom>
          <a:gradFill>
            <a:gsLst>
              <a:gs pos="0">
                <a:srgbClr val="BCE292"/>
              </a:gs>
              <a:gs pos="35000">
                <a:schemeClr val="accent3">
                  <a:lumMod val="40000"/>
                  <a:lumOff val="60000"/>
                </a:schemeClr>
              </a:gs>
              <a:gs pos="100000">
                <a:schemeClr val="accent5">
                  <a:tint val="15000"/>
                  <a:satMod val="350000"/>
                </a:schemeClr>
              </a:gs>
            </a:gsLst>
          </a:gra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b="1" u="sng" dirty="0">
                <a:latin typeface="Times New Roman" pitchFamily="18" charset="0"/>
                <a:cs typeface="Times New Roman" pitchFamily="18" charset="0"/>
              </a:rPr>
              <a:t>ОСНОВНЫЕ ПОНЯТИЯ.</a:t>
            </a:r>
          </a:p>
          <a:p>
            <a:pPr algn="ctr"/>
            <a:endParaRPr lang="ru-RU" sz="800" dirty="0">
              <a:latin typeface="Arial" pitchFamily="34" charset="0"/>
              <a:cs typeface="Arial" pitchFamily="34" charset="0"/>
            </a:endParaRPr>
          </a:p>
          <a:p>
            <a:pPr algn="just"/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Бюджет 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— это смета поступления и расходования денежных средств организации/государства/семьи за определенный промежуток времени с указанием источников доходов и направлений расходов</a:t>
            </a:r>
          </a:p>
          <a:p>
            <a:pPr algn="just"/>
            <a:endParaRPr lang="ru-RU" sz="8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Виды бюджета</a:t>
            </a:r>
          </a:p>
          <a:p>
            <a:pPr algn="just"/>
            <a:r>
              <a:rPr lang="ru-RU" sz="1600" i="1" dirty="0">
                <a:latin typeface="Times New Roman" pitchFamily="18" charset="0"/>
                <a:cs typeface="Times New Roman" pitchFamily="18" charset="0"/>
              </a:rPr>
              <a:t>В зависимости от целей выделяют следующие виды бюджетов:</a:t>
            </a:r>
          </a:p>
          <a:p>
            <a:pPr algn="just">
              <a:buFont typeface="Wingdings" pitchFamily="2" charset="2"/>
              <a:buChar char="Ø"/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государственный (федеральный, региональный, местный)</a:t>
            </a:r>
          </a:p>
          <a:p>
            <a:pPr algn="just">
              <a:buFont typeface="Wingdings" pitchFamily="2" charset="2"/>
              <a:buChar char="Ø"/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бюджет предприятия</a:t>
            </a:r>
          </a:p>
          <a:p>
            <a:pPr algn="just">
              <a:buFont typeface="Wingdings" pitchFamily="2" charset="2"/>
              <a:buChar char="Ø"/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семейный (личный)</a:t>
            </a:r>
          </a:p>
          <a:p>
            <a:pPr algn="just"/>
            <a:endParaRPr lang="ru-RU" sz="8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Государственный</a:t>
            </a:r>
          </a:p>
          <a:p>
            <a:pPr algn="just"/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Государственный бюджет бывает нескольких уровней: </a:t>
            </a:r>
          </a:p>
          <a:p>
            <a:pPr algn="just">
              <a:buFont typeface="Wingdings" pitchFamily="2" charset="2"/>
              <a:buChar char="v"/>
            </a:pPr>
            <a:r>
              <a:rPr lang="ru-RU" sz="1600" u="sng" dirty="0">
                <a:latin typeface="Times New Roman" pitchFamily="18" charset="0"/>
                <a:cs typeface="Times New Roman" pitchFamily="18" charset="0"/>
              </a:rPr>
              <a:t>Федеральный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i="1" dirty="0">
                <a:latin typeface="Times New Roman" pitchFamily="18" charset="0"/>
                <a:cs typeface="Times New Roman" pitchFamily="18" charset="0"/>
              </a:rPr>
              <a:t>- предназначен для финансового обеспечения всех задач и функций государства</a:t>
            </a:r>
          </a:p>
          <a:p>
            <a:pPr algn="just">
              <a:buFont typeface="Wingdings" pitchFamily="2" charset="2"/>
              <a:buChar char="v"/>
            </a:pPr>
            <a:r>
              <a:rPr lang="ru-RU" sz="1600" u="sng" dirty="0">
                <a:latin typeface="Times New Roman" pitchFamily="18" charset="0"/>
                <a:cs typeface="Times New Roman" pitchFamily="18" charset="0"/>
              </a:rPr>
              <a:t>Региональный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ru-RU" sz="1600" i="1" dirty="0">
                <a:latin typeface="Times New Roman" pitchFamily="18" charset="0"/>
                <a:cs typeface="Times New Roman" pitchFamily="18" charset="0"/>
              </a:rPr>
              <a:t>предназначен для аккумулирования средств и финансирования задач, возложенных на органы государственного управления регионального уровня</a:t>
            </a:r>
            <a:endParaRPr lang="ru-RU" sz="1600" i="1" u="sng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buFont typeface="Wingdings" pitchFamily="2" charset="2"/>
              <a:buChar char="v"/>
            </a:pPr>
            <a:r>
              <a:rPr lang="ru-RU" sz="1600" u="sng" dirty="0">
                <a:latin typeface="Times New Roman" pitchFamily="18" charset="0"/>
                <a:cs typeface="Times New Roman" pitchFamily="18" charset="0"/>
              </a:rPr>
              <a:t>Муниципальный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sz="1600" i="1" dirty="0">
                <a:latin typeface="Times New Roman" pitchFamily="18" charset="0"/>
                <a:cs typeface="Times New Roman" pitchFamily="18" charset="0"/>
              </a:rPr>
              <a:t>предназначен для выполнения функций и задач в социально-экономической сфере относимых к полномочиях местных органов власти</a:t>
            </a:r>
          </a:p>
          <a:p>
            <a:pPr algn="just">
              <a:buFont typeface="Wingdings" pitchFamily="2" charset="2"/>
              <a:buChar char="v"/>
            </a:pPr>
            <a:r>
              <a:rPr lang="ru-RU" sz="1600" u="sng" dirty="0">
                <a:latin typeface="Times New Roman" pitchFamily="18" charset="0"/>
                <a:cs typeface="Times New Roman" pitchFamily="18" charset="0"/>
              </a:rPr>
              <a:t>Местный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ru-RU" sz="1600" i="1" dirty="0">
                <a:latin typeface="Times New Roman" pitchFamily="18" charset="0"/>
                <a:cs typeface="Times New Roman" pitchFamily="18" charset="0"/>
              </a:rPr>
              <a:t>низовое звено всей бюджетной системы РФ. В первую очередь он используется для финансового обеспечения функций и задач муниципального управления</a:t>
            </a:r>
          </a:p>
          <a:p>
            <a:pPr algn="just"/>
            <a:endParaRPr lang="ru-RU" sz="8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Бюджетные отношения в России регламентированы </a:t>
            </a:r>
            <a:r>
              <a:rPr lang="ru-RU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Бюджетным кодексом.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46881" name="Rectangle 2"/>
          <p:cNvSpPr>
            <a:spLocks noGrp="1"/>
          </p:cNvSpPr>
          <p:nvPr>
            <p:ph type="title" idx="4294967295"/>
          </p:nvPr>
        </p:nvSpPr>
        <p:spPr bwMode="auto">
          <a:noFill/>
        </p:spPr>
        <p:txBody>
          <a:bodyPr wrap="square" numCol="1" compatLnSpc="1">
            <a:prstTxWarp prst="textNoShape">
              <a:avLst/>
            </a:prstTxWarp>
          </a:bodyPr>
          <a:lstStyle/>
          <a:p>
            <a:endParaRPr lang="ru-RU">
              <a:solidFill>
                <a:schemeClr val="tx1"/>
              </a:solidFill>
              <a:effectLst/>
            </a:endParaRPr>
          </a:p>
        </p:txBody>
      </p:sp>
      <p:sp>
        <p:nvSpPr>
          <p:cNvPr id="4346882" name="Rectangle 3"/>
          <p:cNvSpPr>
            <a:spLocks noGrp="1"/>
          </p:cNvSpPr>
          <p:nvPr>
            <p:ph type="body" idx="4294967295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346883" name="AutoShape 4" descr="1675595615_top-fon-com-p-fon-dlya-prezentatsii-powerpoint-neitralni-170"/>
          <p:cNvSpPr>
            <a:spLocks noChangeAspect="1" noChangeArrowheads="1"/>
          </p:cNvSpPr>
          <p:nvPr/>
        </p:nvSpPr>
        <p:spPr bwMode="auto">
          <a:xfrm>
            <a:off x="155575" y="460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346884" name="AutoShape 5" descr="1675595615_top-fon-com-p-fon-dlya-prezentatsii-powerpoint-neitralni-170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346886" name="Text Box 12"/>
          <p:cNvSpPr txBox="1">
            <a:spLocks noChangeArrowheads="1"/>
          </p:cNvSpPr>
          <p:nvPr/>
        </p:nvSpPr>
        <p:spPr bwMode="auto">
          <a:xfrm>
            <a:off x="8805863" y="6667500"/>
            <a:ext cx="0" cy="141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lnSpc>
                <a:spcPts val="1113"/>
              </a:lnSpc>
            </a:pPr>
            <a:endParaRPr lang="ru-RU" altLang="ru-RU" sz="1200">
              <a:solidFill>
                <a:srgbClr val="000066"/>
              </a:solidFill>
              <a:latin typeface="Times New Roman" pitchFamily="18" charset="0"/>
            </a:endParaRPr>
          </a:p>
        </p:txBody>
      </p:sp>
      <p:pic>
        <p:nvPicPr>
          <p:cNvPr id="4335618" name="Picture 2" descr="Picture backgrou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</p:spPr>
      </p:pic>
      <p:sp>
        <p:nvSpPr>
          <p:cNvPr id="8" name="Скругленный прямоугольник 7"/>
          <p:cNvSpPr/>
          <p:nvPr/>
        </p:nvSpPr>
        <p:spPr>
          <a:xfrm>
            <a:off x="251520" y="476672"/>
            <a:ext cx="8712968" cy="2880320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ru-RU" alt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Программно-целевое планирование бюджета   Трефиловского сельского  поселения.</a:t>
            </a:r>
          </a:p>
          <a:p>
            <a:pPr algn="ctr">
              <a:defRPr/>
            </a:pPr>
            <a:endParaRPr lang="ru-RU" altLang="ru-RU" sz="3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r>
              <a:rPr lang="ru-RU" alt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проекте бюджета Трефиловского сельского поселения на 2025 – 2027 г.г.  расходы на реализацию муниципальной программы «Социально-экономическое развитие Трефиловского сельского поселения» составляют:</a:t>
            </a:r>
          </a:p>
          <a:p>
            <a:pPr marL="107950" indent="-179388">
              <a:lnSpc>
                <a:spcPct val="85000"/>
              </a:lnSpc>
              <a:buSzPct val="100000"/>
              <a:defRPr/>
            </a:pPr>
            <a:r>
              <a:rPr lang="ru-RU" alt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2025 год – </a:t>
            </a:r>
            <a:r>
              <a:rPr lang="ru-RU" alt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32,5% </a:t>
            </a:r>
            <a:r>
              <a:rPr lang="ru-RU" alt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общем объеме расходов</a:t>
            </a:r>
          </a:p>
          <a:p>
            <a:pPr marL="107950" indent="-179388">
              <a:lnSpc>
                <a:spcPct val="85000"/>
              </a:lnSpc>
              <a:buSzPct val="100000"/>
              <a:defRPr/>
            </a:pPr>
            <a:r>
              <a:rPr lang="ru-RU" alt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2026 год – </a:t>
            </a:r>
            <a:r>
              <a:rPr lang="ru-RU" alt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34,2% </a:t>
            </a:r>
            <a:r>
              <a:rPr lang="ru-RU" alt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общем объеме расходов</a:t>
            </a:r>
          </a:p>
          <a:p>
            <a:pPr marL="107950" indent="-179388">
              <a:lnSpc>
                <a:spcPct val="85000"/>
              </a:lnSpc>
              <a:buSzPct val="100000"/>
              <a:defRPr/>
            </a:pPr>
            <a:r>
              <a:rPr lang="ru-RU" alt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2027 год – </a:t>
            </a:r>
            <a:r>
              <a:rPr lang="ru-RU" alt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35,9% </a:t>
            </a:r>
            <a:r>
              <a:rPr lang="ru-RU" alt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общем объеме расходов</a:t>
            </a:r>
          </a:p>
          <a:p>
            <a:pPr marL="107950" indent="-179388" algn="ctr">
              <a:lnSpc>
                <a:spcPct val="85000"/>
              </a:lnSpc>
              <a:buSzPct val="100000"/>
              <a:defRPr/>
            </a:pPr>
            <a:endParaRPr lang="ru-RU" alt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107950" indent="-179388" algn="ctr">
              <a:lnSpc>
                <a:spcPct val="85000"/>
              </a:lnSpc>
              <a:buSzPct val="100000"/>
              <a:defRPr/>
            </a:pPr>
            <a:r>
              <a:rPr lang="ru-RU" alt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качестве непрограммных расходов содержание  органов местного </a:t>
            </a:r>
          </a:p>
          <a:p>
            <a:pPr marL="107950" indent="-179388" algn="ctr">
              <a:lnSpc>
                <a:spcPct val="85000"/>
              </a:lnSpc>
              <a:buSzPct val="100000"/>
              <a:defRPr/>
            </a:pPr>
            <a:r>
              <a:rPr lang="ru-RU" alt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самоуправления, резервный фонд, иные расходы</a:t>
            </a:r>
          </a:p>
        </p:txBody>
      </p:sp>
      <p:pic>
        <p:nvPicPr>
          <p:cNvPr id="4371458" name="Picture 2" descr="Picture background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3645024"/>
            <a:ext cx="8654543" cy="2880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46881" name="Rectangle 2"/>
          <p:cNvSpPr>
            <a:spLocks noGrp="1"/>
          </p:cNvSpPr>
          <p:nvPr>
            <p:ph type="title" idx="4294967295"/>
          </p:nvPr>
        </p:nvSpPr>
        <p:spPr bwMode="auto">
          <a:noFill/>
        </p:spPr>
        <p:txBody>
          <a:bodyPr wrap="square" numCol="1" compatLnSpc="1">
            <a:prstTxWarp prst="textNoShape">
              <a:avLst/>
            </a:prstTxWarp>
          </a:bodyPr>
          <a:lstStyle/>
          <a:p>
            <a:endParaRPr lang="ru-RU">
              <a:solidFill>
                <a:schemeClr val="tx1"/>
              </a:solidFill>
              <a:effectLst/>
            </a:endParaRPr>
          </a:p>
        </p:txBody>
      </p:sp>
      <p:sp>
        <p:nvSpPr>
          <p:cNvPr id="4346882" name="Rectangle 3"/>
          <p:cNvSpPr>
            <a:spLocks noGrp="1"/>
          </p:cNvSpPr>
          <p:nvPr>
            <p:ph type="body" idx="4294967295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346883" name="AutoShape 4" descr="1675595615_top-fon-com-p-fon-dlya-prezentatsii-powerpoint-neitralni-170"/>
          <p:cNvSpPr>
            <a:spLocks noChangeAspect="1" noChangeArrowheads="1"/>
          </p:cNvSpPr>
          <p:nvPr/>
        </p:nvSpPr>
        <p:spPr bwMode="auto">
          <a:xfrm>
            <a:off x="155575" y="460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346884" name="AutoShape 5" descr="1675595615_top-fon-com-p-fon-dlya-prezentatsii-powerpoint-neitralni-170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346886" name="Text Box 12"/>
          <p:cNvSpPr txBox="1">
            <a:spLocks noChangeArrowheads="1"/>
          </p:cNvSpPr>
          <p:nvPr/>
        </p:nvSpPr>
        <p:spPr bwMode="auto">
          <a:xfrm>
            <a:off x="8805863" y="6667500"/>
            <a:ext cx="0" cy="141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lnSpc>
                <a:spcPts val="1113"/>
              </a:lnSpc>
            </a:pPr>
            <a:endParaRPr lang="ru-RU" altLang="ru-RU" sz="1200">
              <a:solidFill>
                <a:srgbClr val="000066"/>
              </a:solidFill>
              <a:latin typeface="Times New Roman" pitchFamily="18" charset="0"/>
            </a:endParaRPr>
          </a:p>
        </p:txBody>
      </p:sp>
      <p:pic>
        <p:nvPicPr>
          <p:cNvPr id="4335618" name="Picture 2" descr="Picture background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-459432"/>
            <a:ext cx="9143999" cy="6858000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323528" y="404664"/>
            <a:ext cx="8424936" cy="92333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28575">
            <a:solidFill>
              <a:schemeClr val="accent3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altLang="ru-RU" b="1" dirty="0">
                <a:latin typeface="Times New Roman" pitchFamily="18" charset="0"/>
                <a:cs typeface="Times New Roman" pitchFamily="18" charset="0"/>
              </a:rPr>
              <a:t>Информация о  расходах </a:t>
            </a:r>
          </a:p>
          <a:p>
            <a:pPr algn="ctr"/>
            <a:r>
              <a:rPr lang="ru-RU" altLang="ru-RU" b="1" dirty="0">
                <a:latin typeface="Times New Roman" pitchFamily="18" charset="0"/>
                <a:cs typeface="Times New Roman" pitchFamily="18" charset="0"/>
              </a:rPr>
              <a:t>на реализацию муниципальной программы и непрограммной части </a:t>
            </a:r>
          </a:p>
          <a:p>
            <a:pPr algn="ctr"/>
            <a:r>
              <a:rPr lang="ru-RU" altLang="ru-RU" b="1" dirty="0">
                <a:latin typeface="Times New Roman" pitchFamily="18" charset="0"/>
                <a:cs typeface="Times New Roman" pitchFamily="18" charset="0"/>
              </a:rPr>
              <a:t> бюджета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Трефиловского сельского </a:t>
            </a:r>
            <a:r>
              <a:rPr lang="ru-RU" altLang="ru-RU" b="1" dirty="0" smtClean="0">
                <a:latin typeface="Times New Roman" pitchFamily="18" charset="0"/>
                <a:cs typeface="Times New Roman" pitchFamily="18" charset="0"/>
              </a:rPr>
              <a:t>поселения </a:t>
            </a:r>
            <a:r>
              <a:rPr lang="ru-RU" altLang="ru-RU" b="1" dirty="0">
                <a:latin typeface="Times New Roman" pitchFamily="18" charset="0"/>
                <a:cs typeface="Times New Roman" pitchFamily="18" charset="0"/>
              </a:rPr>
              <a:t>на 2025 – 20</a:t>
            </a:r>
            <a:r>
              <a:rPr lang="en-US" altLang="ru-RU" b="1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altLang="ru-RU" b="1" dirty="0">
                <a:latin typeface="Times New Roman" pitchFamily="18" charset="0"/>
                <a:cs typeface="Times New Roman" pitchFamily="18" charset="0"/>
              </a:rPr>
              <a:t>7  годы </a:t>
            </a:r>
            <a:r>
              <a:rPr lang="ru-RU" altLang="ru-RU" sz="1700" b="1" dirty="0">
                <a:latin typeface="Times New Roman" pitchFamily="18" charset="0"/>
                <a:cs typeface="Times New Roman" pitchFamily="18" charset="0"/>
              </a:rPr>
              <a:t>(тыс. руб.)</a:t>
            </a:r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/>
        </p:nvGraphicFramePr>
        <p:xfrm>
          <a:off x="323528" y="2060848"/>
          <a:ext cx="8496945" cy="1407061"/>
        </p:xfrm>
        <a:graphic>
          <a:graphicData uri="http://schemas.openxmlformats.org/drawingml/2006/table">
            <a:tbl>
              <a:tblPr/>
              <a:tblGrid>
                <a:gridCol w="2088234"/>
                <a:gridCol w="2010302"/>
                <a:gridCol w="2189601"/>
                <a:gridCol w="2208808"/>
              </a:tblGrid>
              <a:tr h="85682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Наименование показателей0</a:t>
                      </a:r>
                    </a:p>
                  </a:txBody>
                  <a:tcPr marL="7031" marR="7031" marT="70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    План 2025 год</a:t>
                      </a:r>
                    </a:p>
                  </a:txBody>
                  <a:tcPr marL="7031" marR="7031" marT="70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    План 2026 год</a:t>
                      </a:r>
                    </a:p>
                  </a:txBody>
                  <a:tcPr marL="7031" marR="7031" marT="70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    План 2027 год</a:t>
                      </a:r>
                    </a:p>
                  </a:txBody>
                  <a:tcPr marL="7031" marR="7031" marT="70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</a:tr>
              <a:tr h="55023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4F6228"/>
                          </a:solidFill>
                          <a:latin typeface="Times New Roman"/>
                        </a:rPr>
                        <a:t>РАСХОДЫ, всего</a:t>
                      </a:r>
                    </a:p>
                  </a:txBody>
                  <a:tcPr marL="7031" marR="7031" marT="70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chemeClr val="tx1"/>
                          </a:solidFill>
                          <a:latin typeface="Times New Roman"/>
                        </a:rPr>
                        <a:t>5557,9</a:t>
                      </a:r>
                    </a:p>
                  </a:txBody>
                  <a:tcPr marL="7031" marR="7031" marT="70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chemeClr val="tx1"/>
                          </a:solidFill>
                          <a:latin typeface="Times New Roman"/>
                        </a:rPr>
                        <a:t>4487</a:t>
                      </a:r>
                    </a:p>
                  </a:txBody>
                  <a:tcPr marL="7031" marR="7031" marT="70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chemeClr val="tx1"/>
                          </a:solidFill>
                          <a:latin typeface="Times New Roman"/>
                        </a:rPr>
                        <a:t>4927</a:t>
                      </a:r>
                    </a:p>
                  </a:txBody>
                  <a:tcPr marL="7031" marR="7031" marT="70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050" name="Object 2"/>
          <p:cNvGraphicFramePr>
            <a:graphicFrameLocks noChangeAspect="1"/>
          </p:cNvGraphicFramePr>
          <p:nvPr/>
        </p:nvGraphicFramePr>
        <p:xfrm>
          <a:off x="395288" y="1412875"/>
          <a:ext cx="8377237" cy="5241925"/>
        </p:xfrm>
        <a:graphic>
          <a:graphicData uri="http://schemas.openxmlformats.org/presentationml/2006/ole">
            <p:oleObj spid="_x0000_s2050" name="Worksheet" r:id="rId5" imgW="8696390" imgH="4257630" progId="Excel.Sheet.8">
              <p:embed/>
            </p:oleObj>
          </a:graphicData>
        </a:graphic>
      </p:graphicFrame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46881" name="Rectangle 2"/>
          <p:cNvSpPr>
            <a:spLocks noGrp="1"/>
          </p:cNvSpPr>
          <p:nvPr>
            <p:ph type="title" idx="4294967295"/>
          </p:nvPr>
        </p:nvSpPr>
        <p:spPr bwMode="auto">
          <a:noFill/>
        </p:spPr>
        <p:txBody>
          <a:bodyPr wrap="square" numCol="1" compatLnSpc="1">
            <a:prstTxWarp prst="textNoShape">
              <a:avLst/>
            </a:prstTxWarp>
          </a:bodyPr>
          <a:lstStyle/>
          <a:p>
            <a:endParaRPr lang="ru-RU">
              <a:solidFill>
                <a:schemeClr val="tx1"/>
              </a:solidFill>
              <a:effectLst/>
            </a:endParaRPr>
          </a:p>
        </p:txBody>
      </p:sp>
      <p:sp>
        <p:nvSpPr>
          <p:cNvPr id="4346882" name="Rectangle 3"/>
          <p:cNvSpPr>
            <a:spLocks noGrp="1"/>
          </p:cNvSpPr>
          <p:nvPr>
            <p:ph type="body" idx="4294967295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346883" name="AutoShape 4" descr="1675595615_top-fon-com-p-fon-dlya-prezentatsii-powerpoint-neitralni-170"/>
          <p:cNvSpPr>
            <a:spLocks noChangeAspect="1" noChangeArrowheads="1"/>
          </p:cNvSpPr>
          <p:nvPr/>
        </p:nvSpPr>
        <p:spPr bwMode="auto">
          <a:xfrm>
            <a:off x="155575" y="460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346884" name="AutoShape 5" descr="1675595615_top-fon-com-p-fon-dlya-prezentatsii-powerpoint-neitralni-170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346886" name="Text Box 12"/>
          <p:cNvSpPr txBox="1">
            <a:spLocks noChangeArrowheads="1"/>
          </p:cNvSpPr>
          <p:nvPr/>
        </p:nvSpPr>
        <p:spPr bwMode="auto">
          <a:xfrm>
            <a:off x="8805863" y="6667500"/>
            <a:ext cx="0" cy="141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lnSpc>
                <a:spcPts val="1113"/>
              </a:lnSpc>
            </a:pPr>
            <a:endParaRPr lang="ru-RU" altLang="ru-RU" sz="1200">
              <a:solidFill>
                <a:srgbClr val="000066"/>
              </a:solidFill>
              <a:latin typeface="Times New Roman" pitchFamily="18" charset="0"/>
            </a:endParaRPr>
          </a:p>
        </p:txBody>
      </p:sp>
      <p:pic>
        <p:nvPicPr>
          <p:cNvPr id="4335618" name="Picture 2" descr="Picture backgrou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  <p:pic>
        <p:nvPicPr>
          <p:cNvPr id="10" name="Picture 3" descr="ws_F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63688" y="1988840"/>
            <a:ext cx="1168400" cy="1087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4" descr="ws_F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835150" y="3213100"/>
            <a:ext cx="11303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5" descr="ws_F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835150" y="4292600"/>
            <a:ext cx="1152525" cy="93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Text Box 11"/>
          <p:cNvSpPr txBox="1">
            <a:spLocks noChangeArrowheads="1"/>
          </p:cNvSpPr>
          <p:nvPr/>
        </p:nvSpPr>
        <p:spPr bwMode="auto">
          <a:xfrm>
            <a:off x="4210050" y="1988840"/>
            <a:ext cx="3698875" cy="12311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>
              <a:lnSpc>
                <a:spcPts val="2388"/>
              </a:lnSpc>
            </a:pPr>
            <a:r>
              <a:rPr lang="ru-RU" sz="2000" b="1" i="1" dirty="0">
                <a:solidFill>
                  <a:srgbClr val="000000"/>
                </a:solidFill>
                <a:latin typeface="Times New Roman" pitchFamily="18" charset="0"/>
              </a:rPr>
              <a:t>Белгородская область </a:t>
            </a:r>
            <a:r>
              <a:rPr lang="ru-RU" sz="2000" b="1" i="1" dirty="0" err="1">
                <a:solidFill>
                  <a:srgbClr val="000000"/>
                </a:solidFill>
                <a:latin typeface="Times New Roman" pitchFamily="18" charset="0"/>
              </a:rPr>
              <a:t>Ракитянский</a:t>
            </a:r>
            <a:r>
              <a:rPr lang="ru-RU" sz="2000" b="1" i="1" dirty="0">
                <a:solidFill>
                  <a:srgbClr val="000000"/>
                </a:solidFill>
                <a:latin typeface="Times New Roman" pitchFamily="18" charset="0"/>
              </a:rPr>
              <a:t> район </a:t>
            </a:r>
            <a:endParaRPr lang="ru-RU" sz="2000" b="1" i="1" dirty="0" smtClean="0">
              <a:solidFill>
                <a:srgbClr val="000000"/>
              </a:solidFill>
              <a:latin typeface="Times New Roman" pitchFamily="18" charset="0"/>
            </a:endParaRPr>
          </a:p>
          <a:p>
            <a:pPr>
              <a:lnSpc>
                <a:spcPts val="2388"/>
              </a:lnSpc>
            </a:pPr>
            <a:r>
              <a:rPr lang="ru-RU" sz="2000" b="1" i="1" dirty="0" err="1" smtClean="0">
                <a:solidFill>
                  <a:srgbClr val="000000"/>
                </a:solidFill>
                <a:latin typeface="Times New Roman" pitchFamily="18" charset="0"/>
              </a:rPr>
              <a:t>с.Трефиловка</a:t>
            </a:r>
            <a:endParaRPr lang="ru-RU" sz="2000" b="1" i="1" dirty="0" smtClean="0">
              <a:solidFill>
                <a:srgbClr val="000000"/>
              </a:solidFill>
              <a:latin typeface="Times New Roman" pitchFamily="18" charset="0"/>
            </a:endParaRPr>
          </a:p>
          <a:p>
            <a:pPr>
              <a:lnSpc>
                <a:spcPts val="2388"/>
              </a:lnSpc>
            </a:pPr>
            <a:r>
              <a:rPr lang="ru-RU" sz="2000" b="1" i="1" dirty="0" smtClean="0">
                <a:solidFill>
                  <a:srgbClr val="000000"/>
                </a:solidFill>
                <a:latin typeface="Times New Roman" pitchFamily="18" charset="0"/>
              </a:rPr>
              <a:t>ул.Почтовая,д.2</a:t>
            </a:r>
            <a:endParaRPr lang="ru-RU" sz="2000" b="1" i="1" dirty="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14" name="Text Box 12"/>
          <p:cNvSpPr txBox="1">
            <a:spLocks noChangeArrowheads="1"/>
          </p:cNvSpPr>
          <p:nvPr/>
        </p:nvSpPr>
        <p:spPr bwMode="auto">
          <a:xfrm>
            <a:off x="4211960" y="3717032"/>
            <a:ext cx="1814599" cy="2180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lnSpc>
                <a:spcPts val="1663"/>
              </a:lnSpc>
            </a:pPr>
            <a:r>
              <a:rPr lang="ru-RU" sz="2000" b="1" i="1" dirty="0">
                <a:solidFill>
                  <a:srgbClr val="000000"/>
                </a:solidFill>
                <a:latin typeface="Times New Roman" pitchFamily="18" charset="0"/>
              </a:rPr>
              <a:t>8(47245</a:t>
            </a:r>
            <a:r>
              <a:rPr lang="ru-RU" sz="2000" b="1" i="1" dirty="0" smtClean="0">
                <a:solidFill>
                  <a:srgbClr val="000000"/>
                </a:solidFill>
                <a:latin typeface="Times New Roman" pitchFamily="18" charset="0"/>
              </a:rPr>
              <a:t>) 26-1-14</a:t>
            </a:r>
            <a:endParaRPr lang="ru-RU" sz="2000" b="1" i="1" dirty="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15" name="Text Box 14"/>
          <p:cNvSpPr txBox="1">
            <a:spLocks noChangeArrowheads="1"/>
          </p:cNvSpPr>
          <p:nvPr/>
        </p:nvSpPr>
        <p:spPr bwMode="auto">
          <a:xfrm>
            <a:off x="4211638" y="4581525"/>
            <a:ext cx="4608834" cy="6596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>
              <a:lnSpc>
                <a:spcPts val="1663"/>
              </a:lnSpc>
            </a:pPr>
            <a:r>
              <a:rPr lang="ru-RU" sz="2000" b="1" dirty="0">
                <a:solidFill>
                  <a:srgbClr val="000000"/>
                </a:solidFill>
                <a:latin typeface="Times New Roman" pitchFamily="18" charset="0"/>
              </a:rPr>
              <a:t>Электронный </a:t>
            </a:r>
            <a:r>
              <a:rPr lang="ru-RU" sz="2000" b="1" dirty="0" smtClean="0">
                <a:solidFill>
                  <a:srgbClr val="000000"/>
                </a:solidFill>
                <a:latin typeface="Times New Roman" pitchFamily="18" charset="0"/>
              </a:rPr>
              <a:t>адрес</a:t>
            </a:r>
            <a:endParaRPr lang="en-US" sz="2000" b="1" dirty="0" smtClean="0">
              <a:solidFill>
                <a:srgbClr val="000000"/>
              </a:solidFill>
              <a:latin typeface="Times New Roman" pitchFamily="18" charset="0"/>
            </a:endParaRPr>
          </a:p>
          <a:p>
            <a:pPr>
              <a:lnSpc>
                <a:spcPts val="1663"/>
              </a:lnSpc>
            </a:pPr>
            <a:endParaRPr lang="en-US" sz="2000" b="1" dirty="0" smtClean="0">
              <a:solidFill>
                <a:srgbClr val="000000"/>
              </a:solidFill>
              <a:latin typeface="Times New Roman" pitchFamily="18" charset="0"/>
            </a:endParaRPr>
          </a:p>
          <a:p>
            <a:pPr>
              <a:lnSpc>
                <a:spcPts val="1663"/>
              </a:lnSpc>
            </a:pPr>
            <a:r>
              <a:rPr lang="en-US" sz="2000" b="1" dirty="0" smtClean="0">
                <a:solidFill>
                  <a:srgbClr val="000000"/>
                </a:solidFill>
                <a:latin typeface="Times New Roman" pitchFamily="18" charset="0"/>
              </a:rPr>
              <a:t>trefilovka14@mail.ru</a:t>
            </a:r>
            <a:endParaRPr lang="ru-RU" sz="2000" b="1" dirty="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395536" y="116632"/>
            <a:ext cx="8352928" cy="1152128"/>
          </a:xfrm>
          <a:prstGeom prst="roundRect">
            <a:avLst/>
          </a:prstGeom>
          <a:gradFill>
            <a:gsLst>
              <a:gs pos="0">
                <a:srgbClr val="BCE292"/>
              </a:gs>
              <a:gs pos="50000">
                <a:schemeClr val="accent3">
                  <a:lumMod val="40000"/>
                  <a:lumOff val="60000"/>
                </a:schemeClr>
              </a:gs>
              <a:gs pos="100000">
                <a:schemeClr val="accent1">
                  <a:lumMod val="20000"/>
                  <a:lumOff val="80000"/>
                </a:schemeClr>
              </a:gs>
            </a:gsLst>
            <a:lin ang="5400000" scaled="0"/>
          </a:gra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altLang="ru-RU" sz="4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Контактная информация</a:t>
            </a:r>
            <a:endParaRPr lang="ru-RU" sz="4400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46881" name="Rectangle 2"/>
          <p:cNvSpPr>
            <a:spLocks noGrp="1"/>
          </p:cNvSpPr>
          <p:nvPr>
            <p:ph type="title" idx="4294967295"/>
          </p:nvPr>
        </p:nvSpPr>
        <p:spPr bwMode="auto">
          <a:noFill/>
        </p:spPr>
        <p:txBody>
          <a:bodyPr wrap="square" numCol="1" compatLnSpc="1">
            <a:prstTxWarp prst="textNoShape">
              <a:avLst/>
            </a:prstTxWarp>
          </a:bodyPr>
          <a:lstStyle/>
          <a:p>
            <a:endParaRPr lang="ru-RU">
              <a:solidFill>
                <a:schemeClr val="tx1"/>
              </a:solidFill>
              <a:effectLst/>
            </a:endParaRPr>
          </a:p>
        </p:txBody>
      </p:sp>
      <p:sp>
        <p:nvSpPr>
          <p:cNvPr id="4346882" name="Rectangle 3"/>
          <p:cNvSpPr>
            <a:spLocks noGrp="1"/>
          </p:cNvSpPr>
          <p:nvPr>
            <p:ph type="body" idx="4294967295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346883" name="AutoShape 4" descr="1675595615_top-fon-com-p-fon-dlya-prezentatsii-powerpoint-neitralni-170"/>
          <p:cNvSpPr>
            <a:spLocks noChangeAspect="1" noChangeArrowheads="1"/>
          </p:cNvSpPr>
          <p:nvPr/>
        </p:nvSpPr>
        <p:spPr bwMode="auto">
          <a:xfrm>
            <a:off x="155575" y="460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346884" name="AutoShape 5" descr="1675595615_top-fon-com-p-fon-dlya-prezentatsii-powerpoint-neitralni-170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346886" name="Text Box 12"/>
          <p:cNvSpPr txBox="1">
            <a:spLocks noChangeArrowheads="1"/>
          </p:cNvSpPr>
          <p:nvPr/>
        </p:nvSpPr>
        <p:spPr bwMode="auto">
          <a:xfrm>
            <a:off x="8805863" y="6667500"/>
            <a:ext cx="0" cy="141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lnSpc>
                <a:spcPts val="1113"/>
              </a:lnSpc>
            </a:pPr>
            <a:endParaRPr lang="ru-RU" altLang="ru-RU" sz="1200">
              <a:solidFill>
                <a:srgbClr val="000066"/>
              </a:solidFill>
              <a:latin typeface="Times New Roman" pitchFamily="18" charset="0"/>
            </a:endParaRPr>
          </a:p>
        </p:txBody>
      </p:sp>
      <p:pic>
        <p:nvPicPr>
          <p:cNvPr id="4335618" name="Picture 2" descr="Picture backgrou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  <p:sp>
        <p:nvSpPr>
          <p:cNvPr id="10" name="Text Box 9"/>
          <p:cNvSpPr txBox="1">
            <a:spLocks noChangeArrowheads="1"/>
          </p:cNvSpPr>
          <p:nvPr/>
        </p:nvSpPr>
        <p:spPr bwMode="auto">
          <a:xfrm>
            <a:off x="3124200" y="4293096"/>
            <a:ext cx="6019800" cy="15388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algn="ctr">
              <a:lnSpc>
                <a:spcPts val="2388"/>
              </a:lnSpc>
            </a:pPr>
            <a:endParaRPr lang="ru-RU" i="1" dirty="0">
              <a:solidFill>
                <a:srgbClr val="000000"/>
              </a:solidFill>
              <a:latin typeface="Times New Roman" pitchFamily="18" charset="0"/>
            </a:endParaRPr>
          </a:p>
          <a:p>
            <a:pPr algn="ctr">
              <a:lnSpc>
                <a:spcPts val="2388"/>
              </a:lnSpc>
            </a:pPr>
            <a:r>
              <a:rPr lang="ru-RU" sz="2000" b="1" i="1" dirty="0">
                <a:solidFill>
                  <a:srgbClr val="000000"/>
                </a:solidFill>
                <a:latin typeface="Times New Roman" pitchFamily="18" charset="0"/>
              </a:rPr>
              <a:t>Глава администрации </a:t>
            </a:r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Трефиловского сельского</a:t>
            </a:r>
            <a:r>
              <a:rPr lang="ru-RU" sz="2000" b="1" i="1" dirty="0" smtClean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ru-RU" sz="2000" b="1" i="1" dirty="0">
                <a:solidFill>
                  <a:srgbClr val="000000"/>
                </a:solidFill>
                <a:latin typeface="Times New Roman" pitchFamily="18" charset="0"/>
              </a:rPr>
              <a:t>поселения</a:t>
            </a:r>
          </a:p>
          <a:p>
            <a:pPr algn="ctr">
              <a:lnSpc>
                <a:spcPts val="2388"/>
              </a:lnSpc>
            </a:pPr>
            <a:r>
              <a:rPr lang="ru-RU" sz="2000" b="1" i="1" dirty="0" smtClean="0">
                <a:solidFill>
                  <a:srgbClr val="000000"/>
                </a:solidFill>
                <a:latin typeface="Times New Roman" pitchFamily="18" charset="0"/>
              </a:rPr>
              <a:t>Красникова Ольга Алексеевна</a:t>
            </a:r>
            <a:endParaRPr lang="ru-RU" sz="2000" b="1" i="1" dirty="0">
              <a:solidFill>
                <a:srgbClr val="000000"/>
              </a:solidFill>
              <a:latin typeface="Times New Roman" pitchFamily="18" charset="0"/>
            </a:endParaRPr>
          </a:p>
          <a:p>
            <a:pPr algn="ctr">
              <a:lnSpc>
                <a:spcPts val="2388"/>
              </a:lnSpc>
            </a:pPr>
            <a:r>
              <a:rPr lang="ru-RU" i="1" dirty="0">
                <a:solidFill>
                  <a:srgbClr val="000000"/>
                </a:solidFill>
                <a:latin typeface="Times New Roman" pitchFamily="18" charset="0"/>
              </a:rPr>
              <a:t>Тел.8 (47245) </a:t>
            </a:r>
            <a:r>
              <a:rPr lang="ru-RU" i="1" dirty="0" smtClean="0">
                <a:solidFill>
                  <a:srgbClr val="000000"/>
                </a:solidFill>
                <a:latin typeface="Times New Roman" pitchFamily="18" charset="0"/>
              </a:rPr>
              <a:t>26-1-14</a:t>
            </a:r>
            <a:endParaRPr lang="ru-RU" b="1" i="1" dirty="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67544" y="548680"/>
            <a:ext cx="8352928" cy="3456384"/>
          </a:xfrm>
          <a:prstGeom prst="roundRect">
            <a:avLst/>
          </a:prstGeom>
          <a:gradFill>
            <a:gsLst>
              <a:gs pos="0">
                <a:srgbClr val="BCE292"/>
              </a:gs>
              <a:gs pos="50000">
                <a:schemeClr val="accent3">
                  <a:lumMod val="40000"/>
                  <a:lumOff val="60000"/>
                </a:schemeClr>
              </a:gs>
              <a:gs pos="100000">
                <a:schemeClr val="accent1">
                  <a:lumMod val="20000"/>
                  <a:lumOff val="80000"/>
                </a:schemeClr>
              </a:gs>
            </a:gsLst>
            <a:lin ang="5400000" scaled="0"/>
          </a:gra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altLang="ru-RU" sz="4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altLang="ru-RU" sz="4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Бюджет для граждан</a:t>
            </a:r>
          </a:p>
          <a:p>
            <a:pPr algn="ctr"/>
            <a:r>
              <a:rPr lang="ru-RU" altLang="ru-RU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Разработан администрацией </a:t>
            </a: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Трефиловского сельского</a:t>
            </a:r>
            <a:r>
              <a:rPr lang="ru-RU" alt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поселения  по проекту бюджета </a:t>
            </a: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Трефиловского сельского</a:t>
            </a:r>
            <a:r>
              <a:rPr lang="ru-RU" alt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поселения </a:t>
            </a:r>
            <a:endParaRPr lang="en-US" altLang="ru-RU" sz="20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alt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2025 и плановый период 2026 и 2027 годов</a:t>
            </a:r>
          </a:p>
          <a:p>
            <a:pPr algn="ctr"/>
            <a:endParaRPr lang="ru-RU" sz="4400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46881" name="Rectangle 2"/>
          <p:cNvSpPr>
            <a:spLocks noGrp="1"/>
          </p:cNvSpPr>
          <p:nvPr>
            <p:ph type="title" idx="4294967295"/>
          </p:nvPr>
        </p:nvSpPr>
        <p:spPr bwMode="auto">
          <a:noFill/>
        </p:spPr>
        <p:txBody>
          <a:bodyPr wrap="square" numCol="1" compatLnSpc="1">
            <a:prstTxWarp prst="textNoShape">
              <a:avLst/>
            </a:prstTxWarp>
          </a:bodyPr>
          <a:lstStyle/>
          <a:p>
            <a:endParaRPr lang="ru-RU">
              <a:solidFill>
                <a:schemeClr val="tx1"/>
              </a:solidFill>
              <a:effectLst/>
            </a:endParaRPr>
          </a:p>
        </p:txBody>
      </p:sp>
      <p:sp>
        <p:nvSpPr>
          <p:cNvPr id="4346882" name="Rectangle 3"/>
          <p:cNvSpPr>
            <a:spLocks noGrp="1"/>
          </p:cNvSpPr>
          <p:nvPr>
            <p:ph type="body" idx="4294967295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346883" name="AutoShape 4" descr="1675595615_top-fon-com-p-fon-dlya-prezentatsii-powerpoint-neitralni-170"/>
          <p:cNvSpPr>
            <a:spLocks noChangeAspect="1" noChangeArrowheads="1"/>
          </p:cNvSpPr>
          <p:nvPr/>
        </p:nvSpPr>
        <p:spPr bwMode="auto">
          <a:xfrm>
            <a:off x="155575" y="460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346884" name="AutoShape 5" descr="1675595615_top-fon-com-p-fon-dlya-prezentatsii-powerpoint-neitralni-170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346886" name="Text Box 12"/>
          <p:cNvSpPr txBox="1">
            <a:spLocks noChangeArrowheads="1"/>
          </p:cNvSpPr>
          <p:nvPr/>
        </p:nvSpPr>
        <p:spPr bwMode="auto">
          <a:xfrm>
            <a:off x="8805863" y="6667500"/>
            <a:ext cx="0" cy="141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lnSpc>
                <a:spcPts val="1113"/>
              </a:lnSpc>
            </a:pPr>
            <a:endParaRPr lang="ru-RU" altLang="ru-RU" sz="1200">
              <a:solidFill>
                <a:srgbClr val="000066"/>
              </a:solidFill>
              <a:latin typeface="Times New Roman" pitchFamily="18" charset="0"/>
            </a:endParaRPr>
          </a:p>
        </p:txBody>
      </p:sp>
      <p:pic>
        <p:nvPicPr>
          <p:cNvPr id="4335618" name="Picture 2" descr="Picture backgrou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</p:spPr>
      </p:pic>
      <p:sp>
        <p:nvSpPr>
          <p:cNvPr id="8" name="Овал 7"/>
          <p:cNvSpPr/>
          <p:nvPr/>
        </p:nvSpPr>
        <p:spPr>
          <a:xfrm>
            <a:off x="2555776" y="404664"/>
            <a:ext cx="4104456" cy="1512168"/>
          </a:xfrm>
          <a:prstGeom prst="ellipse">
            <a:avLst/>
          </a:prstGeom>
          <a:gradFill>
            <a:gsLst>
              <a:gs pos="0">
                <a:srgbClr val="BCE292"/>
              </a:gs>
              <a:gs pos="50000">
                <a:srgbClr val="EDF2BE"/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b="1" dirty="0">
                <a:solidFill>
                  <a:schemeClr val="tx1"/>
                </a:solidFill>
              </a:rPr>
              <a:t>Функции</a:t>
            </a:r>
          </a:p>
          <a:p>
            <a:pPr lvl="0" algn="ctr"/>
            <a:r>
              <a:rPr lang="ru-RU" b="1" dirty="0">
                <a:solidFill>
                  <a:schemeClr val="tx1"/>
                </a:solidFill>
              </a:rPr>
              <a:t>местного бюджета</a:t>
            </a:r>
          </a:p>
        </p:txBody>
      </p:sp>
      <p:sp>
        <p:nvSpPr>
          <p:cNvPr id="9" name="Овал 8"/>
          <p:cNvSpPr/>
          <p:nvPr/>
        </p:nvSpPr>
        <p:spPr>
          <a:xfrm>
            <a:off x="395536" y="2276872"/>
            <a:ext cx="2448272" cy="1296144"/>
          </a:xfrm>
          <a:prstGeom prst="ellipse">
            <a:avLst/>
          </a:prstGeom>
          <a:gradFill>
            <a:gsLst>
              <a:gs pos="0">
                <a:srgbClr val="BCE292"/>
              </a:gs>
              <a:gs pos="50000">
                <a:srgbClr val="EDF2BE"/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1400" b="1" dirty="0">
                <a:solidFill>
                  <a:schemeClr val="tx1"/>
                </a:solidFill>
              </a:rPr>
              <a:t>Формирование доходной части бюджета</a:t>
            </a:r>
          </a:p>
        </p:txBody>
      </p:sp>
      <p:sp>
        <p:nvSpPr>
          <p:cNvPr id="10" name="Овал 9"/>
          <p:cNvSpPr/>
          <p:nvPr/>
        </p:nvSpPr>
        <p:spPr>
          <a:xfrm>
            <a:off x="3419872" y="2276872"/>
            <a:ext cx="2448272" cy="1296144"/>
          </a:xfrm>
          <a:prstGeom prst="ellipse">
            <a:avLst/>
          </a:prstGeom>
          <a:gradFill>
            <a:gsLst>
              <a:gs pos="0">
                <a:srgbClr val="BCE292"/>
              </a:gs>
              <a:gs pos="50000">
                <a:srgbClr val="EDF2BE"/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1400" b="1" dirty="0">
                <a:solidFill>
                  <a:schemeClr val="tx1"/>
                </a:solidFill>
              </a:rPr>
              <a:t>Исполнение расходной части бюджета</a:t>
            </a:r>
          </a:p>
        </p:txBody>
      </p:sp>
      <p:sp>
        <p:nvSpPr>
          <p:cNvPr id="11" name="Овал 10"/>
          <p:cNvSpPr/>
          <p:nvPr/>
        </p:nvSpPr>
        <p:spPr>
          <a:xfrm>
            <a:off x="6300192" y="2276872"/>
            <a:ext cx="2448272" cy="1296144"/>
          </a:xfrm>
          <a:prstGeom prst="ellipse">
            <a:avLst/>
          </a:prstGeom>
          <a:gradFill>
            <a:gsLst>
              <a:gs pos="0">
                <a:srgbClr val="BCE292"/>
              </a:gs>
              <a:gs pos="50000">
                <a:srgbClr val="EDF2BE"/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1400" b="1" dirty="0">
                <a:solidFill>
                  <a:schemeClr val="tx1"/>
                </a:solidFill>
              </a:rPr>
              <a:t>Контроль за </a:t>
            </a:r>
            <a:r>
              <a:rPr lang="ru-RU" sz="1300" b="1" dirty="0">
                <a:solidFill>
                  <a:schemeClr val="tx1"/>
                </a:solidFill>
              </a:rPr>
              <a:t>образованием и использованием бюджетных средств</a:t>
            </a:r>
          </a:p>
        </p:txBody>
      </p:sp>
      <p:graphicFrame>
        <p:nvGraphicFramePr>
          <p:cNvPr id="12" name="Схема 11"/>
          <p:cNvGraphicFramePr/>
          <p:nvPr/>
        </p:nvGraphicFramePr>
        <p:xfrm>
          <a:off x="323528" y="3789040"/>
          <a:ext cx="2664296" cy="28803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14" name="Схема 13"/>
          <p:cNvGraphicFramePr/>
          <p:nvPr/>
        </p:nvGraphicFramePr>
        <p:xfrm>
          <a:off x="3347864" y="3789040"/>
          <a:ext cx="2880320" cy="1800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sp>
        <p:nvSpPr>
          <p:cNvPr id="15" name="Штриховая стрелка вправо 14"/>
          <p:cNvSpPr/>
          <p:nvPr/>
        </p:nvSpPr>
        <p:spPr>
          <a:xfrm rot="8028691">
            <a:off x="1780207" y="1774197"/>
            <a:ext cx="1092939" cy="213985"/>
          </a:xfrm>
          <a:prstGeom prst="stripedRightArrow">
            <a:avLst/>
          </a:prstGeom>
          <a:gradFill>
            <a:gsLst>
              <a:gs pos="0">
                <a:srgbClr val="BCE292"/>
              </a:gs>
              <a:gs pos="50000">
                <a:srgbClr val="EDF2BE"/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6" name="Штриховая стрелка вправо 15"/>
          <p:cNvSpPr/>
          <p:nvPr/>
        </p:nvSpPr>
        <p:spPr>
          <a:xfrm rot="2867522">
            <a:off x="6345884" y="1778459"/>
            <a:ext cx="1060743" cy="204485"/>
          </a:xfrm>
          <a:prstGeom prst="stripedRightArrow">
            <a:avLst/>
          </a:prstGeom>
          <a:gradFill>
            <a:gsLst>
              <a:gs pos="0">
                <a:srgbClr val="BCE292"/>
              </a:gs>
              <a:gs pos="50000">
                <a:srgbClr val="EDF2BE"/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7" name="Штриховая стрелка вправо 16"/>
          <p:cNvSpPr/>
          <p:nvPr/>
        </p:nvSpPr>
        <p:spPr>
          <a:xfrm rot="5400000">
            <a:off x="4426964" y="1989860"/>
            <a:ext cx="360040" cy="213985"/>
          </a:xfrm>
          <a:prstGeom prst="stripedRightArrow">
            <a:avLst/>
          </a:prstGeom>
          <a:gradFill>
            <a:gsLst>
              <a:gs pos="0">
                <a:srgbClr val="BCE292"/>
              </a:gs>
              <a:gs pos="50000">
                <a:srgbClr val="EDF2BE"/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8" name="Штриховая стрелка вправо 17"/>
          <p:cNvSpPr/>
          <p:nvPr/>
        </p:nvSpPr>
        <p:spPr>
          <a:xfrm rot="5400000">
            <a:off x="1511659" y="3609021"/>
            <a:ext cx="216025" cy="144016"/>
          </a:xfrm>
          <a:prstGeom prst="stripedRightArrow">
            <a:avLst/>
          </a:prstGeom>
          <a:gradFill>
            <a:gsLst>
              <a:gs pos="0">
                <a:srgbClr val="BCE292"/>
              </a:gs>
              <a:gs pos="50000">
                <a:srgbClr val="EDF2BE"/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9" name="Штриховая стрелка вправо 18"/>
          <p:cNvSpPr/>
          <p:nvPr/>
        </p:nvSpPr>
        <p:spPr>
          <a:xfrm rot="5400000">
            <a:off x="4535995" y="3609021"/>
            <a:ext cx="216025" cy="144016"/>
          </a:xfrm>
          <a:prstGeom prst="stripedRightArrow">
            <a:avLst/>
          </a:prstGeom>
          <a:gradFill>
            <a:gsLst>
              <a:gs pos="0">
                <a:srgbClr val="BCE292"/>
              </a:gs>
              <a:gs pos="50000">
                <a:srgbClr val="EDF2BE"/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46881" name="Rectangle 2"/>
          <p:cNvSpPr>
            <a:spLocks noGrp="1"/>
          </p:cNvSpPr>
          <p:nvPr>
            <p:ph type="title" idx="4294967295"/>
          </p:nvPr>
        </p:nvSpPr>
        <p:spPr bwMode="auto">
          <a:noFill/>
        </p:spPr>
        <p:txBody>
          <a:bodyPr wrap="square" numCol="1" compatLnSpc="1">
            <a:prstTxWarp prst="textNoShape">
              <a:avLst/>
            </a:prstTxWarp>
          </a:bodyPr>
          <a:lstStyle/>
          <a:p>
            <a:endParaRPr lang="ru-RU" smtClean="0">
              <a:solidFill>
                <a:schemeClr val="tx1"/>
              </a:solidFill>
              <a:effectLst/>
            </a:endParaRPr>
          </a:p>
        </p:txBody>
      </p:sp>
      <p:sp>
        <p:nvSpPr>
          <p:cNvPr id="4346882" name="Rectangle 3"/>
          <p:cNvSpPr>
            <a:spLocks noGrp="1"/>
          </p:cNvSpPr>
          <p:nvPr>
            <p:ph type="body" idx="4294967295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4346883" name="AutoShape 4" descr="1675595615_top-fon-com-p-fon-dlya-prezentatsii-powerpoint-neitralni-170"/>
          <p:cNvSpPr>
            <a:spLocks noChangeAspect="1" noChangeArrowheads="1"/>
          </p:cNvSpPr>
          <p:nvPr/>
        </p:nvSpPr>
        <p:spPr bwMode="auto">
          <a:xfrm>
            <a:off x="155575" y="460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346884" name="AutoShape 5" descr="1675595615_top-fon-com-p-fon-dlya-prezentatsii-powerpoint-neitralni-170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346886" name="Text Box 12"/>
          <p:cNvSpPr txBox="1">
            <a:spLocks noChangeArrowheads="1"/>
          </p:cNvSpPr>
          <p:nvPr/>
        </p:nvSpPr>
        <p:spPr bwMode="auto">
          <a:xfrm>
            <a:off x="8805863" y="6667500"/>
            <a:ext cx="0" cy="141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lnSpc>
                <a:spcPts val="1113"/>
              </a:lnSpc>
            </a:pPr>
            <a:endParaRPr lang="ru-RU" altLang="ru-RU" sz="1200">
              <a:solidFill>
                <a:srgbClr val="000066"/>
              </a:solidFill>
              <a:latin typeface="Times New Roman" pitchFamily="18" charset="0"/>
            </a:endParaRPr>
          </a:p>
        </p:txBody>
      </p:sp>
      <p:pic>
        <p:nvPicPr>
          <p:cNvPr id="4335618" name="Picture 2" descr="Picture backgrou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</p:spPr>
      </p:pic>
      <p:graphicFrame>
        <p:nvGraphicFramePr>
          <p:cNvPr id="8" name="Диаграмма 7"/>
          <p:cNvGraphicFramePr/>
          <p:nvPr/>
        </p:nvGraphicFramePr>
        <p:xfrm>
          <a:off x="899592" y="404664"/>
          <a:ext cx="7425208" cy="38968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9" name="Скругленный прямоугольник 8"/>
          <p:cNvSpPr/>
          <p:nvPr/>
        </p:nvSpPr>
        <p:spPr>
          <a:xfrm>
            <a:off x="539552" y="4365104"/>
            <a:ext cx="7992888" cy="2016224"/>
          </a:xfrm>
          <a:prstGeom prst="roundRect">
            <a:avLst/>
          </a:prstGeom>
          <a:gradFill>
            <a:gsLst>
              <a:gs pos="0">
                <a:srgbClr val="BCE292"/>
              </a:gs>
              <a:gs pos="35000">
                <a:schemeClr val="accent3">
                  <a:lumMod val="40000"/>
                  <a:lumOff val="60000"/>
                </a:schemeClr>
              </a:gs>
              <a:gs pos="100000">
                <a:schemeClr val="accent5">
                  <a:tint val="15000"/>
                  <a:satMod val="350000"/>
                </a:schemeClr>
              </a:gs>
            </a:gsLst>
          </a:gra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Структура доходной части бюджета Трефиловского сельского поселения</a:t>
            </a:r>
          </a:p>
          <a:p>
            <a:endParaRPr lang="ru-RU" sz="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v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Налоговые поступления</a:t>
            </a:r>
          </a:p>
          <a:p>
            <a:pPr>
              <a:buFont typeface="Wingdings" pitchFamily="2" charset="2"/>
              <a:buChar char="v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Неналоговые поступления</a:t>
            </a:r>
          </a:p>
          <a:p>
            <a:pPr>
              <a:buFont typeface="Wingdings" pitchFamily="2" charset="2"/>
              <a:buChar char="v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Безвозмездные поступления</a:t>
            </a:r>
          </a:p>
          <a:p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46881" name="Rectangle 2"/>
          <p:cNvSpPr>
            <a:spLocks noGrp="1"/>
          </p:cNvSpPr>
          <p:nvPr>
            <p:ph type="title" idx="4294967295"/>
          </p:nvPr>
        </p:nvSpPr>
        <p:spPr bwMode="auto">
          <a:noFill/>
        </p:spPr>
        <p:txBody>
          <a:bodyPr wrap="square" numCol="1" compatLnSpc="1">
            <a:prstTxWarp prst="textNoShape">
              <a:avLst/>
            </a:prstTxWarp>
          </a:bodyPr>
          <a:lstStyle/>
          <a:p>
            <a:endParaRPr lang="ru-RU">
              <a:solidFill>
                <a:schemeClr val="tx1"/>
              </a:solidFill>
              <a:effectLst/>
            </a:endParaRPr>
          </a:p>
        </p:txBody>
      </p:sp>
      <p:sp>
        <p:nvSpPr>
          <p:cNvPr id="4346882" name="Rectangle 3"/>
          <p:cNvSpPr>
            <a:spLocks noGrp="1"/>
          </p:cNvSpPr>
          <p:nvPr>
            <p:ph type="body" idx="4294967295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346883" name="AutoShape 4" descr="1675595615_top-fon-com-p-fon-dlya-prezentatsii-powerpoint-neitralni-170"/>
          <p:cNvSpPr>
            <a:spLocks noChangeAspect="1" noChangeArrowheads="1"/>
          </p:cNvSpPr>
          <p:nvPr/>
        </p:nvSpPr>
        <p:spPr bwMode="auto">
          <a:xfrm>
            <a:off x="155575" y="460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346884" name="AutoShape 5" descr="1675595615_top-fon-com-p-fon-dlya-prezentatsii-powerpoint-neitralni-170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346886" name="Text Box 12"/>
          <p:cNvSpPr txBox="1">
            <a:spLocks noChangeArrowheads="1"/>
          </p:cNvSpPr>
          <p:nvPr/>
        </p:nvSpPr>
        <p:spPr bwMode="auto">
          <a:xfrm>
            <a:off x="8805863" y="6667500"/>
            <a:ext cx="0" cy="141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lnSpc>
                <a:spcPts val="1113"/>
              </a:lnSpc>
            </a:pPr>
            <a:endParaRPr lang="ru-RU" altLang="ru-RU" sz="1200">
              <a:solidFill>
                <a:srgbClr val="000066"/>
              </a:solidFill>
              <a:latin typeface="Times New Roman" pitchFamily="18" charset="0"/>
            </a:endParaRPr>
          </a:p>
        </p:txBody>
      </p:sp>
      <p:pic>
        <p:nvPicPr>
          <p:cNvPr id="4335618" name="Picture 2" descr="Picture backgrou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</p:spPr>
      </p:pic>
      <p:sp>
        <p:nvSpPr>
          <p:cNvPr id="8" name="Скругленный прямоугольник 7"/>
          <p:cNvSpPr/>
          <p:nvPr/>
        </p:nvSpPr>
        <p:spPr>
          <a:xfrm>
            <a:off x="395536" y="260648"/>
            <a:ext cx="8352928" cy="1080120"/>
          </a:xfrm>
          <a:prstGeom prst="roundRect">
            <a:avLst/>
          </a:prstGeom>
          <a:gradFill>
            <a:gsLst>
              <a:gs pos="0">
                <a:srgbClr val="BCE292"/>
              </a:gs>
              <a:gs pos="50000">
                <a:schemeClr val="accent3">
                  <a:lumMod val="40000"/>
                  <a:lumOff val="60000"/>
                </a:schemeClr>
              </a:gs>
              <a:gs pos="100000">
                <a:schemeClr val="accent1">
                  <a:lumMod val="20000"/>
                  <a:lumOff val="80000"/>
                </a:schemeClr>
              </a:gs>
            </a:gsLst>
            <a:lin ang="5400000" scaled="0"/>
          </a:gra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altLang="ru-RU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Формирование доходной части бюджета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9" name="Text Box 5"/>
          <p:cNvSpPr txBox="1">
            <a:spLocks noChangeArrowheads="1"/>
          </p:cNvSpPr>
          <p:nvPr/>
        </p:nvSpPr>
        <p:spPr bwMode="auto">
          <a:xfrm>
            <a:off x="179512" y="1628800"/>
            <a:ext cx="3095749" cy="2987997"/>
          </a:xfrm>
          <a:prstGeom prst="rect">
            <a:avLst/>
          </a:prstGeom>
          <a:solidFill>
            <a:srgbClr val="E0FE9E"/>
          </a:solidFill>
          <a:ln w="9525">
            <a:solidFill>
              <a:srgbClr val="0000FF"/>
            </a:solidFill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algn="ctr">
              <a:lnSpc>
                <a:spcPts val="2513"/>
              </a:lnSpc>
            </a:pPr>
            <a:r>
              <a:rPr lang="ru-RU" altLang="ru-RU" b="1" i="1" dirty="0">
                <a:solidFill>
                  <a:srgbClr val="333399"/>
                </a:solidFill>
                <a:latin typeface="Times New Roman" pitchFamily="18" charset="0"/>
              </a:rPr>
              <a:t>Налоговые доходы:</a:t>
            </a:r>
          </a:p>
          <a:p>
            <a:pPr algn="ctr">
              <a:lnSpc>
                <a:spcPts val="1813"/>
              </a:lnSpc>
            </a:pPr>
            <a:r>
              <a:rPr lang="ru-RU" altLang="ru-RU" sz="1600" i="1" dirty="0">
                <a:solidFill>
                  <a:srgbClr val="000000"/>
                </a:solidFill>
                <a:latin typeface="Times New Roman" pitchFamily="18" charset="0"/>
              </a:rPr>
              <a:t>    Налог на доходы</a:t>
            </a:r>
          </a:p>
          <a:p>
            <a:pPr algn="ctr">
              <a:lnSpc>
                <a:spcPts val="1925"/>
              </a:lnSpc>
            </a:pPr>
            <a:r>
              <a:rPr lang="ru-RU" altLang="ru-RU" sz="1600" i="1" dirty="0">
                <a:solidFill>
                  <a:srgbClr val="000000"/>
                </a:solidFill>
                <a:latin typeface="Times New Roman" pitchFamily="18" charset="0"/>
              </a:rPr>
              <a:t>физических лиц</a:t>
            </a:r>
          </a:p>
          <a:p>
            <a:pPr algn="ctr">
              <a:lnSpc>
                <a:spcPts val="1925"/>
              </a:lnSpc>
            </a:pPr>
            <a:r>
              <a:rPr lang="ru-RU" altLang="ru-RU" sz="1600" i="1" dirty="0">
                <a:latin typeface="Times New Roman" pitchFamily="18" charset="0"/>
              </a:rPr>
              <a:t>   Акцизы</a:t>
            </a:r>
          </a:p>
          <a:p>
            <a:pPr algn="ctr">
              <a:lnSpc>
                <a:spcPts val="1925"/>
              </a:lnSpc>
            </a:pPr>
            <a:r>
              <a:rPr lang="ru-RU" altLang="ru-RU" sz="1600" i="1" dirty="0">
                <a:solidFill>
                  <a:srgbClr val="000000"/>
                </a:solidFill>
                <a:latin typeface="Times New Roman" pitchFamily="18" charset="0"/>
              </a:rPr>
              <a:t>   Единый</a:t>
            </a:r>
          </a:p>
          <a:p>
            <a:pPr algn="ctr">
              <a:lnSpc>
                <a:spcPts val="1925"/>
              </a:lnSpc>
            </a:pPr>
            <a:r>
              <a:rPr lang="ru-RU" altLang="ru-RU" sz="1600" i="1" dirty="0">
                <a:solidFill>
                  <a:srgbClr val="000000"/>
                </a:solidFill>
                <a:latin typeface="Times New Roman" pitchFamily="18" charset="0"/>
              </a:rPr>
              <a:t>сельскохозяйственный</a:t>
            </a:r>
          </a:p>
          <a:p>
            <a:pPr algn="ctr">
              <a:lnSpc>
                <a:spcPts val="1925"/>
              </a:lnSpc>
            </a:pPr>
            <a:r>
              <a:rPr lang="ru-RU" altLang="ru-RU" sz="1600" i="1" dirty="0">
                <a:solidFill>
                  <a:srgbClr val="000000"/>
                </a:solidFill>
                <a:latin typeface="Times New Roman" pitchFamily="18" charset="0"/>
              </a:rPr>
              <a:t>налог</a:t>
            </a:r>
          </a:p>
          <a:p>
            <a:pPr algn="ctr">
              <a:lnSpc>
                <a:spcPts val="1925"/>
              </a:lnSpc>
            </a:pPr>
            <a:r>
              <a:rPr lang="ru-RU" altLang="ru-RU" sz="1600" i="1" dirty="0">
                <a:solidFill>
                  <a:srgbClr val="000000"/>
                </a:solidFill>
                <a:latin typeface="Times New Roman" pitchFamily="18" charset="0"/>
              </a:rPr>
              <a:t>Земельный налог</a:t>
            </a:r>
          </a:p>
          <a:p>
            <a:pPr algn="ctr">
              <a:lnSpc>
                <a:spcPts val="1925"/>
              </a:lnSpc>
            </a:pPr>
            <a:r>
              <a:rPr lang="ru-RU" altLang="ru-RU" sz="1600" i="1" dirty="0">
                <a:solidFill>
                  <a:srgbClr val="000000"/>
                </a:solidFill>
                <a:latin typeface="Times New Roman" pitchFamily="18" charset="0"/>
              </a:rPr>
              <a:t>Налог на имущество физических лиц</a:t>
            </a:r>
          </a:p>
          <a:p>
            <a:pPr algn="ctr">
              <a:lnSpc>
                <a:spcPts val="1925"/>
              </a:lnSpc>
            </a:pPr>
            <a:r>
              <a:rPr lang="ru-RU" altLang="ru-RU" sz="1600" i="1" dirty="0">
                <a:solidFill>
                  <a:srgbClr val="000000"/>
                </a:solidFill>
                <a:latin typeface="Times New Roman" pitchFamily="18" charset="0"/>
              </a:rPr>
              <a:t>Государственная пошлина</a:t>
            </a:r>
          </a:p>
          <a:p>
            <a:pPr algn="ctr">
              <a:lnSpc>
                <a:spcPts val="1925"/>
              </a:lnSpc>
            </a:pPr>
            <a:r>
              <a:rPr lang="ru-RU" altLang="ru-RU" sz="1600" i="1" dirty="0">
                <a:solidFill>
                  <a:srgbClr val="000000"/>
                </a:solidFill>
                <a:latin typeface="Times New Roman" pitchFamily="18" charset="0"/>
              </a:rPr>
              <a:t>Прочие налоговые доходы</a:t>
            </a:r>
          </a:p>
        </p:txBody>
      </p:sp>
      <p:sp>
        <p:nvSpPr>
          <p:cNvPr id="10" name="Text Box 6"/>
          <p:cNvSpPr txBox="1">
            <a:spLocks noChangeArrowheads="1"/>
          </p:cNvSpPr>
          <p:nvPr/>
        </p:nvSpPr>
        <p:spPr bwMode="auto">
          <a:xfrm>
            <a:off x="3419475" y="1654175"/>
            <a:ext cx="3097213" cy="3718967"/>
          </a:xfrm>
          <a:prstGeom prst="rect">
            <a:avLst/>
          </a:prstGeom>
          <a:solidFill>
            <a:srgbClr val="CCECFF"/>
          </a:solidFill>
          <a:ln w="9525">
            <a:solidFill>
              <a:srgbClr val="0000FF"/>
            </a:solidFill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>
              <a:lnSpc>
                <a:spcPts val="2513"/>
              </a:lnSpc>
            </a:pPr>
            <a:r>
              <a:rPr lang="ru-RU" altLang="ru-RU" b="1" i="1" dirty="0">
                <a:solidFill>
                  <a:srgbClr val="333399"/>
                </a:solidFill>
                <a:latin typeface="Times New Roman" pitchFamily="18" charset="0"/>
              </a:rPr>
              <a:t>Неналоговые доходы:</a:t>
            </a:r>
          </a:p>
          <a:p>
            <a:pPr algn="ctr">
              <a:lnSpc>
                <a:spcPts val="1813"/>
              </a:lnSpc>
            </a:pPr>
            <a:r>
              <a:rPr lang="ru-RU" altLang="ru-RU" sz="1600" i="1" dirty="0">
                <a:solidFill>
                  <a:srgbClr val="000000"/>
                </a:solidFill>
                <a:latin typeface="Times New Roman" pitchFamily="18" charset="0"/>
              </a:rPr>
              <a:t>Аренда земли (за</a:t>
            </a:r>
          </a:p>
          <a:p>
            <a:pPr algn="ctr">
              <a:lnSpc>
                <a:spcPts val="1925"/>
              </a:lnSpc>
            </a:pPr>
            <a:r>
              <a:rPr lang="ru-RU" altLang="ru-RU" sz="1600" i="1" dirty="0">
                <a:solidFill>
                  <a:srgbClr val="000000"/>
                </a:solidFill>
                <a:latin typeface="Times New Roman" pitchFamily="18" charset="0"/>
              </a:rPr>
              <a:t>земельные участки, за</a:t>
            </a:r>
          </a:p>
          <a:p>
            <a:pPr algn="ctr">
              <a:lnSpc>
                <a:spcPts val="1925"/>
              </a:lnSpc>
            </a:pPr>
            <a:r>
              <a:rPr lang="ru-RU" altLang="ru-RU" sz="1600" i="1" dirty="0">
                <a:solidFill>
                  <a:srgbClr val="000000"/>
                </a:solidFill>
                <a:latin typeface="Times New Roman" pitchFamily="18" charset="0"/>
              </a:rPr>
              <a:t>земельные участки</a:t>
            </a:r>
          </a:p>
          <a:p>
            <a:pPr algn="ctr">
              <a:lnSpc>
                <a:spcPts val="1925"/>
              </a:lnSpc>
            </a:pPr>
            <a:r>
              <a:rPr lang="ru-RU" altLang="ru-RU" sz="1600" i="1" dirty="0">
                <a:solidFill>
                  <a:srgbClr val="000000"/>
                </a:solidFill>
                <a:latin typeface="Times New Roman" pitchFamily="18" charset="0"/>
              </a:rPr>
              <a:t>государственная.</a:t>
            </a:r>
          </a:p>
          <a:p>
            <a:pPr algn="ctr">
              <a:lnSpc>
                <a:spcPts val="1925"/>
              </a:lnSpc>
            </a:pPr>
            <a:r>
              <a:rPr lang="ru-RU" altLang="ru-RU" sz="1600" i="1" dirty="0">
                <a:solidFill>
                  <a:srgbClr val="000000"/>
                </a:solidFill>
                <a:latin typeface="Times New Roman" pitchFamily="18" charset="0"/>
              </a:rPr>
              <a:t>собственность, на</a:t>
            </a:r>
          </a:p>
          <a:p>
            <a:pPr algn="ctr">
              <a:lnSpc>
                <a:spcPts val="1925"/>
              </a:lnSpc>
            </a:pPr>
            <a:r>
              <a:rPr lang="ru-RU" altLang="ru-RU" sz="1600" i="1" dirty="0">
                <a:solidFill>
                  <a:srgbClr val="000000"/>
                </a:solidFill>
                <a:latin typeface="Times New Roman" pitchFamily="18" charset="0"/>
              </a:rPr>
              <a:t>которые не разграничена</a:t>
            </a:r>
          </a:p>
          <a:p>
            <a:pPr algn="ctr">
              <a:lnSpc>
                <a:spcPts val="1925"/>
              </a:lnSpc>
            </a:pPr>
            <a:r>
              <a:rPr lang="ru-RU" altLang="ru-RU" sz="1600" i="1" dirty="0">
                <a:solidFill>
                  <a:srgbClr val="000000"/>
                </a:solidFill>
                <a:latin typeface="Times New Roman" pitchFamily="18" charset="0"/>
              </a:rPr>
              <a:t>или за земли после</a:t>
            </a:r>
          </a:p>
          <a:p>
            <a:pPr algn="ctr">
              <a:lnSpc>
                <a:spcPts val="1925"/>
              </a:lnSpc>
            </a:pPr>
            <a:r>
              <a:rPr lang="ru-RU" altLang="ru-RU" sz="1600" i="1" dirty="0">
                <a:solidFill>
                  <a:srgbClr val="000000"/>
                </a:solidFill>
                <a:latin typeface="Times New Roman" pitchFamily="18" charset="0"/>
              </a:rPr>
              <a:t>разграничения)</a:t>
            </a:r>
          </a:p>
          <a:p>
            <a:pPr algn="ctr">
              <a:lnSpc>
                <a:spcPts val="1925"/>
              </a:lnSpc>
            </a:pPr>
            <a:r>
              <a:rPr lang="ru-RU" altLang="ru-RU" sz="1600" i="1" dirty="0">
                <a:solidFill>
                  <a:srgbClr val="000000"/>
                </a:solidFill>
                <a:latin typeface="Times New Roman" pitchFamily="18" charset="0"/>
              </a:rPr>
              <a:t>Аренда  имущества</a:t>
            </a:r>
          </a:p>
          <a:p>
            <a:pPr algn="ctr">
              <a:lnSpc>
                <a:spcPts val="1925"/>
              </a:lnSpc>
            </a:pPr>
            <a:r>
              <a:rPr lang="ru-RU" altLang="ru-RU" sz="1600" i="1" dirty="0">
                <a:solidFill>
                  <a:srgbClr val="000000"/>
                </a:solidFill>
                <a:latin typeface="Times New Roman" pitchFamily="18" charset="0"/>
              </a:rPr>
              <a:t>Доходы от реализации</a:t>
            </a:r>
          </a:p>
          <a:p>
            <a:pPr algn="ctr">
              <a:lnSpc>
                <a:spcPts val="1925"/>
              </a:lnSpc>
            </a:pPr>
            <a:r>
              <a:rPr lang="ru-RU" altLang="ru-RU" sz="1600" i="1" dirty="0">
                <a:solidFill>
                  <a:srgbClr val="000000"/>
                </a:solidFill>
                <a:latin typeface="Times New Roman" pitchFamily="18" charset="0"/>
              </a:rPr>
              <a:t>имущества</a:t>
            </a:r>
          </a:p>
          <a:p>
            <a:pPr algn="ctr">
              <a:lnSpc>
                <a:spcPts val="1925"/>
              </a:lnSpc>
            </a:pPr>
            <a:r>
              <a:rPr lang="ru-RU" altLang="ru-RU" sz="1600" i="1" dirty="0">
                <a:solidFill>
                  <a:srgbClr val="000000"/>
                </a:solidFill>
                <a:latin typeface="Times New Roman" pitchFamily="18" charset="0"/>
              </a:rPr>
              <a:t>Доходы от продажи</a:t>
            </a:r>
          </a:p>
          <a:p>
            <a:pPr algn="ctr">
              <a:lnSpc>
                <a:spcPts val="1925"/>
              </a:lnSpc>
            </a:pPr>
            <a:r>
              <a:rPr lang="ru-RU" altLang="ru-RU" sz="1600" i="1" dirty="0">
                <a:solidFill>
                  <a:srgbClr val="000000"/>
                </a:solidFill>
                <a:latin typeface="Times New Roman" pitchFamily="18" charset="0"/>
              </a:rPr>
              <a:t>земельных участков</a:t>
            </a:r>
          </a:p>
          <a:p>
            <a:pPr algn="ctr">
              <a:lnSpc>
                <a:spcPts val="1925"/>
              </a:lnSpc>
            </a:pPr>
            <a:r>
              <a:rPr lang="ru-RU" altLang="ru-RU" sz="1600" i="1" dirty="0">
                <a:solidFill>
                  <a:srgbClr val="000000"/>
                </a:solidFill>
                <a:latin typeface="Times New Roman" pitchFamily="18" charset="0"/>
              </a:rPr>
              <a:t>Штрафы</a:t>
            </a:r>
          </a:p>
        </p:txBody>
      </p:sp>
      <p:sp>
        <p:nvSpPr>
          <p:cNvPr id="11" name="Text Box 7"/>
          <p:cNvSpPr txBox="1">
            <a:spLocks noChangeArrowheads="1"/>
          </p:cNvSpPr>
          <p:nvPr/>
        </p:nvSpPr>
        <p:spPr bwMode="auto">
          <a:xfrm>
            <a:off x="6659563" y="1666875"/>
            <a:ext cx="2305050" cy="2236788"/>
          </a:xfrm>
          <a:prstGeom prst="rect">
            <a:avLst/>
          </a:prstGeom>
          <a:solidFill>
            <a:srgbClr val="FFCC99"/>
          </a:solidFill>
          <a:ln w="9525">
            <a:solidFill>
              <a:srgbClr val="0000FF"/>
            </a:solidFill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>
              <a:lnSpc>
                <a:spcPts val="2225"/>
              </a:lnSpc>
            </a:pPr>
            <a:r>
              <a:rPr lang="ru-RU" altLang="ru-RU" b="1" i="1" dirty="0">
                <a:solidFill>
                  <a:srgbClr val="333399"/>
                </a:solidFill>
                <a:latin typeface="Times New Roman" pitchFamily="18" charset="0"/>
              </a:rPr>
              <a:t>Безвозмездные</a:t>
            </a:r>
          </a:p>
          <a:p>
            <a:pPr algn="ctr">
              <a:lnSpc>
                <a:spcPts val="1925"/>
              </a:lnSpc>
            </a:pPr>
            <a:r>
              <a:rPr lang="ru-RU" altLang="ru-RU" b="1" i="1" dirty="0">
                <a:solidFill>
                  <a:srgbClr val="333399"/>
                </a:solidFill>
                <a:latin typeface="Times New Roman" pitchFamily="18" charset="0"/>
              </a:rPr>
              <a:t>поступления:</a:t>
            </a:r>
          </a:p>
          <a:p>
            <a:pPr algn="ctr">
              <a:lnSpc>
                <a:spcPts val="1838"/>
              </a:lnSpc>
            </a:pPr>
            <a:r>
              <a:rPr lang="ru-RU" altLang="ru-RU" sz="1600" i="1" dirty="0">
                <a:solidFill>
                  <a:srgbClr val="000000"/>
                </a:solidFill>
                <a:latin typeface="Times New Roman" pitchFamily="18" charset="0"/>
              </a:rPr>
              <a:t>Дотации</a:t>
            </a:r>
          </a:p>
          <a:p>
            <a:pPr algn="ctr">
              <a:lnSpc>
                <a:spcPts val="1925"/>
              </a:lnSpc>
            </a:pPr>
            <a:r>
              <a:rPr lang="ru-RU" altLang="ru-RU" sz="1600" i="1" dirty="0">
                <a:solidFill>
                  <a:srgbClr val="000000"/>
                </a:solidFill>
                <a:latin typeface="Times New Roman" pitchFamily="18" charset="0"/>
              </a:rPr>
              <a:t>Субсидии</a:t>
            </a:r>
          </a:p>
          <a:p>
            <a:pPr algn="ctr">
              <a:lnSpc>
                <a:spcPts val="1925"/>
              </a:lnSpc>
            </a:pPr>
            <a:r>
              <a:rPr lang="ru-RU" altLang="ru-RU" sz="1600" i="1" dirty="0">
                <a:solidFill>
                  <a:srgbClr val="000000"/>
                </a:solidFill>
                <a:latin typeface="Times New Roman" pitchFamily="18" charset="0"/>
              </a:rPr>
              <a:t>Субвенции</a:t>
            </a:r>
          </a:p>
          <a:p>
            <a:pPr algn="ctr">
              <a:lnSpc>
                <a:spcPts val="1925"/>
              </a:lnSpc>
            </a:pPr>
            <a:r>
              <a:rPr lang="ru-RU" altLang="ru-RU" sz="1600" i="1" dirty="0">
                <a:solidFill>
                  <a:srgbClr val="000000"/>
                </a:solidFill>
                <a:latin typeface="Times New Roman" pitchFamily="18" charset="0"/>
              </a:rPr>
              <a:t>Иные межбюджетные</a:t>
            </a:r>
          </a:p>
          <a:p>
            <a:pPr algn="ctr">
              <a:lnSpc>
                <a:spcPts val="1925"/>
              </a:lnSpc>
            </a:pPr>
            <a:r>
              <a:rPr lang="ru-RU" altLang="ru-RU" sz="1600" i="1" dirty="0">
                <a:solidFill>
                  <a:srgbClr val="000000"/>
                </a:solidFill>
                <a:latin typeface="Times New Roman" pitchFamily="18" charset="0"/>
              </a:rPr>
              <a:t>трансферты</a:t>
            </a:r>
          </a:p>
          <a:p>
            <a:pPr algn="ctr">
              <a:lnSpc>
                <a:spcPts val="1925"/>
              </a:lnSpc>
            </a:pPr>
            <a:r>
              <a:rPr lang="ru-RU" altLang="ru-RU" sz="1600" i="1" dirty="0">
                <a:solidFill>
                  <a:srgbClr val="000000"/>
                </a:solidFill>
                <a:latin typeface="Times New Roman" pitchFamily="18" charset="0"/>
              </a:rPr>
              <a:t>Прочие безвозмездные</a:t>
            </a:r>
          </a:p>
          <a:p>
            <a:pPr algn="ctr">
              <a:lnSpc>
                <a:spcPts val="1925"/>
              </a:lnSpc>
            </a:pPr>
            <a:r>
              <a:rPr lang="ru-RU" altLang="ru-RU" sz="1600" i="1" dirty="0">
                <a:solidFill>
                  <a:srgbClr val="000000"/>
                </a:solidFill>
                <a:latin typeface="Times New Roman" pitchFamily="18" charset="0"/>
              </a:rPr>
              <a:t>поступления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46881" name="Rectangle 2"/>
          <p:cNvSpPr>
            <a:spLocks noGrp="1"/>
          </p:cNvSpPr>
          <p:nvPr>
            <p:ph type="title" idx="4294967295"/>
          </p:nvPr>
        </p:nvSpPr>
        <p:spPr bwMode="auto">
          <a:noFill/>
        </p:spPr>
        <p:txBody>
          <a:bodyPr wrap="square" numCol="1" compatLnSpc="1">
            <a:prstTxWarp prst="textNoShape">
              <a:avLst/>
            </a:prstTxWarp>
          </a:bodyPr>
          <a:lstStyle/>
          <a:p>
            <a:endParaRPr lang="ru-RU">
              <a:solidFill>
                <a:schemeClr val="tx1"/>
              </a:solidFill>
              <a:effectLst/>
            </a:endParaRPr>
          </a:p>
        </p:txBody>
      </p:sp>
      <p:sp>
        <p:nvSpPr>
          <p:cNvPr id="4346882" name="Rectangle 3"/>
          <p:cNvSpPr>
            <a:spLocks noGrp="1"/>
          </p:cNvSpPr>
          <p:nvPr>
            <p:ph type="body" idx="4294967295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346883" name="AutoShape 4" descr="1675595615_top-fon-com-p-fon-dlya-prezentatsii-powerpoint-neitralni-170"/>
          <p:cNvSpPr>
            <a:spLocks noChangeAspect="1" noChangeArrowheads="1"/>
          </p:cNvSpPr>
          <p:nvPr/>
        </p:nvSpPr>
        <p:spPr bwMode="auto">
          <a:xfrm>
            <a:off x="155575" y="460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346884" name="AutoShape 5" descr="1675595615_top-fon-com-p-fon-dlya-prezentatsii-powerpoint-neitralni-170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346886" name="Text Box 12"/>
          <p:cNvSpPr txBox="1">
            <a:spLocks noChangeArrowheads="1"/>
          </p:cNvSpPr>
          <p:nvPr/>
        </p:nvSpPr>
        <p:spPr bwMode="auto">
          <a:xfrm>
            <a:off x="8805863" y="6667500"/>
            <a:ext cx="0" cy="141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lnSpc>
                <a:spcPts val="1113"/>
              </a:lnSpc>
            </a:pPr>
            <a:endParaRPr lang="ru-RU" altLang="ru-RU" sz="1200">
              <a:solidFill>
                <a:srgbClr val="000066"/>
              </a:solidFill>
              <a:latin typeface="Times New Roman" pitchFamily="18" charset="0"/>
            </a:endParaRPr>
          </a:p>
        </p:txBody>
      </p:sp>
      <p:pic>
        <p:nvPicPr>
          <p:cNvPr id="4335618" name="Picture 2" descr="Picture backgrou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</p:spPr>
      </p:pic>
      <p:pic>
        <p:nvPicPr>
          <p:cNvPr id="8" name="Picture 19" descr="scale_120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3789040"/>
            <a:ext cx="4391025" cy="2924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AutoShape 7"/>
          <p:cNvSpPr>
            <a:spLocks noChangeArrowheads="1"/>
          </p:cNvSpPr>
          <p:nvPr/>
        </p:nvSpPr>
        <p:spPr bwMode="auto">
          <a:xfrm>
            <a:off x="251520" y="1700808"/>
            <a:ext cx="4392488" cy="2016224"/>
          </a:xfrm>
          <a:prstGeom prst="octagon">
            <a:avLst>
              <a:gd name="adj" fmla="val 29287"/>
            </a:avLst>
          </a:prstGeom>
          <a:solidFill>
            <a:schemeClr val="accent3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 i="1">
              <a:solidFill>
                <a:srgbClr val="000000"/>
              </a:solidFill>
            </a:endParaRPr>
          </a:p>
          <a:p>
            <a:pPr algn="ctr"/>
            <a:endParaRPr lang="ru-RU"/>
          </a:p>
        </p:txBody>
      </p:sp>
      <p:sp>
        <p:nvSpPr>
          <p:cNvPr id="11" name="AutoShape 7"/>
          <p:cNvSpPr>
            <a:spLocks noChangeArrowheads="1"/>
          </p:cNvSpPr>
          <p:nvPr/>
        </p:nvSpPr>
        <p:spPr bwMode="auto">
          <a:xfrm>
            <a:off x="4751387" y="1628801"/>
            <a:ext cx="4213101" cy="2160240"/>
          </a:xfrm>
          <a:prstGeom prst="octagon">
            <a:avLst>
              <a:gd name="adj" fmla="val 30106"/>
            </a:avLst>
          </a:prstGeom>
          <a:solidFill>
            <a:schemeClr val="accent3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 i="1">
              <a:solidFill>
                <a:srgbClr val="000000"/>
              </a:solidFill>
            </a:endParaRPr>
          </a:p>
          <a:p>
            <a:pPr algn="ctr"/>
            <a:endParaRPr lang="ru-RU"/>
          </a:p>
        </p:txBody>
      </p:sp>
      <p:sp>
        <p:nvSpPr>
          <p:cNvPr id="12" name="Rectangle 15"/>
          <p:cNvSpPr>
            <a:spLocks noChangeArrowheads="1"/>
          </p:cNvSpPr>
          <p:nvPr/>
        </p:nvSpPr>
        <p:spPr bwMode="auto">
          <a:xfrm>
            <a:off x="539750" y="1700808"/>
            <a:ext cx="4032250" cy="18800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ts val="2513"/>
              </a:lnSpc>
            </a:pPr>
            <a:endParaRPr lang="ru-RU" altLang="ru-RU" sz="1200" b="1" i="1" dirty="0"/>
          </a:p>
          <a:p>
            <a:pPr algn="ctr">
              <a:lnSpc>
                <a:spcPts val="2513"/>
              </a:lnSpc>
            </a:pPr>
            <a:r>
              <a:rPr lang="ru-RU" altLang="ru-RU" sz="1200" i="1" dirty="0"/>
              <a:t>Налог на доходы с физических лиц, земельный налог, налог на имущество физических лиц, единый сельскохозяйственный налог, госпошлина, штрафы, арендные платежи</a:t>
            </a:r>
          </a:p>
          <a:p>
            <a:endParaRPr lang="ru-RU" sz="1200" i="1" dirty="0"/>
          </a:p>
        </p:txBody>
      </p:sp>
      <p:sp>
        <p:nvSpPr>
          <p:cNvPr id="14" name="Rectangle 13"/>
          <p:cNvSpPr>
            <a:spLocks noChangeArrowheads="1"/>
          </p:cNvSpPr>
          <p:nvPr/>
        </p:nvSpPr>
        <p:spPr bwMode="auto">
          <a:xfrm>
            <a:off x="4859339" y="1700809"/>
            <a:ext cx="4284662" cy="1477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altLang="ru-RU" sz="1200" i="1" dirty="0"/>
              <a:t>Налог на доходы с физических лиц, </a:t>
            </a:r>
          </a:p>
          <a:p>
            <a:pPr algn="ctr">
              <a:lnSpc>
                <a:spcPct val="150000"/>
              </a:lnSpc>
            </a:pPr>
            <a:r>
              <a:rPr lang="ru-RU" altLang="ru-RU" sz="1200" i="1" dirty="0"/>
              <a:t>земельный налог, </a:t>
            </a:r>
          </a:p>
          <a:p>
            <a:pPr algn="ctr">
              <a:lnSpc>
                <a:spcPct val="150000"/>
              </a:lnSpc>
            </a:pPr>
            <a:r>
              <a:rPr lang="ru-RU" altLang="ru-RU" sz="1200" i="1" dirty="0"/>
              <a:t>единый сельскохозяйственный </a:t>
            </a:r>
          </a:p>
          <a:p>
            <a:pPr algn="ctr">
              <a:lnSpc>
                <a:spcPct val="150000"/>
              </a:lnSpc>
            </a:pPr>
            <a:r>
              <a:rPr lang="ru-RU" altLang="ru-RU" sz="1200" i="1" dirty="0"/>
              <a:t>налог, арендные платежи, </a:t>
            </a:r>
          </a:p>
          <a:p>
            <a:pPr algn="ctr">
              <a:lnSpc>
                <a:spcPct val="150000"/>
              </a:lnSpc>
            </a:pPr>
            <a:r>
              <a:rPr lang="ru-RU" altLang="ru-RU" sz="1200" i="1" dirty="0"/>
              <a:t>госпошлина, штрафы</a:t>
            </a:r>
            <a:endParaRPr lang="ru-RU" sz="1200" i="1" dirty="0"/>
          </a:p>
        </p:txBody>
      </p:sp>
      <p:sp>
        <p:nvSpPr>
          <p:cNvPr id="15" name="TextBox 14"/>
          <p:cNvSpPr txBox="1"/>
          <p:nvPr/>
        </p:nvSpPr>
        <p:spPr>
          <a:xfrm>
            <a:off x="827584" y="0"/>
            <a:ext cx="2736304" cy="1323439"/>
          </a:xfrm>
          <a:prstGeom prst="rect">
            <a:avLst/>
          </a:prstGeom>
          <a:gradFill>
            <a:gsLst>
              <a:gs pos="0">
                <a:srgbClr val="BCE292"/>
              </a:gs>
              <a:gs pos="35000">
                <a:schemeClr val="accent3">
                  <a:lumMod val="20000"/>
                  <a:lumOff val="80000"/>
                </a:schemeClr>
              </a:gs>
              <a:gs pos="100000">
                <a:srgbClr val="BCE6D0"/>
              </a:gs>
            </a:gsLst>
            <a:lin ang="16200000" scaled="1"/>
          </a:gradFill>
          <a:ln w="28575">
            <a:solidFill>
              <a:schemeClr val="accent3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Плательщики - физические лица, индивидуальные предприниматели</a:t>
            </a:r>
            <a:endParaRPr lang="ru-RU" sz="2000" dirty="0"/>
          </a:p>
        </p:txBody>
      </p:sp>
      <p:sp>
        <p:nvSpPr>
          <p:cNvPr id="16" name="TextBox 15"/>
          <p:cNvSpPr txBox="1"/>
          <p:nvPr/>
        </p:nvSpPr>
        <p:spPr>
          <a:xfrm>
            <a:off x="5148064" y="188640"/>
            <a:ext cx="3456384" cy="707886"/>
          </a:xfrm>
          <a:prstGeom prst="rect">
            <a:avLst/>
          </a:prstGeom>
          <a:gradFill>
            <a:gsLst>
              <a:gs pos="0">
                <a:srgbClr val="BCE292"/>
              </a:gs>
              <a:gs pos="35000">
                <a:schemeClr val="accent3">
                  <a:lumMod val="20000"/>
                  <a:lumOff val="80000"/>
                </a:schemeClr>
              </a:gs>
              <a:gs pos="100000">
                <a:srgbClr val="BCE6D0"/>
              </a:gs>
            </a:gsLst>
            <a:lin ang="16200000" scaled="1"/>
          </a:gradFill>
          <a:ln w="28575">
            <a:solidFill>
              <a:schemeClr val="accent3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Плательщики - юридические лица</a:t>
            </a:r>
            <a:endParaRPr lang="ru-RU" sz="2000" dirty="0"/>
          </a:p>
        </p:txBody>
      </p:sp>
      <p:sp>
        <p:nvSpPr>
          <p:cNvPr id="17" name="Штриховая стрелка вправо 16"/>
          <p:cNvSpPr/>
          <p:nvPr/>
        </p:nvSpPr>
        <p:spPr>
          <a:xfrm rot="5400000">
            <a:off x="2194716" y="1413796"/>
            <a:ext cx="360040" cy="213985"/>
          </a:xfrm>
          <a:prstGeom prst="stripedRightArrow">
            <a:avLst/>
          </a:prstGeom>
          <a:gradFill>
            <a:gsLst>
              <a:gs pos="0">
                <a:srgbClr val="BCE292"/>
              </a:gs>
              <a:gs pos="50000">
                <a:srgbClr val="EDF2BE"/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8" name="Штриховая стрелка вправо 17"/>
          <p:cNvSpPr/>
          <p:nvPr/>
        </p:nvSpPr>
        <p:spPr>
          <a:xfrm rot="5400000">
            <a:off x="6408203" y="1088742"/>
            <a:ext cx="648071" cy="288032"/>
          </a:xfrm>
          <a:prstGeom prst="stripedRightArrow">
            <a:avLst/>
          </a:prstGeom>
          <a:gradFill>
            <a:gsLst>
              <a:gs pos="0">
                <a:srgbClr val="BCE292"/>
              </a:gs>
              <a:gs pos="50000">
                <a:srgbClr val="EDF2BE"/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19" name="Picture 2" descr="C:\Documents and Settings\Admin\Рабочий стол\Фото для редакции\4. инфраструктура\DSCN168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4048" y="3861048"/>
            <a:ext cx="3857783" cy="276822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46881" name="Rectangle 2"/>
          <p:cNvSpPr>
            <a:spLocks noGrp="1"/>
          </p:cNvSpPr>
          <p:nvPr>
            <p:ph type="title" idx="4294967295"/>
          </p:nvPr>
        </p:nvSpPr>
        <p:spPr bwMode="auto">
          <a:noFill/>
        </p:spPr>
        <p:txBody>
          <a:bodyPr wrap="square" numCol="1" compatLnSpc="1">
            <a:prstTxWarp prst="textNoShape">
              <a:avLst/>
            </a:prstTxWarp>
          </a:bodyPr>
          <a:lstStyle/>
          <a:p>
            <a:endParaRPr lang="ru-RU">
              <a:solidFill>
                <a:schemeClr val="tx1"/>
              </a:solidFill>
              <a:effectLst/>
            </a:endParaRPr>
          </a:p>
        </p:txBody>
      </p:sp>
      <p:sp>
        <p:nvSpPr>
          <p:cNvPr id="4346882" name="Rectangle 3"/>
          <p:cNvSpPr>
            <a:spLocks noGrp="1"/>
          </p:cNvSpPr>
          <p:nvPr>
            <p:ph type="body" idx="4294967295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346883" name="AutoShape 4" descr="1675595615_top-fon-com-p-fon-dlya-prezentatsii-powerpoint-neitralni-170"/>
          <p:cNvSpPr>
            <a:spLocks noChangeAspect="1" noChangeArrowheads="1"/>
          </p:cNvSpPr>
          <p:nvPr/>
        </p:nvSpPr>
        <p:spPr bwMode="auto">
          <a:xfrm>
            <a:off x="155575" y="460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346884" name="AutoShape 5" descr="1675595615_top-fon-com-p-fon-dlya-prezentatsii-powerpoint-neitralni-170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346886" name="Text Box 12"/>
          <p:cNvSpPr txBox="1">
            <a:spLocks noChangeArrowheads="1"/>
          </p:cNvSpPr>
          <p:nvPr/>
        </p:nvSpPr>
        <p:spPr bwMode="auto">
          <a:xfrm>
            <a:off x="8805863" y="6667500"/>
            <a:ext cx="0" cy="141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lnSpc>
                <a:spcPts val="1113"/>
              </a:lnSpc>
            </a:pPr>
            <a:endParaRPr lang="ru-RU" altLang="ru-RU" sz="1200">
              <a:solidFill>
                <a:srgbClr val="000066"/>
              </a:solidFill>
              <a:latin typeface="Times New Roman" pitchFamily="18" charset="0"/>
            </a:endParaRPr>
          </a:p>
        </p:txBody>
      </p:sp>
      <p:pic>
        <p:nvPicPr>
          <p:cNvPr id="4335618" name="Picture 2" descr="Picture backgrou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</p:spPr>
      </p:pic>
      <p:graphicFrame>
        <p:nvGraphicFramePr>
          <p:cNvPr id="9" name="Диаграмма 8"/>
          <p:cNvGraphicFramePr/>
          <p:nvPr/>
        </p:nvGraphicFramePr>
        <p:xfrm>
          <a:off x="395536" y="3501008"/>
          <a:ext cx="8424936" cy="32403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0" name="Диаграмма 9"/>
          <p:cNvGraphicFramePr/>
          <p:nvPr/>
        </p:nvGraphicFramePr>
        <p:xfrm>
          <a:off x="2843808" y="980728"/>
          <a:ext cx="5616624" cy="25202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0" y="1772816"/>
            <a:ext cx="3064365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Финансирование </a:t>
            </a:r>
          </a:p>
          <a:p>
            <a:pPr algn="ctr"/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расходов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27584" y="332656"/>
            <a:ext cx="7776864" cy="707886"/>
          </a:xfrm>
          <a:prstGeom prst="rect">
            <a:avLst/>
          </a:prstGeom>
          <a:gradFill>
            <a:gsLst>
              <a:gs pos="0">
                <a:srgbClr val="BCE292"/>
              </a:gs>
              <a:gs pos="35000">
                <a:schemeClr val="accent3">
                  <a:lumMod val="20000"/>
                  <a:lumOff val="80000"/>
                </a:schemeClr>
              </a:gs>
              <a:gs pos="100000">
                <a:srgbClr val="BCE6D0"/>
              </a:gs>
            </a:gsLst>
            <a:lin ang="16200000" scaled="1"/>
          </a:gradFill>
          <a:ln w="28575">
            <a:solidFill>
              <a:schemeClr val="accent3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Структура расходной части бюджета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Трефиловского сельского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поселения</a:t>
            </a:r>
            <a:endParaRPr lang="ru-RU" sz="20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46881" name="Rectangle 2"/>
          <p:cNvSpPr>
            <a:spLocks noGrp="1"/>
          </p:cNvSpPr>
          <p:nvPr>
            <p:ph type="title" idx="4294967295"/>
          </p:nvPr>
        </p:nvSpPr>
        <p:spPr bwMode="auto">
          <a:noFill/>
        </p:spPr>
        <p:txBody>
          <a:bodyPr wrap="square" numCol="1" compatLnSpc="1">
            <a:prstTxWarp prst="textNoShape">
              <a:avLst/>
            </a:prstTxWarp>
          </a:bodyPr>
          <a:lstStyle/>
          <a:p>
            <a:endParaRPr lang="ru-RU">
              <a:solidFill>
                <a:schemeClr val="tx1"/>
              </a:solidFill>
              <a:effectLst/>
            </a:endParaRPr>
          </a:p>
        </p:txBody>
      </p:sp>
      <p:sp>
        <p:nvSpPr>
          <p:cNvPr id="4346882" name="Rectangle 3"/>
          <p:cNvSpPr>
            <a:spLocks noGrp="1"/>
          </p:cNvSpPr>
          <p:nvPr>
            <p:ph type="body" idx="4294967295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346883" name="AutoShape 4" descr="1675595615_top-fon-com-p-fon-dlya-prezentatsii-powerpoint-neitralni-170"/>
          <p:cNvSpPr>
            <a:spLocks noChangeAspect="1" noChangeArrowheads="1"/>
          </p:cNvSpPr>
          <p:nvPr/>
        </p:nvSpPr>
        <p:spPr bwMode="auto">
          <a:xfrm>
            <a:off x="155575" y="460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346884" name="AutoShape 5" descr="1675595615_top-fon-com-p-fon-dlya-prezentatsii-powerpoint-neitralni-170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346886" name="Text Box 12"/>
          <p:cNvSpPr txBox="1">
            <a:spLocks noChangeArrowheads="1"/>
          </p:cNvSpPr>
          <p:nvPr/>
        </p:nvSpPr>
        <p:spPr bwMode="auto">
          <a:xfrm>
            <a:off x="8805863" y="6667500"/>
            <a:ext cx="0" cy="141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lnSpc>
                <a:spcPts val="1113"/>
              </a:lnSpc>
            </a:pPr>
            <a:endParaRPr lang="ru-RU" altLang="ru-RU" sz="1200">
              <a:solidFill>
                <a:srgbClr val="000066"/>
              </a:solidFill>
              <a:latin typeface="Times New Roman" pitchFamily="18" charset="0"/>
            </a:endParaRPr>
          </a:p>
        </p:txBody>
      </p:sp>
      <p:pic>
        <p:nvPicPr>
          <p:cNvPr id="4335618" name="Picture 2" descr="Picture backgrou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</p:spPr>
      </p:pic>
      <p:sp>
        <p:nvSpPr>
          <p:cNvPr id="8" name="Скругленный прямоугольник 7"/>
          <p:cNvSpPr/>
          <p:nvPr/>
        </p:nvSpPr>
        <p:spPr>
          <a:xfrm>
            <a:off x="395536" y="260648"/>
            <a:ext cx="8352928" cy="1656184"/>
          </a:xfrm>
          <a:prstGeom prst="roundRect">
            <a:avLst/>
          </a:prstGeom>
          <a:gradFill>
            <a:gsLst>
              <a:gs pos="0">
                <a:srgbClr val="BCE292"/>
              </a:gs>
              <a:gs pos="50000">
                <a:schemeClr val="accent3">
                  <a:lumMod val="40000"/>
                  <a:lumOff val="60000"/>
                </a:schemeClr>
              </a:gs>
              <a:gs pos="100000">
                <a:schemeClr val="accent1">
                  <a:lumMod val="20000"/>
                  <a:lumOff val="80000"/>
                </a:schemeClr>
              </a:gs>
            </a:gsLst>
            <a:lin ang="5400000" scaled="0"/>
          </a:gra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altLang="ru-RU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Дефицит бюджета</a:t>
            </a:r>
            <a:r>
              <a:rPr lang="ru-RU" alt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– превышение расходов бюджета над его</a:t>
            </a:r>
            <a:r>
              <a:rPr lang="ru-RU" alt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доходами</a:t>
            </a:r>
          </a:p>
          <a:p>
            <a:endParaRPr lang="ru-RU" alt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altLang="ru-RU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Профицит бюджета</a:t>
            </a:r>
            <a:r>
              <a:rPr lang="ru-RU" alt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– превышение доходов над его расходами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9" name="Picture 2" descr="Picture background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99592" y="1988840"/>
            <a:ext cx="7416824" cy="467190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46881" name="Rectangle 2"/>
          <p:cNvSpPr>
            <a:spLocks noGrp="1"/>
          </p:cNvSpPr>
          <p:nvPr>
            <p:ph type="title" idx="4294967295"/>
          </p:nvPr>
        </p:nvSpPr>
        <p:spPr bwMode="auto">
          <a:noFill/>
        </p:spPr>
        <p:txBody>
          <a:bodyPr wrap="square" numCol="1" compatLnSpc="1">
            <a:prstTxWarp prst="textNoShape">
              <a:avLst/>
            </a:prstTxWarp>
          </a:bodyPr>
          <a:lstStyle/>
          <a:p>
            <a:endParaRPr lang="ru-RU">
              <a:solidFill>
                <a:schemeClr val="tx1"/>
              </a:solidFill>
              <a:effectLst/>
            </a:endParaRPr>
          </a:p>
        </p:txBody>
      </p:sp>
      <p:sp>
        <p:nvSpPr>
          <p:cNvPr id="4346882" name="Rectangle 3"/>
          <p:cNvSpPr>
            <a:spLocks noGrp="1"/>
          </p:cNvSpPr>
          <p:nvPr>
            <p:ph type="body" idx="4294967295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346883" name="AutoShape 4" descr="1675595615_top-fon-com-p-fon-dlya-prezentatsii-powerpoint-neitralni-170"/>
          <p:cNvSpPr>
            <a:spLocks noChangeAspect="1" noChangeArrowheads="1"/>
          </p:cNvSpPr>
          <p:nvPr/>
        </p:nvSpPr>
        <p:spPr bwMode="auto">
          <a:xfrm>
            <a:off x="155575" y="460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346884" name="AutoShape 5" descr="1675595615_top-fon-com-p-fon-dlya-prezentatsii-powerpoint-neitralni-170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346886" name="Text Box 12"/>
          <p:cNvSpPr txBox="1">
            <a:spLocks noChangeArrowheads="1"/>
          </p:cNvSpPr>
          <p:nvPr/>
        </p:nvSpPr>
        <p:spPr bwMode="auto">
          <a:xfrm>
            <a:off x="8805863" y="6667500"/>
            <a:ext cx="0" cy="141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lnSpc>
                <a:spcPts val="1113"/>
              </a:lnSpc>
            </a:pPr>
            <a:endParaRPr lang="ru-RU" altLang="ru-RU" sz="1200">
              <a:solidFill>
                <a:srgbClr val="000066"/>
              </a:solidFill>
              <a:latin typeface="Times New Roman" pitchFamily="18" charset="0"/>
            </a:endParaRPr>
          </a:p>
        </p:txBody>
      </p:sp>
      <p:pic>
        <p:nvPicPr>
          <p:cNvPr id="4335618" name="Picture 2" descr="Picture backgrou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</p:spPr>
      </p:pic>
      <p:sp>
        <p:nvSpPr>
          <p:cNvPr id="4367362" name="AutoShape 2" descr="data:image/png;base64,iVBORw0KGgoAAAANSUhEUgAAAo4AAADwCAYAAACOueV4AAAAAXNSR0IArs4c6QAAIABJREFUeF7snQmUHFX1/7+3ejIJyQQQZId0dYJssoOAogICiggCLihuPxQUFUSSrg6I+ndE2dLVE2QTEVH8iSj6EwQUEZXFFRQEEWRLujogsggCGbJMpuv++9X0xE5Pd9d91ZNJd3LfOTmHw9y3fV71q1vv3YWgRQkoASWgBJSAElACSkAJCAiQQEZFlIASUAJKQAkoASWgBJQAVHHUh0AJKAEloASUgBJQAkpAREAVRxEmFVICSkAJKAEloASUgBJQxVGfASWgBJSAElACSkAJKAERAVUcRZhUSAkoASWgBJSAElACSkAVR30GlIASUAJKQAkoASWgBEQEVHEUYVIhJaAElIASUAJKQAkoAVUc9RlQAkpACSgBJaAElIASEBFQxVGESYWUgBJQAkpACSgBJaAEVHHUZ0AJKAEloASUgBJQAkpAREAVRxEmFVICSkAJKAEloASUgBJQxVGfASWgBJSAElACSkAJKAERAVUcRZhUSAkoASWgBJSAElACSkAVR30GlIASUAJKQAkoASWgBEQEVHEUYVIhJaAElIASUAJKQAkoAVUc9RlQAkpACSgBJaAElIASEBFQxVGESYWUgBJQAkpACSgBJaAEVHHUZ0AJKAEloASUgBJQAkpAREAVRxEmFVICSkAJKAEloASUgBJQxVGfASWgBJSAElACSkAJKAERAVUcRZhUSAkoASWgBJSAElACSkAVR30GlIASUAJKQAkoASWgBEQEVHEUYVIhJaAElIASUAJKQAkoAVUc9RlQAkpACSgBJaAElIASEBFQxVGESYWUgBJQAkpACSgBJaAEVHHUZ0AJKAEloASUgBJQAkpAREAVRxEmFVICSkAJKAEloASUgBJQxVGfASWgBJSAElACSkAJKAERAVUcRZhUSAkoASWgBJSAElACSkAVR30GlIASUAJKQAkoASWgBEQEVHEUYeoOIdfnRwBs1+5omfCWUpZua7edTqivTDphFXQMSkAJKAElsLYQUMVxLVnJnS7hviVL8RIAp90p9fRi08dPpefabWdN11cma3oFtH8loASUgBJY2wio4riWrKib531B+NM4TOeZwKPNx6GdNd6EMlnjS6ADUAJKQAkogbWMQFcpjjPO5VelUtiZU5gFIE3ANiFjMwI2AfAqAH0ApgGYzEAPASkAywEsrf57HsCTAJ4gwmMhcE9qBe5deAaZk7quL1udwxv3TMJucLA7hdgNhN0B7AhgknRyBPy66NEhUvlOl1Mmnb5COj4loASUgBLoJgIdqzhuez5vPdyD/SnEPuxgZzB2BrDlaoDLAO5jxk2pFG5YOIf+shr6WGNNZny+hIFPiwdAuCDI0myxfBcKKpMuXDQdshJQAkpACXQEgY5SHGcN8LblEGeBsD8YM9YQoQeJcVlqMr77+Kn08hoaw7h16+b5dhAOkDbIjBNLOfqWVL4b5ZRJN66ajlkJKAEloAQ6gUBHKY6ZPJ/ChIs6AQyAF4hxHr+Ci4J+WtYhY7IeRtrn5wh4tbQiOdi3OIfulsp3o5wy6cZV0zErASWgBJRAJxDoLMWxwFcw44ROALNyDIRFTogTFuboVx01LsFgtr2QNxkewrMC0VERXsqY/kyOXrGo01WiyqSrlksHqwSUgBJQAh1GoKMUR9dnY1+4l4QRA38nxm/ZwV+cMh5zUghoEl7a+gUseXIjpJYOoq9nPWxKZWxPjL2Z8FYAr5O03UCGGbj41dORveckWpGwjQmvVrmSPbByTW0Tj3Fh4JFxPFprizJZa5dWJ6YElIASUAITQKBjFMcD+7kn6MNiAFNazHshGFc4ZVy98AxaZMsnPZ93pDJOq3hVm1NN43FtVYzHMQ3j3d3ihZ32+dMVj/NLLCZ5Q+DRURbyXSeqTLpuyXTASkAJKAEl0EEEOkZxnJXnncuEB5qwWciML5bS+CGOpXK7/Kp9fRfAHgnauh8pHBjMphcT1J3QKrbew8Q4u5ijL0zoICe4M2UywcC1OyWgBJSAElirCHSM4pgp8IeY8b9j6BLO75mELz1+Kpl4jONWtr2QJ69YjiuI8CHbRonw+xWEQ5+cQyY+ZMcW12dzTX2geICM44Ic/UAs34WCyqQLF02HrASUgBJQAh1DoHMUR599BrJ1ZIpBFrNAZGItjn/pZyfdh+8Q8OEEjV8VeHR8gnoTVsXN87OgKDi6qKQYuyzI0d9Fwl0qpEy6dOF02EpACSgBJdARBDpJcfwVAwfXUflS4NFZq5OUOXkcHsKdAPax7YeAjxQ9GntKatvQapBP4D28YuPpmNZNzj+22JSJLTGVVwJKQAkoASWwKoGOURwbxNZjAjJFj0qre9Fcn3cAcD+AXsu+/tMLbPeoR/+2rLfaxd0BPgAhbpd2ZLzUSx7tIpXvRjll0o2rpmNWAkpACSiBTiLQEYpjlF4whSdqwUx0zuR0nvNE8KwXh/H1IEfylH7WHSSrkMB7+JrAow8k6607aimT7lgnHaUSUAJKQAl0LoGOUBxnFviIkHFjLSYGPlTy6OqJQpe5gDfjYRQBrGfZZ5mAWRNxMmozrozPFzNwsrQOA58veXSOVL4b5ZRJN66ajlkJKAEloAQ6iUBHKI4Zn7/AwFdqwLw87GDzifZazvj8PQY+aLtABBSKHtmfVtp2ZCFv6z1MjHcWc7SK8m7RXVeIKpOuWCYdpBJQAkpACXQwgc5QHPP8Yya8u4bT5YFHJ000N3eAD0OImxP0+1JPLzYb75BBCcaxsorr8zMANpW2wYyZpRyZE9e1tiiTtXZpdWJKQAkoASUwQQQ6QnF0fX4cwH9T3RFeH2TpTxPE4L/KVj9PQR/+E5O9puGwHMKRC7N000SPuVF/W53DG0/qhY3DzotBFhuttrBHHQBFmXTAIugQlIASUAJKoOsJdITi2EkUba8za8b+ncCjj3bCXDI+v5mBOyzGcmvgkcnlvdYWZbLWLq1OTAkoASWgBCaQgCqOdbBtHShWVicsCrKUnsC1a9qVW+BPgXGpdCzrQqpBZSJ9GlROCSgBJaAElEBzAqo41rFJF/hkYlyc5KHhFLYszaZ/JanbrM6sPG9adnA4A28gxs4A0iBsCMYUACYN48sAngZQAuEfHOIuAo4G4SPicTh4ezCHfmHkZ57HM8JJeDsDexFjdxA2A2N9BvoIeKna1wIQfj5MuOnJOfRPcT/jJKhMGoPcLM/T1iMcCsIBYOzJwEwibATGZACLMbJ+/yHgwZBwL0L8seThT2uzicI4PXJtNWPMJHomRb/J/QjYA8CWADYE4AB4HsADAH7TC1yZNCbsrAJvEzKODhn7EGE3AJtV+zB7xNNg/JEd3FBajOvQT2FbE9LKmOHzTkQ4yAH2YGA7MFwg2ienEWEIjMWVTGiLCXiKgAdMnFxO4Y7SbPqH4hsfArMGeNsy42AGdibG9gxkCFgfwPRqTOZXAPybEEVLuY+B3y1l3PpMjsz/X+Olm/drVRzrFcc8v4UIv07yVBHhqGKWbkhSt75OusAHUYi5IJgrZPOCWS2FgeHJwBZDjCNBOBHA6wFInwvzArqqXMYXnjidnlotA6xpVJk0JjxzgHcphziVRiIC2IWTIiwC4/vUgwuKp5FxqBIX1+dFALYRV2ggyIw3lHL0x7g23AJ/DYxT4+Ri/044P8jSGaNyrs/mud0itl4jAcKFQZY+26xuZoD34RCfZ+BwAnoEfSwlwv8rzkFBqsybUGZlxukE7C/83T4Cxv8EObpLMB4c2M89QV/0cWr3XDVqPIVMMJsCSb/1Mm6ejwLhepu6nMJO46moVX9nHybAxLvdymYsNbIPMeH7U4Zx4SOnk/mYiy3pPB9DhJ/ECsYL3BZ49JZ4sbES6QLPIUbBpm64Ahst+hwZn4FxK9vM41mpFD4OxrGVd0/GumHCEmJcVwbmL/LoHuv641BhTe3X4zD0lU1IFYTx7LOj24pO3HqQLFsNY3aQowvameDMPB9SBs4lwt7ttCOty8AgjZxGJXt5mo4ISxj4SClL/yft10ZOmTSmNSvPOw8T5hNwiA3PJrKLwTg7eAV5yYmUO583RDlyJGun8NT1sP5DJ9NgXCOZAv+OOVKO2iuM44Ic/cA0Yk7pygyj/CYqxBgo5ihbX9mdx5vDwSUA3pWkYSJ8q5gl8xHXtGQKvBszvgngdQn6GALwvsCjWEXMnce7w8FfE/RRX+WlwCNzypqouD7/v8pO82WLysvdQfTd3k/DFnUairp5PpAJnx+n39lIH4znKieTZxY9uiJufOk8n0WEL8bJxf2dgYtKHiX6+HJ9vrJyq2Vjw/9U4FFS5XrMVNIF3oNCfBWEtws/kOJwoHJS+ePUMLILz6DEe0BsJzUCa3K/thmnRFYVxzpKbb4QvxZ4dJoEfL1MdGwN5EH45Hj9MJKMo406IQifDrL0jTbaWKWqMmlM0nCZQvhS5ep5tvAkS74khJ8OE46Li6GaLrAxnfi9vOGGksXAo5mSNlyfjQnI5hLZFjJPpRwcsGAOmSgOyOT5SCYkvyGoO700bVZPxsxLdqN2xsqEU0pZMsrn2Jeoz2dWNu5+AJOS9mE+GBnYd5FHD7VqI13gjxHjW0n7Ga1nrglLHr0paTuZsSHb4pq6v6IY7x4n1HLueTZXnxeDcHg77cTUvSyYgVNwLJWbybkFvh6Mo8ZhDCcFHl2epB3X57stP1JuCTw6LElftXWixBxlDIBx3Gp6L75oFGLJR1TSuXTCfp107M3qqeJYR6Z6NbMiIegfBh6937Zu5nzenlP42SohiZo0YmxlCPCHHfxq/Zfx3NB62HSFg9cRwfR7TDsvE9txN5BnZhxSytFv2m1LmTQmOLPA24UcKTvbt8u4Rf0bAo9iX1Tm2shJ4QAKcUBkV2nsb20K4adBlo6WVjGpSUMHO5QdbA/GYQQcEVP3DwCuZcLfyoT7n5xDL9TLz5zHrwmdyE7qYAIOArCxdDz1TmVpn7MEzBsn05LnJ5eRqb3O3PZCnjy8AleCo6vStgsBPyt6FMcQM+bzzFQZe1aU7D2N7SxG7DTFMWLNQAm4pOjRKUkHnfb5MQK2ldYn4OqiRx+SytfLVW3d83FX9EYBr9iSXsDANb29WDA0hFkOcC6Ad4r7bvABUlt3r2/wpOcWY1eHsHfV9tzcRhl7d6sPBybsX8qS+U3YFWZyC9Gt1DRpxfFIiuEW+H3g6ORe/JuUjq9OjolxajFHiXwbWvXZSft1QjYNq6ni2ACL6/PSJLEcGbip5NGRNgtUPYK/BYRNYusRzg22wRebfZ1GV2SEb63mL+S4YT6BFHYNZpP5kktUlEljbK7PbwNgrlklV37XMuOCcgr3OYQtnDLMS9uchot+80w4oZQlc3ImKtWUncZJS1wY+GrJI+sruEhhdXA7AVs368xcQ00bxAcf6idzLSsqaZ/fRYDc3ILQH2Qpuj7N5Pmr5jpT1JFQiBifKObIXEcjUhqHorSshwqri8RC4LVxp471DUV2Zg6iU1uLkvi0q+pEYOwsbWy9Pxd4dJ7F+CLRLft5am9fdMIqOQB4JOXgiNET7JV99bOT6cMNDLxD2L+5rdnfJnZxgqtjOMPYcOEZZBzkrEranLwSFlpVInw0yNJ3rOqMCl/LqfSiyATnMxb17wQwf8UQfrvBBli+bCl2DIFPAzhe3AbjY0GOvi2WjxHs5P263TmKXiLtdtJt9dM+P1e5onh1gnFbGR+7ed4XhFsqD/wGsX0J7SfTPv+IgPfEtreqgPGMvpoZt0yajAd6X8BLy6Zgc56EA5mjK1HRdeLKJo2Cm6UzLccQiSuTxtTcPL8fhO8BSMVwZSac2Ejpc/N8KQifEq7Lo4FH4lNNY4caEm4Vth2JEeHYYpZ+ZFNHojRW3v+XB4OVeVp6D7sF/lLF8MlcAYsKE75QytLZrs/G2cacMo13uT7w6Bhcyyl3EX5c8QwVn85KB1I5MfNKHlk5PSRy1mDsJ3XIqR97dU+wSgjBjCNKOTK3OOIy8zzegCfhZ0Jb2gXlMt7czCmwqlw/Jv1QMx+EgUfmOlZU0nn+s40dPANPljxK5MiWxKQjBPZO4nxSVdyNI5D5SJYU82H42cCjyxoJ24RhM46ijoP9i3PIXMu3VTp9v25rchYPdbv9dFV912fzVWbc+m3L7YFH5rortqTn8xZUhvHqindKIVwQZGl2bKNG8fL5EZjwEMLCjK9kXsFZzYzIZ5zLr3ImwVw9i+2F2IRAGMQ2QT8tEw4jElMmjWlVPWevE9kzjtiZfr1RS7YnReRgX+kmWvnNmOdzwGa9AexYMe14WFqnOv7bWnlyE3BO0aNEJ38JPrpOJ0KRGdfWzeFvTDhrMuOOsBdDw8txOBMuSvAxWgo8cht6lBN+C8I5Qy/jzr4+TF0BHFcJmeVXw5BIkRq5EeXUotgq2ADCpYz1k4ZBqXi+f6KyT1rZThPgFj0SOzkapTHsgXm2zDV8XFkcprD7otnU8hTO9dl4ru8T11j178uDGZjWytZxZTv97LjTYZzZpgrbNs44v6go7saxxLq4ef6cedYsKobDDvri7KTr23P7eQr14SZjNiLsazkcHD0aSq5ZHcvf9aNTB7GLzU1Ffb/dsF8L+TYV0xPHBmhcn40nXtzJzpiaUpuhnfq5d0kfbq+Gvolbwz9vPB3733MSxdpdbj3A6/WEkc2N+EondLDzojn0YKtBVO3AjIyNTc3xgUdXxU1u9O/KpDGpasYbcypt4nbGlSsDj05oKjRycmXMMGTraHHdlODqbFkwA32iFyUQ2dk55eg30+zUhMGY005UA9dno8SKT1kr3zrmWsuEBam1/ZoXzMCZ9fNKJwvztYwZJxDh6po1LRPhjGKWjJK4SkkSMgXA3YFH+8Y9WLV/d3021/k2HuOPBR6JP2brx5IgKcPLgUfxtzjVjowN4QuLcbNYYRFeaWYKfIVZPynbFGHGgiw9EScfxS8MYU4zxYUZfilHOXGFGkG3wFdb2tXar3c/O+k+/FRgt/zfkdVESGj5/hrgXcIQf5POnQnZUpZsP4Kj5rtlv5ayaCanimMdmaotkdVJWU0TPwo8Mi+SliWd5zwRvDg5c3SecrDnwjlkAgTHlpk+vy4EbI7ZxS/vdIEvJ8bHYwfxXwHbqxdlUge3ajd4n9Cb+ImeXuz8+KlkbMEalqrjlwkILfuwYJwZ5Eh0BWt7dQbCvUGW9pI8T3FKY3TFBHys6NH/StprJFP93ZvAwNYfjNX22JgBtIoqYOvgUW3X7EWjHw3mv48OPDIfEmNK9dTMOADJ1nekhQWBR2KnE1PBdh7E+L9ijmzNZ1bOzy3wnWDYeGT/MfDoDdJnwdKEQ+wtbLtnSu1NXZ+NycJ10vlV5aw+5Gvbdn2+H8Cu4v4I1wVZsvmwsLYRtg0t5Pr8FwCi/QbAsz29mPH4qWT2SnHppv1aPKkmgl2rOFY2rw9WvOyMzVcnlasCj1oa41aDf94ruXZkwsWlLIkNhNN5NqcTsXHBRoFV7ID+UrEDEsWBM7HMKp6z5ipHWp4IPJohEVYmDSiNfIHfIo0dR4QPF7PU8veQIG7haYFHX4tdwyRXZ4Aot3tkmO/gdjCaPUtLmfFeW3u2+jm1Ha9QYIOcIKRM7TBXMOHoUpZ+3mo9XJ9NgG0b73ar06EkjipRUPMsfSX2OWoi4PpsHO3EJ4hM+GYpS+Z6O7ZkCvxOZvw0VnBEgDnE3qW5dK9EPu3zjTYnaFLnlYzPX2DAimdSm8Oqfa35oDLZp0TFmD+VcmTiboqKO8CHIYR5rqX6yMKhQezyVD8tEXVgfhDCw5rR9iT76Sp9d9N+LYXWQk66UOPQ1fg24fp8PoC549tqe63FfgUxU7qAOwl4o6CnpQgxM5hLYk9V2+wakkDDo+OsnlaZkAySK9OomujqRZk0fBQyec4xRaFdJOXRYAZ2irv2rdi/GuP770saNDIO4ciFWbopTr5qyvBonFzt3yXXQQKl8cUwxBGL5lK78STNFdOHKykav2szhxrZ2A9GI+v6bK625V6eNR0Q4zOScCFpnx+gkVAt0iK2y47mMOLQZ+WoAsbRQY6kytkq4874nGbAKtsMAacWPbooDoBJBTlpEv4himgx0thPAo/eHdfu6N8t1+KfgUdNowTU9un6/MOqiYR0KOHQIKbbKFqjDbs+71AJFm+VJtHG6W3783n68hSMGZTYcYcZ7yrlyOrENePzexgQO+LZRkjppv1a+tC0kutmxdF8oSQy9h0PcI3aIEKuke3RqGwmz8cywfzoJUV0IlO3oZgTwQMljRsZ6cuoZhOxCgJLId5cnEu/bTUeZTKWzjbn85ZOCo9U4nX2SdZSGjrH9dk4cbxX0qZxaOgFNpPkTrYOY2OUUsahC3P0q2ZjceezixGbxmanZ/9yHLxNasYRN+c2PkTFpx9JTxxNaKGSR6J1sz1xtPl4NAwzPp/IiDLWyEsbqQaTePQy4S2lLMXejqQLfBFxFKZKVGziIFafX5MjWVbsHCCNorWTrOFIytocYeU7y1LhMvVsUj26PptMa03TdjaY412BR/tZzD0SnTnAe4ch/mxRbxkG8SqJg2e37dcWDJqKdrPi+GQb+ULHg92YNgh4b9EjEzajYXELfE81gG58/4TX28T1Mg26Pv/bJliqA7xpoUe/ix/MiITrszmtEoeMkOTuViZj6afz/L9EEAUvNgGIlzE2j/NYrdoJmpODXuF63xp4ZPKkx5YEXragHmzeLDd2nNLIwONgvLWUI/mLOWYWrs+JPkSZcbA04L21HejImF9MMbZfkKNnYxdiJP7dMokZzMq2LOxYTZ20zxdaxtdrK9VgkmvZXmCTuA8ec5LGgDmdleQQN1N/KPDotbFrUBWw8UQ2NroM7CaJp2mcCF/pwysW4zYXwFaB9mvn6Oa5HyNZqqRFnOqxeppsbiqke5LxDk90ep0ozizjDaUc/TFu4t22X8fNR/L3rlQcqyFixmSBkEx4dcq0siPJ+HwoA78U9v+3wKPdhLKR2NYDvFVPCKNMSwtPLmOD2swUcRUzPvsMjMnN26JeS4NsZTKWXPXL2JzsSn+b3w48+ljc2rk+XyMMajza1GHNnDDq+0pwkvZs4NFmjcYcpzRWnEPuox4c1kzpjOPQ7O+uzyZfrfi6LGrH8oVs+2FnumDg5JJHl0rmZX3KFRnt2V37VWydb69mCZIMyYy/rVSDlqfkZkzPVGL6xaamdPN8FQgfEU3CcLLwtK3mKjcfaZJA/YaROId0Js+7MsE4q4hLfYYjccWRwPY/ZoL4er6SvUyc6tH12QRaj927asa7MMhiWxCxzRyMbNU210QcERfJb68b92sxgBaC0pfTePTVFW0ksB9ZOa9hBxs3SmtmBFyffyEOaiowtK+Hmfb57YTIwFharK8v0iM5cs+WdhB3Fa5MxpKsnISYzDDvkzIGEKvgZQr8EWaIQyNVwkSJPUerz7ZV7FACfl306JD6OVZPIMz1tNtk/nf29OLIVp7jFtxWila9kW0zHXGKseuCHP1d0ud2Pr96CHhOIlsj89TG0+FKQnFF6zDiZHCzZR9WsTRdn5+3ycPdbqpB2xBJzZ6tWibmajGViuwmZWGpRr7iZHEhRxzFfiLNLW1SyE4p4w3SD/h0nj9QF54pfrmFYWsaNeT6bBRgY+coKtJUj9XfgznokDvdVAPuiwZSL2TWpQ9N84E3apOBfMmjln4U3bhfJ+JXV0kVxzogrs8mldasBHCDStzCTKN61WNyk51FFOqDytiheDqZl7G4uHk+HQRxiq0kITKquXjHxI9rNkhmnFjKkfmqHFOUyVgmVVuZksU11FIMYqNWdjjuAB+AMMpOJN2gnx92sNuTc8g8r7ElSexQkxos8GhObeMCpfEGDOJ9Epuj2EHXCcyYx/s7DsQmG9XqNwceHS7tqxrf7Q6pfFXOKm1egjiOQ+4gpjUL/l8/VpMrfDiF2DiDdfUSpxpM9GwJbAVdn02aSLHXLxj/CHIUb1N4Lacyi3AVAx8UrvPTBOxnE6jc9dmExzKZisTFcbBrEltgE6JqxRAGLfYjc0R+RpAj47jaslg6k0RtiZX3Jj27PocWNznmNP57pRx9uNlEunG/jlsX6d9Vcawhte2FvP7wEMzJgz0XwveDLDXcMNIFPpkY0gTqUbYI6QKOytkGaU0SIsP12RgxG2NmWWnxpatMxiJMkO+4pfKSKfCHmKPwTFKlcRkTDi5l6Q+yBQZm+LyXA5gYafJSF0B55nk8I+yJHGEafnhVXxpvLXpkldJQOiC3wCeB0TBlWdM2LG2tMnk+xWSPkY7JyDFjpo0dp+uzyQ38PxZ9iK8VTZvpAh9ODKs0fpWMJYlTDSaIS2uYNf1YXblXWmbXIqBQ9Khl3N1IqXbwzYrH+WFC/g8z43Cb9Y3WwDLED4AVUwfRlyQTSqbAuzHDxJEVF2mqR9dnc1IvthkFcE/g0d7igdQJVhNMWMVlREw8ym7cr5Pyq69nryCNV88d2E6ijbE6j1bXsjYBbBm4ouSRTaDtaASWoR+MR/U7izm60WYZMgX+IjPOktZpFc5FmYyl6Ba41CJe4dgKTRwbtr2QN1kxhHMIOFG6VgAWV14SR0sdPVa+hAt8PDjKoCIutbbAEqWx2vAfAo/2F3diIZggM0lL555GXdsGg07iCev6bOILSlLmRUOMO1Gpn0eCnNxtpRq0jUtrxhuXJjORMgS8u+SRyZ88plRzK5v92sRVnC587G4IV+D4RZ+j/wjlV4rZes3bOvXUjidJrGRnGOmFZ5CxF25abFOfRg0R+oMsmZPiRGWnS7hvyVKYcHLiEpcJrhv3a/HkYwRVcawB5Pps0gyJckLXc2XCnqUs/bX+/1dPMc0GIcvmQHh/kCVpyJ6ou+rXlDH8FdvsiGIs1k3G1jmmWTgeZTI2RFGSF1q9faNxkEoxjieGSS0mDpgM4DFivKeYI3FartFHI5MU9PalAAAgAElEQVTnAhNWuXaO2XPKww6mmzy21YDk5qRxpmhDc/D2uLy0onbqhGwdPkxmiWbOPc36t8xbbK3UVeOsmj1AerpsPh7nFnOUlzKzjapgnqt2Ug0m8ODmpYzprSIM2Jr0GDblENs+MZcW1HIySQvCMIp8YJTGV4kYMp4D4bOBR8ZRzbpUYx6+ZHkjdm3gkY3N9MpxJbgWF6V6TJLXPgzxxnbitSYxs2gVBqtb92vrh65JBVUcV1UczYtzF2u4hEVBlhrGm7M1WLeJgbXy5W1/pfB84NGrbedpe2rSU8Y2j59OYzy9lclYJknCjqQYu4SELSpXKruFjLcR8BbxB8rI4hvvxG9OLsOTGufXPzOuzyZSwKEWz9IjgUc7WCuNIx38OfBoH4u+RKK23s4M/KrkkXzOCTLr2Cp1s/K8c5kgSk26EoqlIp7gVqO9VIOWHtyVa/pi4FHLjxDXZxOI/J2iB2NEaHG5jB0cBzuAsEPlFMpk2nobgC0s2ngejMLkEBcn/Z2ZvtwC7wdGbHiY2nElMUkare/6fEPlivhIi3mKUj26BTbOQ8dYtLt04+nYQOok1qjdRIoe47tBjhqafnTrfm3BvKWoKo5VPEmyX4ySbWUDY2kHsWLj6Zhm+wNJkPXiN4FHB9s+RJahMZYFWUxtFDpBmYwNJ+H6bF4I1oFtbdewRt7k/50b5OiuNtow0QL+JcylPaqp/nhSGbOHU5FNo7UTmiQ2qM180vN5CyrjKZs6Epu32vZmFni7kGHl7AZbpS6Bt225jK2eOJ1Ec09yq9GO0hIpSj6bkGuy07wR4DcEHh3Vai3dPD9rkSnG5rFoJPsHYnxnvam45qGTySoUTEPlJ88fZ8Ll7Q5qNda/PPDopLj2XZ+N492WcXI1f2/bTMUy9Nto12Oc+GqU6q7cry2Yq+IogWVrv1fbZiu7Gtfn3wA4SDIGsfdeXWPWeTgZA8Uc2cRjjHp0fTZX8bu3OxdlsirBJNeMojUYK2ROGH/hMAZaZW2Rtp0kxIzJI0wcnYxaK43Vcd0fZLFHklhuDV/GdvFVoyaI8D/FLInTE2YK/F5mmKw94mKj1FV/m7YpWK1uHRKe2CQK1mzmkyCvuvFoPKfo0eebQY5SDPbCJEmYiHIPEy6Fg5tLs8l8XLVdbFPKtt2hZQOSVI/G/np4CPHB7Fd5weLCIEs22WXGjDyhA9xngxxdWN9Yt+7XlsvZUlxPHKt4bOOFjVI1WSxKHr2mGWXLExmrXKijfboFvsVk0pA+GLYvvqjdaznlLoJNsvumc1Emq65Uej7vSGU8JF0/W7lqppVrQsZV9bZatm3Vyqfz/BYi/NqyDRMSQ2bv26Rhm1y4cWNLEMIGCLFHMJfE3qZpn79CwBfixlLzdyulztSr5JC+2cKj11SxylGd4FbDBB/LBLPJKs/0KINKlp13ECE2T/oqTGPiFSZIO2exZE1FzfNuPNEvkQbUb/EukR9CjMfIbdtgHBTkyNwkNC2Jcp0TPh1k6eu2w6mVT5JStJkDabfu1+3wq6+riqOJATKP38pOFOvOurSKLm8drZ6SfVlZKmLGKH43W0cI22T3lVR4XsmjQj1QZTKWSZITqZgH1RjQ302MWymFXySJ4Sb5IViHZ5I0KpN5KBis2CL3k3kpt1Vcn68E8FGLRqzDmySwFbNS6iLF0Wdz5Sy2u7PJVmLat73VqDgZtpVq0CZl3+jaGZvfVgHZE/7OVsAEbic8DUbAwAICNmDGnkTYy9JR5TZinGa7947Ob4Kv2S1+EiOiolSPBX4fGCbJgbgQ0HYoriQpRYcdbN0onm3C56jVfCdkvxYDFwiq4mgUR59vYuAdAl71IiZY8jbGQ7RR3arnndhTNUlqqARH/8s3no7ptnaU6QK/mxhN83CPmX+T+G3KZKxNYZJczwBMTLKngcg+z4TxMTZ0D3MP7i+dhofH6yq31W8iU+ArmHFCgt/Nf6swfgGKnA2s9qLKKeqHKif9V7fV94jCZdI7GocHUTGZPkoeWTnQWYftsPyATGIyQMDHix6ZGJ+iYnurMQ6pBm0zKMXahye5rmz1kW3yv6fKmMPAJ6XJHczvlgmfLmXJfLCIy6w8b1omPCOuMPGColSPlvF7o1kkSYhRP33bw5WKt/w/A4+2boSxW/fr8XwkrDbr8ey4U9pq5/qCGV8p5ahpBoJMgd/JDOPFJy2nBx7NkwobuZl5PiQk2ARG/mvg0Z42fRhZt8DzwThNWK+pF5wyIXOCsUpJF/giYpwiZDsqZpUqzrJtkbhtiJn6RqN0dFl8xi3gektPV9PUY8EM7IhjySqN2CpjYCZ3AINgTBVNOHqLNQ/03/AlM583RBlW8fpslboZBT7YYfxKPAcjaBmY2/bF23aqwTw/BMKO0jlJFPpEYWBWYKO4eIvVd4jxQLY58W14I9NsvknWOC7layu2aZ9/S8AbLfiLIg0kyRjTKpWvZHzVWLEliWyNzA8Dj97fqE637teW828pPmGKo5vny0BY6XHVzkM9ngAShBMZ6d7E5OrBdsFsaprj1touKIEtRwIbrW8HHtkklo+ma2kDemPgUcOQF8pk7NOb9vm7BDRNbdXoeXeGseHCM8hccayZYpSuQhRQd1qSATDw1ZJHX4yerQRhRqq/wY8FObIKPl471kSBiAGrj7skqQbjgljX806wB8TGO6ztI9GJJuMTxRx9M8mz4fbzFPTBeCGLUrRW+/hB4NFxLZWhAn+eGF+1GFMYZNEjOb1P5zlDhD8D2FjYPpuQNEGORAcLScxCmsXRjR3fyG/bvNfWj5UdFRCkejSiCZxQxWvQbKyuzyakjsmqJC7M+GApR99vVKEr92vxzGWCE6c4+nxbxSD7wJXPGeMzxRxJ0/DJZmMp1WammNiN0S3wp8C4VDqsJE4r1mnGGA09xVpuuCOb4kLpPFr96JTJWIpuga8Ho2UYkfpawQz0tHXaJl3MJnIJlS7TmnlhzglytErqSitP+/+OqbjxdGxva3YxWt31+WgA11mhsAyTkyDVYDg0iOlP9dMS6bis9wBgQeDRttL20wU+iBjGMUNcbJXf2oaTKNsMfL7k0Tkt9zF7xVEU0Hq0z0yej6wkgjAnj6LCwJPLGDu0Cli+su0EZiFJPy6rSrB4v49+1IQTJNfv1tmHCEuCLCX6OB1ll87z/xJFwdpFhYFhSmGTZodC3bhfiyZuITSRiuMqxttr+sSx6qTxoLH7tuA1KvrXYBB7xxnnZwrsMUOcmcH2isoMxjbNGBwcGMyhO2zmbGmXsnTqeti0WdwyZTKWfMbnXzFgFVfTHcSk2/tp2GYdx1M2kdIFmGvlEwKPrqofSwKTi5EmCJ8MsvSNJHNLEsTXNkxO2udv2qR+jIvS0GieVmGyRphdF2TpXVJmbp5PBeFrUnmjRwwNos9G+a1tO4GHuAmRdFQxSy2VtgQnsy8EHklPEKMpuD6bPO+vl7KShLCptvsnAPtK2zV2z4FHroX8StEkv23ph0LG588wMCbETYtxvhh4ZBPLc5WmqqFzTPgfcRvEaBm4vhv36yTPQas6E6I4VlPMrXKttqYVRzfPl4LwqQRAhzjE60tzyeSFbVlsX0zWTOxD5CDJV6jlZtjyykiZjH1kEmSzSLSOcc+rzd8TXDmZ5o8JPDL2jA1LQpvJJ3p68ZrHTyXjLGRVKpECrBwwGPh3yaNNbDpJMCerkFwJY8qdFXj0Jek8XJ+NYv4JqTyAoPJxkLGQXyma5HTTVA5TmLVoNrU8JUuQ+3ppxeZcbv86YnZhe8v0+2KWWtsSMlO6gJcJ6LNgGhsMvcXv0Njt2+SFFps+WDtZtumdnyRiSkg4ZFGWmoYZ68b92uK5EYlOiOI40+fXhYDxXlxZrJUk0XRkQm6e3w9ConyhAE6rfAGJvr7dPJ8GwnzZqKL8b7HXLbVtzfB5Jwcwp6bSYr2h2wb+dRy8buEc+kvTTUmZjEGT4KqxYf5c6UMwHnKWWYTMs/1kyaNtWvWd5KTDtCc9tanv2/XZ/HZ2suBhl3EpQarBymT6gyyJX9pJUg0y4T2lLP2fdN62jhIVx5tfVDISvV3a/qhc9RbIRKGQ5S6vVqyE/hosZbF+nC1ikuwhwWDFztIi7JN1jD/BVWyiq+MYx82Y36F5NsQn0gAWBh6JAvrP8HkvB2j6fqgfl7k2Lnk0yfZZGpV3fTbv+YZOLk3afCDIYrdWz1I37tdJ+TWrNyGKY6bAH2LG/3aC4pgu8B5g3Gn59TY69KZOH40AWxvlMr4R5MiEdhCVBArw9YFHNjlCYZmf+rbAI5MVpGlRJmPRuD4PVOLezRYt+n+FDms3oLBlf6uIuz7/A8AO4jYkysSIUf7fLZU5M4R/DTuY1SwsVqMxmhR6r/ThFQJ6xHMQOgCMtpck1SAD7y559BPpmNIJUg06hO0XZulRcR8+P0eAOLc9AZcWPTpZ2n7NS944MDTMDRzT1t2BR7HXuEkUsJ4ytnn89LG55ZuNZ+Z5vEHYEzmWiEvcLZCt7aTp2PbjoHawrs+PW2Z2Ep9uVh2fXgYgVgaHBjEtidlDNVTdIgBTxIvBiM121I37tXj+QsGJURzz/FUmrJIKak2cOFYN+n8PYDMhn1qx+51hHGDjyZog9MwtgUeHScfmFvgcMD4nlbc9zdh6gDfqCWF+eCLjZArxtuJc+mWr8SiTBoqj5Sls1ALjjCBHJs3chJckXq/M8Es5ysUN1trrvtpgs4DzzfrL5HlXJtwfN55V/k74aJAlsXdmkkDBKQevWTCHzItbVBJkxFgaDFauPIWnaI3MjAQD+1zg0XkCuZUitrbPtW0T4VvFLJ0o6c/12aQclNstWtqE7/UNnvT8YgxJxjIqM7mM9R85nUyEgoYl7fOZBJxt06YTYruFc+kxmzpGdqdLuG/JUhjFTqwb2MYfto2d6jjYNUkSg3SezyJCFLlBWP5U+RiPtU+1vUmM+l6D+7Vw7lZi4ofDqtU64bTPPyLgPav82CfYq7qa+cQoNS2vy5rMcwH1YP/iaWQVgNX2mhfA80EWm8RduYyO0TpwueBrqnb+NtkiCPhZ0aMj4p4TZTKWUGaA9+EQd8Wxq/t77OmuZXticXNqX0nHFWvjW9fg8Y2cYuo7rdrsmdMwOxs5xnNLgYzEQ9X0meSkjkPsJbFtHp1TglSDrwSDlRAoQqXO9GPrSMKMv5RyJA54nuD3aswSTi55JI4m4Rb4eDC+lTgVJWN2vZd+s4fZ9dl40RtvelFhQraUJXMjICoJ8mG/EmQxPeZq1ISFaRlqqG5w1s/Rymc2z68ngnHwkZeYVI/1Dbk+W9lQJkkxWj1tNB9g0pBCK1KMPVtlHlr53u2y/Vq+kHLJCVEcXZ+N3coq2RYm8sRxxjze33GiQNzyL80qQ2ObBcabSzkqyrFWJUecV0zw3+nSuqGDnRfNIZHdouuzOQ2UK8IWuWOr12xm3SYLxr4sTOG1ccbpUTvKZAzO6JRiEC9aBaIGyuUQ249n7mnBOkcimQJ/hBljPKNb1Q+BvRd5dI+kD1sHg5VtMs4McnSusA+703qg3NOLaTZOOAlSDYquXGvnZ5tqEMCVgUfibD9JvN2Z8IVSlkQnZJXxG6cbk4c4cf5yh3HowhyJAqAnONG+OfDocMkzZWQS5GKOPeVq9P6MGU9sm83quz4bUymrvNBxqR7r+8qcz9tzCg9LmYLx9SBHnxbLj3i3mzmIzb4qZ4JfCjw6S9JHt+3XkjnZyqx+xdEYiPfhlTF2BoSfLg3xQekJge3EInlmygwgGzLOtbJl+m9n9w87eEejfJXS8di67jOQL3k0N6591z4jhTyswbWcSi/C7dLMAUT4f8UsfSVuzKN/VyZjSdmmdBt5vPG9Uo6sAofX97z1AK+XCjGbCAcE2+BwSWxIm5Poan9WsQmrV+HmQ21z6TNVlXuhpxeZx08lc9XWsqR9vpGA2BPymkYeCjx6bVy7qyh1BTapIGdI6zBwRcmjj0vlkwTmhsXpnBlHoowlgtsH8/J9YTHmm9PJuvk+UH/IEMeDerC59DaoehX7BIAN49qt/n0IIdLBXDLpPWOLdegixpeDHPU3a7h69W2CoffGdj4qYGkrv8oza69wxaZ6bDTutM+3EnCIcE5PBINwpSfxbp4PBEVxR6X6zS3BIA6Xtm/G3E37tZCxlZgUrFWjtcIxBsmPcojjbK5/pAOJPI5N8G3CAdI6dXK3TC7jva1sTyTtJrDdeREhdozbqKyD5DLuCHK0MgB7q7Hb2E0x8KvSDBwmUThG+1QmY+knuTo1rTDjxFKOzDWfVdn2Qp5cHsKHGTDXRqOn1qIwLa7PvwCi/NLSYhVwOtqYfTYfT/Y2nEKv5IqTllFMbeLcxWYmWeUFbP9hZ+ygrILzJ1HqmHFwKUfiYN7uPN4dDv4qXeiqXBmM/Sue1Q3NL9Ij16EmxE99zu+riPEgE8RpV5OESMr4fDYDZ4rnRDg3yJJI3tIDvcyM17S6zZoxwK91wshhTFxsTQVWeW4t41BKUj02GnhmHr+JHdxpManjghyZ8Fktyzbn85apVJTBZ8s42erfHwtXYN+4tJL1bXXTfi3kYCW22hVHd4APQ4ibW4xqiIGv8Qqca7t4jdqsKqrmpWOuY8SeW6NtRVHjga8EM3C2jTLUbH5VB5MnKy/B9cQrQ/glFuOooJ+WNapjwlZMoegU9TPiNoGvBR7F5pq2DNBaHHaw95Nz6AWLcUCZjKVVPVkw1ze2oUiGHeDLxUGcI/lijk6pGB8H4dQGJ3plEN4YZMkEG25aXJ//abExm+/+nwZZEtuVmY63P5+nL0/B5JcVB+6tDvilcAUyrfaSatsmrqx8/7O4BjfjsP6wM5UYB1U+7m6X/pYSBLRGTy82ffxUek7aR9VWzARQti0vEfBFh3D9hn14+j//wRblHuxNI8+e+eioZ39nTy/eOrwcnwNBHGMSgLWtb9Xhx9jRSp0khxwHe8c5aAjedfUMY9O/JoicgTDEGxfNJeMEaldGohqY34XYtKryU70m8OgDdh2NSDfyfWjRzsKeXuzR6jahegJvTBZ2E44nSBHevCBL5gTaqnTTfm01MaGwfOMUNlgvZuGBZGy85oXDuMxWgYyuPQbxdoT4SEg4KuG1tBn6ow7woYUemS+WcSsJAuiavs0YvugM409DvRjqIWxGIV4XMo6kEeNumx+3ae/2FOEjTX8kxvbwCXxF6qVtvvRTDt4St5k2g6hMxpJJ5/kYIohDsdS18AgYV4WEXzoh/ukuwb8fBXqnTMGry5MwywmxNxMONhlqWvw+rpm6Hj7RLOuP6a+q9D9v8+Ow9bocbTuBV+RI1ZgToiS5sZnwjlKWfi6dd4JUgxh2sLHNR1iCeHJPBx5tIZ3DqJzrsznxsrqmt+mDCL9fbwoOM8+drRkEAxeVPDIfQVYlwW+t5IQ4tJmncnoe70kObgWwkXAg/+oFdn3UI+Pl3bRkGkQkiWmfJ5exQZKbsiRpRG1jD9eOvfpRYkwTRAo8AzeVHRzbKOxWNZ7pj803p5D/Y0jhrcFsCoTyY8QSPEO1bUzIfp10bnH1Vr/iaG8zYTJA3AKGyW19X8rBgsEQLzzzCpZuvT4mT+lB39AwNnVCvIaBnYjxJia8MWFcxlE+i5lwfpkwYBMLLg7uyhfgfN6CyjA/EGvnHGkfQjlzgnkdAT+hYdw9ZRmefnl9bNLDOBQMEypFFAzZOAwRcGjgkdzAuW6AaWXScMlcn6+spAv7qHA9x0vspart27fjGnQH+ACEEJ+KRe1Zel2OjqHqoWpOHUXhoGrGzpWr9D8y8BNO4bp6p62Mzycy8M24udb+3Taen22qwUpmlqcCj7ayGZN1qkHg1sCjt9r0YWStr3btOvjN1PVw1OjHSoKMXicFHl1u1+WIdNrneYRo35MW8zu5ICRcGzoo8jJMnTQZr4k8njnKQia64TIBy4lxSLOr/NrBJMiLLA7GXT/ptM/vIkAcGN7Ul6R6bAW3arZgTCeksRb/xsCXJwN3Dg5iyeT1sbM5MGLA2AaL7ECNeRWvwLG2B1SN5tHp+7X0wbaVmwjF0TwUB9kObILkV4BxRQroX5CjJNcx4mFmfH4PAz8SV+hcwQcJeEfRI/NCb6sok7H4TGDqJdNxIxjWL/hEi0G4LgV8Vnpdk+QkLWkcNjMft8DzwYg1sWg1dwKuLnr0oVEZt8BfA0dX9dKSJGexse/bR9qBbbaVhKkGTa7whxm414RTIsK9qV7cF+dMVL0CNOn8bG85Wk6fCRdnFmN2bc51N89XgfARMTfAxD80mUgM77s4hbtKs+lf0voJFFVp043lGM8xcFQpR3+UNOT6vMDSfMU6ycPK34XPJmORsXm2KSbYuQnN9Rci/CUMo3BPVhFIqmkBzU2L7QeizTiN7AoifCW9GOfWPnO2jdTKd/p+3c7cYvbU1dX0SLsJwkWs3gGNtG7iMX6DU7jMZpNpd2BJArm22+c41g8JmM+D+EIz28skfSmTsdSizagvch44PglTYZ17HMYZ0jAmo21aZhKKNuupg+h7qJ+sgiKP9rf1AG/VE8IoLaLThEZzrw8Q7fps8tC2zHBU187tgUfyj98kqQaBeYFHpwvXDklSDTZs26S82wbrx9lzV8PmmGdyPMozRPhMMUtjPqQzef4xE97dZictc6LXt101pzKOWImfMeF4bxl2cII0Skc1BaNRjOUHPDFe2q3GaRvjskVbopittfWrqQivtVSShdijdL6/cxgnF3NkQsyNa+nk/XpcJ1rTmPyBTDgC12djCP0GEPYDw6SF2iBhU+1VIywxX/Vg/GjqK/hJ0hdZe4OIAg+fQIRLhPERx3QXOe8wvs+Ew23SgLU57j86wNyFHv2uzXYaVlcmjammC/xuYhTMrdo4cTdXuLcx4Jc8auWw1rS7yu/ZnJTsZzEe6zA29W0nuPZdpYn6IM5unp8FYRPxHAgXBln6rFQ+SapBIny4mKXvSftI6tXZoH1xzD+3wF+qvIGbho4RjH3IBPoOh/H5ZteEtgHNG/ZpEa92tH7Ve/lCyw8KwZQjEeOVbiIWXC+tYOSSJAZgxrtKOTJBzq2L67P5QLMLvN+gFybsWcqSrSf+iENcD85ixilt+CmsOiLCvRSiv5ijG62BWFboxP3acgpi8dWuOK66gzOlL8AOKGNPB9iDgT0A7G5hUCyeWNU72tgVmisM86V3y+qwXxQPqEaw6vltUnIdK61v7AodxlVUxuU0CVzmKBXg6ixlAn6BEOcX59JvV2dHpm1l0pjwaNickHESEfZOuA4PMnBdGOI77QYMd33+Fwjrg6NTkFX+VWyPiOr+nwn5Hnj0voTjjqrNGuBty2EUMLhiVZKgOHh7MIdMCCFzUrdpmaIbB3GxDXmUJNUgMXazOQ2xCZnVaqK2ziXpAh9OjIssT4b+yYxryilcEHfa5hb4TjDeJF6cekHGc0GONk1a3ySLIMIniXBMm1enT4FxIzv4bilLdplYqoNPF/hjNJJRR1zKIbZN8huvepqba+d2dYK2bhjMRGfM55lOiM+CYcxLpM5GKxkZx00CbgDjcokdqRiuQLDT9mvBkBOJtPuQJOq0vpK5jkoxtnNCbGt0CCZsHYX7IGwMjsJxmFNKk8HEGB+bf8MAltT8M+ElSiAEYAQU4sHlS3BPksTo4zIhYSPufHapjCOZcRgoCsNiAh5Pq9h0vQjC82Yu7OB3KcYdCwcraaCqqchsM3eYoOJEuIdD7A3CDsaCgBibRQrACE/jkGQy3BgPs78bL8fUJNxsE7ZDOOVYMWXSHNHM83hGOYVDIwWSsSMoir/4ahPqqaq0mcDXxoB/ERP+BsJ95OA37XgOxi6YCqx7BPrZyUzHERzicBD2BWMrUBRQ2+zLL1Vf3A+CcT8c3BbMwV3SNKqdAtNcP74yHfub2zJi7Gq+OQAY56XRd5ExvXiZgZdpxM7ySWKYa9C/IcT9xbl4tNvm3CnsR8dh7HgXTcOBZeDNBOxVfUduUXmfTaPo9hmDICwGw4S7M7a7D6Uc3LFwNu7pBPZr837dEYpjpz2wnT4eWzszBg5PejXZ6SxGx6dMumWldJxKQAkoASXQzQRUcezC1bPNXZoizJB6zXYhjmjIyqRbV07HrQSUgBJQAt1EQBXHblotEyk1z9PWoyi6v9TeS56justYjA5XmXTpwumwlYASUAJKoOsIqOLYZUuWLrCxuRGnkzL2isUsvbHLpmk1XGVihUuFlYASUAJKQAkkJqCKY2J0a6ZiusAnE+Nii94vCzwyWQ3W2qJM1tql1YkpASWgBJRAhxFQxbHDFiRuOAmcQE4ueXRpXLvd/Hdl0s2rp2NXAkpACSiBbiKgimM3rdaIE4hVKjMCDih6dGeXTdNquMrECpcKKwEloASUgBJITEAVx8To1kDFBKnMwhXYaDySua+B2cq6VCYyTiqlBJSAElACSmAcCKjiOA4QJ6qJzPm8PaeiDBrS8lTgkQlau9YWZbLWLq1OTAkoASWgBDqQgCqOHbgozYaUyfOxTPihxZBvCTw6zEK+60SVSdctmQ5YCSgBJaAEupiAKo5dtHgZn89m4EzpkAkoFD3ypPLdKKdMunHVdMxKQAkoASXQrQRUceyilcv4fBMD77AY8vGBR1dZyHedqDLpuiXTASsBJaAElEAXE1DFsYsWL+3zEwRsLR1yCOy9yKN7pPLdKKdMunHVdMxKQAkoASXQrQRUceySldt6gDfqCfG8xXDDYQd9T86hpRZ1ukpUmXTVculglYASUAJKYC0goIpjlyxiusAHEeM3FsN9LPBoOwv5rhNVJl23ZDpgJaAElIAS6HICqjh2yQK6eT4NhPkWw2UAjzJwtwP8mRl390zGfY+fSsst2uhoUWXS0cujg1MCSkAJKIG1kIAqjl2yqK7P3wZwfDvDZeDvJY92aaeNTqqrTDppNXQsSkAJKGWKWxMAACAASURBVAElsC4QUMWxS1bZ9fleAHu0NVzC94MsfbCtNjqosjLpoMXQoSgBJaAElMA6QUAVxy5Y5gP7uSfowyCAye0Mlwi5Ypb8dtrolLrKpFNWQsehBJSAElAC6xIBVRzXpdXWuSoBJaAElIASUAJKoA0Cqji2AU+rKgEloASUgBJQAkpgXSKgiuO6tNo6VyWgBJSAElACSkAJtEFAFcc24GlVJaAElIASUAJKQAmsSwRUcVyXVlvnqgSUgBJQAkpACSiBNgio4tgGPK2qBJSAElACSkAJKIF1iYAqjuvSautclYASUAJKQAkoASXQBgFVHNuAp1WVgBJQAkpACSgBJbAuEVDFcV1abZ2rElACSkAJKAEloATaIKCKYxvwtKoSUAJKQAkoASWgBNYlAqo4rkurrXNVAkpACSgBJaAElEAbBFRxbAOeVlUCSkAJKAEloASUwLpEQBXHdWm1da5KQAkoASWgBJSAEmiDgCqObcDTqkpACSgBJaAElIASWJcIqOK4Lq22zlUJKAEloASUgBJQAm0QUMWxDXhaVQkoASWgBJSAElAC6xIBVRzXpdXWuSoBJaAElIASUAJKoA0Cqji2AU+rKgEloASUgBJQAkpgXSKgiuO6tNo6VyWgBJSAElACSkAJtEFAFcc24GlVJaAElIASUAJKQAmsSwRUcVyXVlvnqgSUgBJQAkpACSiBNgio4tgGPK2qBJSAElACSkAJKIF1iYAqjuvSautclYASUAJKQAkoASXQBgFVHNuAp1WVgBJQAkpACSgBJbAuEVDFcV1abZ2rElACSkAJKAEloATaIKCKYxvwtKoSUAJKQAkoASWgBNYlAqo4rkurrXNVAkpACSgBJaAElEAbBFRxbAOeVlUCSkAJKAEloASUwLpEQBXHdWm1da5KoAWBbebxrJ4U9mRgJzB2BJAGsA2AjQH0MrCEgMUA/g3gMQCPArgLKdwezKYXFa4SUAJKQAms/QRUcVz711hnqARiCbg+/wHA62MFGwuEAO4GcBVS+IEqkQkpajUloASUQBcQUMWxCxZJh6gEVjeBtM83EnDEOPSzDITLKYVziqfRM+PQnjahBJSAElACHURAFccOWgwdihJYUwTSeT6LCF8ct/4JS5hxdmkGzsexVB63drUhJaAElIASWKMEVHFco/i1cyXQGQTSeT6GCD9ZDaO52wnxoYVzydhEalECSkAJKIEuJ6CKY5cvoA5fCYwHgZnn8YywB98h4DdEuG+YsTB08PS2L+PlJzfCVB7GpmEZe4aEQwl4H4DpFv2+4ABHLfTodxZ1VFQJKAEloAQ6kIAqjh24KDokJdDJBHa6hPuWLMXnAcwx3tbCsS4nxnuLObpRKK9iSkAJKAEl0IEEVHHswEXRISmBbiAwc4D3DkP8uBq2RzLkpQ7wVj15lKBSGSWgBJRAZxJQxbEz10VHpQS6goA7jzeHg18BeK1wwP9JOdhnwRx6XCivYkpACSgBJdBBBFRx7KDF0KEogW4kMCvPm5YJdwFwheP/88bTsf89J9EKobyKKQEloASUQIcQUMWxQxZCh6EEupnArDzvXCb8GcAUyTwIOKfokbGT1KIElIASUAJdREAVxy5aLB2qEuhkAm6eTwNhvnCMK1IOdtIrayEtFVMCSkAJdAgBVRw7ZCF0GEqg6wlcyyl3ER4EsL1wLtcHHh0jlFUxJaAElIAS6AACqjh2wCLoEJTA2kIg4/N7GPiReD6M/YIcGftILUpACSgBJdAFBFRx7IJF0iEqgW4i4Pp8N4DXCcf8w8Cj9wtlVUwJKAEloATWMAFVHNfwAmj3SmBtI5Ap8EeYcZVkXgwMTyoj8/jp9KREXmWUgBJQAkpgzRJQxXHN8tfelcBaRyDKLLMMz4AxVTI5Ar5Y9OirElmVUQJKQAkogTVLQBXHNctfe1cCayWBjM/fY+CDkskx8PeSR7tIZFVGCSgBJaAE1iwBVRzXLH/tXQmslQQyBX4nM34qnVwIvHaRRw9J5VVOCSgBJaAE1gwBVRzXDHftVQms1QTc+bwhyngegCOc6OcCj84TyqqYElACSkAJrCECqjiuIfDarRJY2wm4Pv8VwO7Ced4SeHSYUFbFlIASUAJKYA0RUMVxDYHXbpXA2k7ALfDXwDhVMk8GBjODeNXt/TQskVcZJaAElIASWDMEVHGcSO7M5OaxG6fwFgqxGwg7AtgKwHQg8kB9BcBLIDwHxv1MuMdh3FT0qDSRwzR9zRrgbcuMgxnYmRjbM5AhYP3qWHurY/03AUUA9zHwu6WMW5/JkZnDGi97fYMnPfcS9iEHBxCwM4DtAGzJwHQC1jPjZ+BlYixmiq5Ui8RYCEIRjIeHXsEDT/XTkjU+kS4eQMbnExn4pnQKjoPXLZxDf5HK28hteyFPLi/DAUhhX2bsBGAHBl5dfaanARgCsJSBJUR4FoxFICwC4x/k4N4VwANPzqGltX1mfH5zReH1ABwBwOylVwYenWAzrvGS3XqAt+oJ8UEwDgDBOBq92pgJMPAcMf4Owi+pB98vnkbPjFefNu2sjb/Hrc7hjXsm4WgQ9iNgD7O/ANiwap5h9pQHAPymF7jyUY/+bcNrVHZWgbcJGUeHjH2IsBuAzap9LAfwNBh/ZAc3lBbjOvRTmKSPdurM8HknIhzkAHuw2WMZLoD1GZhGhCGY/RVYTMBTBDxgHOE4hTtKs+kf7fRrW7fb32e2813d8qo4rm7ClbfJjAF+baqMjzHhAwA2t+ySCfhNSDi7lKXbLOtaiW8zj2elUvg4GMcCyFhVNsKEJcS4rgzMX+TRPdb126xwYD/3FKfhbeTgA2AcBcAoBEmL2YQfBOMPAG5fsQK3/vNMMi8DuD5/AsA3EjQ8hEFsEPTTMtu66QIfRIzfCOu9iBT2CGZTIJRvLcZMmQHsGgIHE2PXakrBbcxHBANTCRgE8Cxx9GL4M4W4vng6PZKZx29iB3eKx0D4aJCl74jl4wT72Zk5HYeHwIlgHNLO82DiTTqEu5jxSzCeYODTRNi7bghzAo8a5urO5LnAhDlxQ27x9xsDj95Z/3ejWAyHOIcIxwFIxbQ/RIC/fBBnT8RH0UT9HhvNufIbfaryG90iEW/ChUGWPtusbmaA9+EQn2fgcAJ6BH0sJcL/K85BAUQskMfMAh9RZpxOwP7Vj5K4ao+A8T8TkYVp5gDvUg7xYUL0PjMHH0nKQ0z4/pRhXPjI6bQ4SQNxdbr9fRY3vzX5d1UcVyP9dIH3qGwT/QDGbPgJu71q2MGn6k8+Era1slo0zhBfBeHtwk0qtsvKSeWPU8PILjyDFsUKtymw9QCvl2J8jDg6/TFfvKujlJ1hzDTzSRf4ImKckqgTBwcGc+gO27qZAnvMyFvUuzzw6CQL+TGirs87EGBODT9UPekQN8eMvziECxn4rrRS5ZQiX/JorlS+qdxIzuyPV06VcwBmtt2esAGHcejCHP2qkbib59tBOEDYVCOxawKPzIt6ZYk+YAjzpfEya6oGVMZhRrlvYzxNq07077F+IEaZLpsT44SFGAPFHGXrq7vzeHM4uATAu5I0TYRvFbN0Yqu6mQLvxhyd0kszL9U2Z07N3xd4dH2S8cXVqTzDBzLh84ToI2x8CuO5ysnkmUWPrhifBoFuf5+NF4fV2Y4qjquB7vbn8/RlKZxNwMkWXqWikRDw6xUOjhwP5TFzAW/GZQyAo9OK1fEsvAjgo6trIzPA0gV+NzHMKY85AVudZVkwA304lsquz+bk76AknSUNdp0u8OXEkTIkLQ8HHhlTCOtSfXmdNY4fPLIxMH4e5OgdMuHGUhmfD2XgAiC6jp7YEmKLYC493ajTtM9PELB10gExcEXJo2j9o2v3IXxLGiezSZ/PhA4OXjSHHkw6pobzXAO/x/pxZPJ8JBNuSDwvwvlBls6ore/m+SgQrgSwUeJ2ATDhlFKWjPI5pqR9PrOyCZuDhklJ+zC2wgzsO56hrdJ5NmZKF4NweNJxCepdFszAKWZ/Fcg2FFkb3mdJ5z7R9VaHsjDRc+io/tx5vDs7+BEB266ugTHhm6UsmevSxMUt8PvA0dfzxokbkVVkYpxazNHFMnGZVGRf1Ivv0Ih92USU+ysKcOQhvJ3Prx5ifACE4zFi22RTbg08eqtNhUiWmdI+9iOCeaFJTrCtFcdtL+T1h5djHgjm2VoTe4P1mEc5mlOunrK5CsSnrNmOQwUG/l3yaJOmTV3LqcyT2IvL0QeHObl5Y+XauM+i668FHp1mPkqXp3BTxXbuzRZ1m4kGU9fDLg+dTMbUoK2yJn+PjQY+cx6/xijGbMwrRj7yxPscMc4u5ugLo+2mfc4SMG+cDgGen1xGpvZ61nwIDK/AlTB7yjgUAn5W9Ghc9sV0gU+mkZsOYxfetBiFtWJ7eQED1/T2YsHQEGY5wLnCvWqk3QYKuxRHt7/PpPPsFLk18XLolLmP+ziqX7o/jPuRjUPHoeNg30SOBNdyKr0I8wn4jMU4jJ3a/BVD+O0GG2D5sqXYMQQ+DUSKk6wwPhbk6Nsy4dZS6Ty/HoRrLU9w7ifGFeUUbuubjNKLzyGcNA2bwYkclI4mxvurjj+NOyd8P8jSmEwors8PV23+RFMzG2xpBjZs58u6upnHKeJ3Bh6Jr0Zn+vzGMnCNJVPRnC2E/hN4ZH2iM2M+z3TKuFFyymj4O4zLK44G1y0fwj823xgvv7QcGw4tw3aUwr4VO813A3iDxZhHRW8PPBKfQrt5Ph0EcdxKAs5ZwjhnCuEXBLwxwfgaV2F8PciR+S0nLp30e2w0ibTP7yLg/8QTJPQHWfqykc/k+avmelZcVyBIjE8UcxQ5jUVK41D07B4qqCoWaTeg/pb9PLW3D98Con0xrjyScnDEgjn0+CqC/exk+nBDxe5ZeosQgrB/kKU/xXW48u9rwftMPNcOElTFcZwWY+sB3igVotTkFOEuEG4mxm00jGCoF8/1DqE37MF+lZOKUxKemlnbsFU3g58AeJtw2sZm5rOBR5c1kncL/CkwLpW0FTkXONi/OIfulsg3k6lmJDHK+RRhOyZn8mlBjn7QSr5qv2SuvBtulEz4QilLZ9e34eb5MhCsbAnHw3vY9fk+IPKybFiYcHEpS6KPg6qzj1FE5VdkhHuZMRCWcdvk9fD8cBlbIMTbwNGJaGI706mDmPxQP5nnTlSqjgrmxbtpbAXGz1PARxfk6NmWz0KeDwTh1zYnTAxcVPJIFHrI9O0W+GqbEybjXMEc2b0dGTtPOwF2HOy2cA4ZD2Dr0mm/xyb71JcwYmsuKqO/dddn8yybU7PxLtcHHh2DEVvcH5sP1/HuwHj7lzwqJGl35nm8AU/Cz5gjx5y4sqBcxpufOJ2MM9KYEjmoOHjM4gbjB4FHxnQqtqwN77PYSXaogCqO47gwmQK/lxlGqTFcja3G95jwtVKWTCDkpiVd4DnEsP2RPxV4JPZoc/t5CvXhJnN1I5zycjg4OphDv2g5dp/Ntfx7hG0+OnUQu9goBrXtuj4fZ5wthJ6MpuqfOIV3lWbTv4TjMx7T5kWxin1Tte4xjWw13Ty/H4RrpO0bOSZkS1kasKlTLxsXI5EIRxWzFGvnleDlaJ7rM4Ms8o08RKMr47ASGkT+cbLK1FKEGQuy9ISEjVvg/cAwziix3vMEXFLM4jMSr9ZtzuctK9EF/ikZQ43MSYFHl0vrpH1+oBomSlrFjKf29x4ycCUIl5YJD08q4zVG4alEAnivtMEaucsCj6yv+Dvx99ho7mm7Pco0cToRipWwTdfWtfc3Jpw1mXFH2Iuh4eU4nAkXVez/TOgjm1IKPHIb/oYJvwXhnKGXcWdfH6auAMye5wMwIdBsyohyalmM0hj2wETvkJjgLA5T2H3RbFrYqhvX57sA7CMcyvJgBqbF3cisDe8zIY+OFFPFcZyXpWoPc3DoIGdjeO76bPL6SmzXVo54xRBePRoipuU0+tlJ9+GnViebjOPiTulMnyY0Qxjib1KMSZWmmXk+JCT8XHwqxrhjKfAO27iSxlZrUi/GxFxzCNsvzNKjYxS4EU9LsWJarZ9oU6/t2y3wOWB8rgn3//T0YovHTyUT661pqT6r5qUkLWVifKCYo/oX6ir1I6/aEH9LYuebYuyyIEd/jxvQrDzvXKYo1M+r4mQrN45XBR6JzSrcAT4MIW4WtLtSpBKm5w2lHP1RUmenfu5d0hfZhMlPeFdt+F8EvL/o0ZhQR3EfFI3GZ67vp5SxpU1YlE79PTaan605ScXnzpjUmJBktR8k84IZOLNeoUnn+S00cjptU5Yx4wQiXF1TqWzsl4tZGvN7THiwcHfg0b42gzKxNl9YjJvFhwtC86NMga8w85WOJfbjcS14n0lZdKqcKo4dsjJJNiCpHYutnY71tZvPJmjzXkKUz/b0YkacUlPbVno+71gJH2LsXkwAckl5uKcX+z5+Kr0sEV5FxgRpL2BFXUy8ll/Brs8mmO0O0r5iHSkEDWV8/l4Lr9rIkaJVM1V7XBO2Q5pLunLbh5NLHolME0wcupAj2y2rEgJ7x8UANWYhPYy/gjFD0Pg9Pb3Y3+Z5c302IYHOF7S9UmRyGetLFa+q17oxNUhSHnGG8dZmYa6qSun9Ns+jGYRDOHJhlozTTWzp9N9j7QSqNoQmKUFcjMtm82bjcBVkqWnc1rTPjyX4SDKxXEfNbcx/Hx14dEujQVRPAV+w+a0CWBB4ZOWg6eb5UgvnMnGKUNuIEHHvtW5/n8X+wLpAQBXHDlkk87X3/GKYEyLxmkhs5aqnJ+akTtruwqFB7GITIDid5zxRFENRVIjw4WKWvicRrr4IjV1kU3u+unZMdo89A4+M00qi4ub5WRBqPWT/FnjUtH/X569Xsjh80qazuM0xri3XZxOnrlEIojIzXlPKkcno07BU7Y6M+YTJWCQtY+IItqzYz447PcrCI1HuVjYVhnjjorn0+6ZtG8Xex03C0CDLQ2BP29AkMUp5o6FFV49SkBmfP2wT33K03Uo8zceRwpvjTC/cPH+0GjpGOiSzOZxT9CjWCaQbfo+1kzZRLuCgpalQS0iM2UGOTHinpiWT5x8zRU5VScoKJhxdypLZo5sW12cTzD9t0cFjgUcmW5aoVG1Vza2XpDCH2Ls0l+6VCKd9vtHmtssZxoYLz6CXGrXd7e8zCa9ukJEqE90wl64fo+uz+aqUXL2NzDWFTKvsINXQHSZOmzjGITPeVcqRsVETl4zP72HgR9IKDNxU8khk5G+rlAJomr1DOj7XZ8OsNg5gS6WpGgqipfPNmL4Jn2x1itHyJdL6ZfjtwKOPNa0/cqJ6u2U4l2dXDGEnkVlETcdJAqUz4+BSjppmyHF9Nhk9Wr7IVw4hYXgP12dzYmcy5IiKbfiTtM/zaCQ4ubwwniszXv/EXFoQV6n6uzdZjmyuwkVe4d3we6zlk1RJr7YhMnFwfTZX22JTiNrxEeMzklBlCWxiRetpxhKZ50zCP+o+lls9Zj8JPBIrypZj/2fgUcN4p2vD+yzut9stf1fFsYNWyi3wKxZZIMJhB32tAoG7PpsXbNPUWQ2mflfg0X62SGYO8N5hiD9b1FuGQbwqLvVe1Y7NXOlJr5keCmZg1zjD6rhx1mf5iAvaHQWeHUbDwM/N+iLg6qJHJiOLdWnhwLOMgB1a5TZ3C3wSGA295FsM5FPNPOtbKrg+/0/FgdgqhWCr7Cvbns9br0jhH8L4hy85w0g3O7loNu7qyb+xP7RxRjgv8KiZvemYrlyfjcOZNLKBMREYJgeH2GQcSpCppukLe3QC3fJ7rAXu+mxMDpJkIxLfvCQ9cTTZtUoeiZyZbE8cJVlqRjnZfuAxYf9Slkwq1tjizmcXZTS9/RjTAOGCIEuzGzXc7e+zWFhdJKCKY4csVjW0gLHFkZY/VWxiXt9MOONzmgHjzCF/ATKODnIkva5Y2XUSxUniTJD2+Var9FYJx1/PsP5FIDmFtbVzBGFRkCWbq6domNWrQuN1PDb8DOPLQY6ahh3ZLM/T1qP/3963x8lRVfl/T/UwIS9AIwgI6WqI8hREEBBWBJGnig8UF11YFdGfgECmqwcQXQKiSLo6UQTdBZdVVHRB8b3IQ94flwUBBQQEMl2dIIIIApkhIZnu8+vTUxN7eqq7zq2ZSbqGe//hQ+bce8/93q66t+495/uFcK2Z6KUvcwex4y2LaFj7wxy1c4u8D6gRm6ouVMMB5X66PaqCYXZsbJxnVB+myV7ShkgyVjxqTnToOF5THeUkHxkJkmSGAo86EpKn6Xlc9xv0Wa6ARUrVqMSdfDc3li3y3RG65XH9PZ9h7BBHDdVoZISrUD4KNbrYI/0yPhcUKJZKSGRFGZAMf23bDwUe7RI3uKZ3wFmSJa6xlw8kBnaPCi2ZDuuZBoO02NiNY5fMVLbE+xGjfWxXi5/C61bO0xfbue/6LOSt7a8sx1ccCPJYoKEraa0abkiM1CfiEi3ml/hgZ4RqRVcYDwcedknif2sHrTGLVMWOcbq+hoHljS4JcDudDkYNvMPV2wAGsUunU9xQ0mwcF2UngOPmqVPdMIniId0Ejlg5wN4DHo07vQ5131UxVbJsOoQdo7Lg43zJFvkjLdmucVVAjN3LBVIxCzRUh4BnYhttMkjCyef6LDG3EnurLvPmoveeT5Mkho0raXseRwfQIRa4PS6EnwV5UnMruj4LC4NamUY6NnmujE/tGkJTupAjt8jfAeF47Y/EhBUj5MaVxMHNNO13SspM+3qmGX+abOzGsUtmy+RKRegzNurFdo+fSpELULg4PVEnr52hHV47gmtVfUmEmNPgrVQXBooVj9peIbk+X2+kpkA4KciT0ULZztlskc8jwhfCv68J5mNW3PV3rsjHMDU4PNXFJElIGg2vUSXpZ7txnTg4ohPnZli3AmArtYPAi2sGsZVJolRz23K1PJyBipNxtJ7jYLcoMmq3xD8F471K35PJOo4Qc38FjDOU/TSukWcPYraWmzQJewLVcFi5n+R5UBdjtZSRq4nNH/VoHBWVdJq251F8DrORn1eDNmLIGcZuGkooMU7yIQDgyXlz4bbbpLf6m4QeCsBOcQmCIV+pJN2oY2HVH7sjyXHXaJ9ZBh7cuIr9opgJpsN6Zvgb7Hpzu3Hsgilyl/JmGMaj6uDkmCvJXJELTA1tVXVRvxDatOj6XDPI3JYv4u9VCnRcVHMJ6Eperq3FVsvPor+rBzzJhtsXeYsq4WnDZo3Uf7I+nyRE1hF9XB14JLxzbUtCovIJaaKH2dtjZchiAKpW8bpWFYrtl/CCaq0RdqF6X9XJm/+1nKcrDOeiYe6aX22aXt2dDoIoFOlLDVsF/WQUQ+v6LDGUHcn7Wx1ol82axudRxjZ/Me/vOLhDD3TD8trAoyO1dXI+H8DArVr70O6swCO13GQCHsc17iBmx4WXuD6LrOK/qX2XW50CNScNRlcVXfbl+E4HurDWek8RsG+725e0r2dqfFNkqHoRp2g8qXQ1W+TvEkGVKMHAjZX5OLzTCZjrsxAoq+NQ6jJm9wQe7ZUUvDDuriPZ9Li2CT8J8vSBqD6N47MMr5aSjjOunlvkh0AN7WtteSTwSGUfEpP/KeJK7MVqFTu1k/wadaQeb3htPd7wcK1jDTvGQUGBJAM7UUmw4ai5g5jRuuAZngIy9WCr8ulkuolvjDHr8wpDve6rAo8+rAXI9flyAB/X2oPxTFCgeDnFlgaTbGjayT2m9nlMkghmGCedK/Ipoh6jns+Ra+TtOtFltbbl+iwJZpJopi1/qKtcvSnOuK78I+8TNWUPAaWyRx1p1xq3DA4uM3jXPMKMIzvhkfb1LG4e0vh3u3HckLNmLtB+97CDw5/oI6HtiSxJTnnq5ziLgjzJ12eisvMlPOelVVhpUrkthcnItbdcs6uvVAk4sezRt0z6nwrbJHGOPb3Yol3IQbOPbUl0GacFBbqo03jCKzvRZ9YnSgHPBvPx2rgr+o79+vxPNSAy0aVNvb8GHr12zN9G9HxFbm/sv7fv+PeBRxq5tHEtzL+AX+VshLbPVlSXcRn3rXUSJFLcFHiklQld113O50MYUF9vy5V7xaPxV5Ypfh5zPl8ssYQmzzr1YEuTjw5TcutExNw+S2yv+jfd6TZnFIsEH3USlnF0xaNrovAMkztPrDNgSNy9lh/257W1+Finm6LUr2cmP74U2dqN4waarFyRd6sRLiHgn5QuXLNmEMfFxZu5PguVgZEOcizpcoyDSWLZ2lFRuEv47ag1eAbVZdjBNk/0kam2sLp9rWGoVd5Rjq+1LU0Qe24J7821Rnby2OeVcG+wLfaO29wlib8E4cogTx/Vjj3KzjQ2ixm/qxToLc1tGZ+cJeRulD6T/PYARGqYR+I2sgmTJLKZalw70JN0asOQ0Fk2BU9UPBrH95oEk255HhNQEo3/cImZKEMd5o4hOlFdHbiIe4KR34w6Xp0Y/eUCFTu57hb5DBDU1+XSVrWGBa08oiELgdyWyaZRx0HMeAaE0wKPfhD3HKR9PYsbX1r/bjeO63Pm5IRxBQ5zGCfxCEWERu7tBWIUygW6TOOqW2IJSDYRt181by421QZqR/mQ5OsVjCuCAo27fjGOuwGMVDs0GCa1WXARbz68BnKypy9xG4ORzYYo57RKOtYcB/sM9JHIPXYsxleNIzvUCZ/imsZVMvDdikdjMjxNCaeJcVS5QMZShwJgkmvHqMW03WTkLuQdOAMzRSOlHnBrn3UZvI/WZfBU6kxh3UgO1zQ/j6bZzo0wII8OiXue1v19JAFkpQH3rmTgx27qmvsPuTMfUPskhjGJcmLi+iy0a0cZtLuyWsWOjoMdQdixfmMkH3gSR6u+GQLwLBilGTVcrJXnTPt6ZoBvqkztxnE9TNf2Jd52mPEpGqHH2VrZpWQpf2/Ywdkmp2muz3Lypu1DXPlt4NH+Sp8izUyvxcJGlgYe9UUseGbcsRUHQQAAHx1JREFUjcAPA4+OnYj/k1k3QnUmrvmO8aVuiT8Dxjh9aEmSKXt0Slzj4SLxfwD21tiO2jiEHZLQ2TT3kSvxF5hxnkG/45IGDFUnIk9FtP0bXzsSXgr6MEdLAZXkRFojKxo1vgR625EJVsbcjV3yPGaX8lZUxZPauRc7TQxfc3vblfgNNYbECeqLYlPX3FgSeqioBLNWByNkVfVjMLf8LTG+PXMWfvDQyWRE25b29cwcqnTUsBvHKZynUFFFpMVEnkmrfrIWhKtpGOfFcQe2up7wxOuiIE8m6jLjEEukRhIVmzdyuib0GdoYGXnZf6Hs0flTOI1GTed8voSBkwwqVWdU8aqoL/BwPmVhar0C+oszjJ20qiiGikTi+otBHptpN0TtxmqS9CVtOIT3DOTpl6PthbGzolmrOZmXaquDQczGIpIMf+Pi+izhAPsYVLw78Ei9Ic/6/EUCPm/QfnXYwdxO6lDt2jI9ZY7khU3x85jkY9Y0Gz/Jh4BmU9c8pyY0bWG9ZwOPXtPpNxYm2kXSLhn8NrWm9zDhG3BwbZzG+rRbz7QIpdDObhynYNKEjb8ui+Yz8C5184TlDFzqZPAtk+DsMS+ZBEodmAT+wwQvN7myGXeluN1XeH6tB8I1qC7E+HC5QEZxherGExgmWUwAHF5XAbqutbu2GbiMY4MCqbSxk6j6ALgt8OjtCYY/porrs1yxj4lZ7NAmDzt4TXPiVz1G7UAQbjbw4/7Ao90N7P9hOqLhLQlesw3qd9YFb2kowfXgnwKPdjTwZ52p6/PP62wJKj14qUSE95bzJHXWlTQ/jwkobIAa9gj6SSROVSXBh0Dspm7cO8CcDSFWozqBRKwKjxgj+Zj7FYBLot51UXWTKE9103o2GaB1axt24ziJMxNmlp0DQBJUVKSqkl1cY3yzMoRrk56UjA7BLfGHwVBtKEbrEHBo2aMbJgJDAu47RAXQJwnEB2PfoEByFdsVJTwlFCoY9bNFjC+VCzTmJCpb5LcSNZSEWhNirg/ypNY5DhNrTPEx4pdsB3w9sF1OCzdRTswfA492bbZ1i3wqCF9T1hek2lI8xbWRKHsT6As8UnMyuj6LZq8b58vo3020jMdtOHwekLBNbV/T7Xk0pj0C1s4axBwtkbvgaro5BxC7qYuYR7luV8cRdlJfGW074cetKApJUstTYAQMLCNgU2a8magRf61+3wG4mRinx6ktpX090z57abQzmew0jm+9+Zwtco4IPwWwm7LTm4ixMO7hUbbVMMuW+GRiXGxSRyOnF9ee6/NfDPWP/xx4tM24l2SJPwbGf8X1N+bvGeSChSTqB11TEvCOjT3hG6GgEdm9VgqO1RkHb1zWR2pS7SRE0GCcGRTowokAaiyTxvhmUKAxV/xuiZeCcbqBH0YngM3tZov8fiJEUo2069/ko2uHC3nuyxnIRlr9zo2TFW3nVygBKqen2r4erWe47jCdnkfD027JKn+w4tEbDX5rojJUAWO+ug7BKCwoiSqNJqktSWhRJ1nN+Ut5u0wVfQyIzKU2JOtlJpxUyZPwmkaWtK9n6t9FCg21L5YUDm39uewu5jfBaegqa/RKmYFCxaPSZHuYhGF/2MG8TryQcT4muc6qy2H9d10O65/HLVQJKCJWMeY8XaChOD/X598T8Met7unFZo+fSg0S9ZzPn2UgipvxnMAjk2QTJNkQweAqvB2uuRL/CzO+q8Y9ImnAOKPScGFu9s0t8Tn13cMitb9iaKDoYqpF3/DDkIx61Hfjk/uITbu0lYSypSueRwk7WIJBk2xnU/qphtpXFUZKVZpNXfPvz1gffOQ3E3sDk4jiZi1eHafMFV6BS7iDyQmp124tTPt6ZvQuSZmx3ThOcMIkew9V3KVVm5jKZI4EWay1II+eiSRB1K/fhFJHlA3UhRkfrRToytYKLRrRqvaCwfoXbsJkCFUHCYxyPn+QgatNqjrA2wY8uiOULhR5vU1b6j/a04vdRjeX2rbr6hCScT4O6071HcYhAwWSD6HEJevzZQR8UtnA8/PmYotWSijXZ7mq30/ZhpwanV/xaFRjXFutYZcr8o+YGklsqsLA3yoeba4yHrnWlNMYIy31WgbbL19IcuVsVEzfA3X+zHfX+TMl/mxMSevzmDDs4IzAI7VMqzG/qBz/Otin3EcS96sqCeI0eRVjbtyHdLbEZxPDJKFQvU6EN29yW6I5RBEcWOjjggIJPdCYYvo7lk+5blrPVJOcUiO7cZzgxGV9/gUB71Y280gwH7vGETYr2xpn5vp8Zp0o9gJ1faETyZNJMsC4pk0zZ0WhgjLYPFhIkj099kVR5BITxlH0tBtPW7ULNQBTY5gkzhGMzwUFusAt8ndAGMNl2Hi7Mg6uFOgmU48TxTMZJglE+eT6LOo/r1P5257TUxIV9MkuE7hid32WzfrrVf6OGBnFqyVQFVoZ5LFpko86Qwqd5+bNxZZRPK65lD6Prs/vq/9ufmIwlyruw+b2EnB+1tYMYm6cgENzHwmkBpcFHi2IG3eCjeOL9Vje1g/Ztt3kivweJoxJtOrkk5DPr2bs2LrhTft6FjcPaf673ThOYPbCBIbfqptgLAwK9FW1vaFhhyvOdi09H3ikY/uPaCFUNRDCa3UbxPhxuUAfjHIoCZVN4FGPIUzrxdyUf7B+xfRrh/ClKIk+Ar5f9kilZd46uGyJjyRuZDOqy0TjXrOL+c3k4B5th+2UixJs5oyv8sXHMKlNYgK1tD9gwsWVPH1WO8Zcie9ghglf6v8GHqlPW0f9COUln9Em5zHhskqePjWdnsecz5/nEek7dTGlyTE8UZfT8McrHpl8mMgp9X0AYjWn1w1SmRyW4CTzucAj7Qliwx3XZ1kX36qdAAJOLXs0RvM77euZduxptLMbxwnMmvHLo4Y9K/0kuqNTUrIlPpoYPzJo/IXAo80M7MeY5hbzoexgHI1Mp/ZqhHcuz9Nvomxcn2VTbcQpOWsm5pqSyiYdr0m9bIm/TgwVQXfY7otAg4qoNUD/+Qxjh2UFMlOkCRvNlniPOvWR2W9ugglHhidVbbWlTTeODBQrHvWbzJPYbufzW2poqPOYlE8HHl2qrWCYYS7NJspsN40trZ8MvbmSJ9mgjCtpfR7rdGjCLPFh7dyYhh2EGyNTUv1rAo/UoRBJpAbrHz7nBR4Jq0fHki3yCUT4Vpxd099X1a/xZxnYS+JQpHBBuzaEQaKcpzHyu2lfz0zwSput3ThOYMZcnyWbN6ttYtjBrCRkvtr25/u8pwPEStCNtjfRq17XZ9EaHZfk0sHfB4I8dm93/ZYr8vlMOFs7XrHrFl3cVp8TvPTaDfszgUf/boJJs+02S/jVPTU8a1KfALfskRGf5mj7e/4Hb/TsysYGWBcgT/h4kKfIGNlske8mwl5a36MkCzV1EyykcuK4fyVPqtsG4wxzCU0gnFLJ0yUa/5ttjKixGLcGBTqwXR9pfR4TqDfdFHh0sBrrBFKD9fz2RUGeztX2kURqkAkfrOTpx3F9JCFHN40lzy7lnaiKh+J8Wff3iLCptK9n6rGn0NBuHBNOWkivIadE2rIm8EgtVK9tdMyisYg3xhyITyoOSam7ZhCzTeJuRvsL4/iWA9hY7WtMlqjpV6r02+kEU+3XFBiGVBpySjiRZ+z/gsF6csgEk39MZbtqwC7LPdK/9JvwM5RI6xjzaxirJ0jfG+SpVdM7dnYTcP6hpxebPn4qqZ5/05gvcZhqOKDcT7fHOt9ksP0SXlCtQWI1db+5GPm7ND6POy/i3qE5GCJAH8ISpxffMglJpAYZOLrikZruyfA5aniolQkNE1iMkq56qtj28TNI4pZVJQyZGBfH3qmyM4zNmtWw3JSvZyqgUmqke8GkdHBT6bZwVzlVLFP3MQmJKJq+TPnLHAe7DfTRA5q2m20SZFzeWVcM6Bjzki3yO4gQeY3dwb9x+samY5kqe+M4x7GOVFHDXiZKFu3GYUprY3KaNqbPEfUVuRZXxWUx4wOVArVNYsj6fDUBkfGwbca6es0g5pl8CNVPNd9VJzD+hXqz1djVYXmQJ/VNQ4JkBGHDe1VUAlmn32rW54sIUMVdEvCbskfv7NheCp/HXJF3Y8IfjJ7pDqfeUe0kSTjLOHi9If+q8KiahF2sCgYxR/uR6foskoP6uEUHBwZ9dKsW1/DmYY3WXuxmVLFJq/Rqmtczk7GnzdZuHBPOWJIXVE8vNjalUzF1z/X53+pLm/pKhAjHlPNkRB0TnjYKCbVWFWRthvHmZQV6sNN4Qm6054wW8UmSxzPFWWNvspBHtLc08EidYR6zoTiJAP21p+FCOtq3kdIDIVYBJ4Gkm1zxqq7rxOfw5EWSeNTJXSP7Rvyq7JGWSUESBf4bwDGa30xosyLwSE8sLckIS9lFFaJr3qvoR/VRksbnMclJHRvGnif4XQ4Fg/V3pcHNQV1u71oQDlfMZcOkTqn0uzqlklbeU36T8sEm2eeqwoR8JU9LVMZCp/BlnrdRL0z0sIeCPOa2hjGleT3TYpVGO7txTDhr2yzh1/XUoD66byw4hjxeSVzLXcg7cAaPqOu2If/tuMHzWfjohJdOW9TZrq7PpkHnmGgWsHYQpnZZnz9AQGzMUWu7Qk8xeyZ2mqykH+EapSpWqFUdDK/uxH8J3VidwUNKPtMXM4Rdl+VJfGpbklzxQrEhlQ5zPmcZDR1stSzfOkcJFwZ5EuorVXF9fhiAWnPadGMqThglhBAuCPL0OY3zaXse3RJ/GYyzNGMLbao9vZht8kGfQGrwrsCjfQx8kvk0khoEcHng0QnaPnI+H8fAFVp7ANcGHh2ptU+gMx15I5X29UyLV9rs7MYx4YyFR/Gr1Iux9GPwwm51K1fkY+DgVFqLdzXHgUS5bxgbtiIYrOvnKr+G3SIfCILwCWp/O9cFgzhS234StYC6zKNRxmIUZmF8mPBI/qyTDJbJzyX86hZqFC1WjeZN46E0Phnyjar44Jr7zZb4UmKcqPGFCMeV8/S9OFt3MW8JByJnaVTi4l7D0znZNKp1o5sdqFOr/EudWuX7GqfCOK1Bo/cE8JXAI/Xmx/Dq9P5Zg3iLVpM5bc+j4e9cpvChwKNdNHM5amMqNcjAtyoeqZ4N6SOJ1CAMqd52voTnvLSq8TGpZdVYgxqyQT89pcHKWGeecW5QoEjlpjSvZxqs0mhjtKClcYBT6XNdB/h/Aexr0MfznMHOlYWkXgzrJwlyUiGKBu9p9KPg6sot5rexg9vUfikl5ra9kLfOZBoaylsr236sthb7xElVNbcVvjTlhaZPuhlp4GOBR99R+rXOTDYn5MDjkdgwueYbcmrYY6CfHjNtK8re9fn+CIqdtk0nOW3S+Dl/Me/vOLhDYys2cZuv5nZMspJNKXNcn4UlwDTh5elaBvtFqa40tLtFCpGgVn1pxayuSf+mcp5UcXSmmaFhXx+pa0cLY0FsCU9k5D2kuW5/rlrD3iv6SR2bnbbnsa5kVTb8IPhh4JGoK6lKEqlBME4LChQlIRrZZxKpwSQCATmfv8SA6uQ5XHvUJ9VZn28nYAy9TgeAq8x4faVAMnfjSprXM9WPKoVGduM4gUkzjb8Iu7qrpxfvfvxUkpOotiWkY5CHWvjIxhATazRPDRMLBnp6sUenLNFwAREZOq2SR5AhHBB3HRkFQNbnxQQUDKemRozTykP4huZ0c/4S3iXDWMgMIdZuzXa/OxisfxAoT2E7+WkU50h4CQ52CRaS0DxNejFMkrlv1iD2jTuZEtohMH6ozGK9JhjEh0xwzRX5RCao+RKbQJNY2bOpBz+ZuRGGhl7C3uTgFJE3GwMsYTkY6nhCobCaPYjZcbiM9uEW+eMgXG4ymRnGG+PigaW9MEFPPhA1Cj1rwDisTr9zi4kvYpuW5zFkunjB6IQ/VGzSYpJEahCMg0xwT0DQLVn+W8StKa1jXHARbzK8ppGF/1rl+Nc4DvaKS6Z0l/DhqOFaZZti9l+BR5+IeY+aJMp11XpmgENqTO3GcQJTFZ7Ayde76enYU0woZoBfOhs1OO/w8irMcxzs6DjYX7RjAezdxrU7kcERcRmXYQKLZEurXgoM/LLq4JgonslwEyvE4jso4XoMGRyadAMUvtDkpE6dudrk131yNYQMbp7dixVbPIPVyzfG7OoMbE3DeAOocUJ8RIcN8GoifLqcJ5P4n7awZIv8fiJoaTimNEN8wYW8zXCmkXH6atU8Eq6cNwcfi5Kjw1WcyS7HGTSi0KFRXPmBO4jjb1lEw6q+Q6PwSu3PBolYJs2vIAcf5BokrlZXGA8HBdpZZ9yIPZSEgoVa+4Yd41aniuMHziShu4osoayekDhrMmNfZsbRUXrUGr/S8jy6Jd63vjmW01d1YcK7Knn6H22FBFKDwjU774k+kg8ZVUkgNfhU4JGON7XFA8P3k9SuODUc0u5GJlSNukH9jgH+0gvs9qhHHRNp0ryeqSY9ZUZ24zjBCcsWuUgEb4LNaKv/fNZMfFSbNBFKIko8onZjez8D584AbhscxEszNsGuqOF4RiN2TZOtKfF5N/JaHGNyPR01+GyJ9yNuxFJOKfflmL4ZD5ODY7XXkJpJCwm45aUY96z9cd5c7BG5SdN0pLTJ+nwEoUE/k1FWuYcJF/TUcDvNwAsvr8Y2GQeHgHEqCDup2iBcFKysb54SnuBmS3wyMS5W9aU3epKqeEdmJp4bXgMTVZ6rA4/UGdI5n29kQE8u/Q//1xJwVY3wkyrhzo178Le1L2Nrh7AnA58B8A7lUF+kGj5U7qfrlfaRZml4HnM+f5KBy0zGacpPaKoWBuDJwCPNifA6t42lBoEbAo8ONRl3s22CE+UXwPhqjXBVzUGZV2PWRjMaOu/Hghu/TRWPMAODxHhnUCDVh1ua17Okc9Ot9eIWs271u2v82mYJz+ypQfit1FQICZyvgnF+4OHcdqor7doMZQHlxGt2gn5NqqwlwhezK3GB6alSu05C9RWJ9VK9iEycbbaV60cAS6sOzpkKZR/XZznl262Df0w1vN2U8DnpeMOMSlFr0ZwUJu1G6r1IwAllj0xkMMf3J/yQS3ArGG+biDOjdUU3uMfBEcKrF56myfWmtgg3ncSKXkeE6+I+MlyfnwawhbbxSbWTD6Ea3l8+g4SmZ8Kl259Ht8Rfa3zQ6EsSDWYz1gfGr+sbI7nhUJWEUoPVuoLXIwzcK/KiRLg304vfawnqxTG3yN8ANTZ966cwnmHgvZUCGZ0Qp3k9Wz/Arp9e7MZxEnAO6U4kdugNk9BcaxMPOA4+MdBHainB1gbCAP2rRJZ3CvyTU8Y7HMbJ5QLJ9fKkFpHHqgFXEvCaSW34H41dm2H0a2LKkvavWNBiY3yS9t2uXnjyeKVBVqWpC1dnCPkkMa5RHTWesWH8Rn3K2c5bxq9rw/jI6In4got4xvAarDYdXJO9ZJlKFvTXWttImhU+AV9Gq9aY8I3ZG+Ms7e2Ets9ufh5dn0U8QHsSK0O+JfDoIO3YkURqEFgceHSGto8kUoORbYvgxLbYBMeQbCpVxS3y6SAI8bjqdknVaLTRdcMOTniijyQExbikeT0zHmyXVrAbx0mamMbJxVp8e1zwffL2lxFwbnkQ3096xdfcdSNwvAfnMeMUZSJDvOeEe6mGReUCydXnlJVwY740TBSajH6qIPyyseDn6c7JaLBTGzFxRM+uXYMd/vw5MtKTngyfw5hHIQY/ajLaC9u4GYzzTJIBtH2HcU4SdG+aZS1dyKlif+DRuESbepJbTRFK0MnNSPqc8HTkOu34JsnuNnJQKPfRXZPU3rhmuvV5dIv8V6NseQmhyNNpWpySSA1qqadGfUhCYN7G/1ilrqh6kjTo1CAZ4CYbcC2E99VvOc4LPPqptkI7uzSvZxMdezfUtxvHSZ6FbImPJMbn61dZHeX12nQri9u1BFxezuNG02tpzVAamZg1nIaRbGJdkkRTwwz8jYCfg3GpNjZF45fGRgKv4eB0Ikgm7yxNnRYbORH9cU8Vl5voriboZ0yVTnGOTDhhsngjk/rZiB1yUMBIUpZxWIAQlhPjF04G34zLuEzq42i98Crv5Pr/C+ebhoNOnqn/GHZwYbsEBddnOXFMHEvbbg5zJfaYUTQY8wME3FYD/pVQl4/Tl6F6Mt3/MOGrlTz9Vl9tYpbd9DxuX+QtqgQJC1AXZnyyUqD/1FYw5MtsNEuM3U1uYlyfTaUGI91n4OsVj0yu7ce0I/RdRPh/RA0WgomEOT0Jxi/YwRVT8dtM83qm/d11o53dOE7RrISShBIUf2CdoX87Gsl+lI2aYC6EwCsByFG9xB89Uufhur2SxV0mVwsTcV0W4OWzcWAVOKCeLLEnqHGNvVWdZ282NTioMQjCSnBDHUfiZx7KOLh1YCHumYoNrclYJK60l3FwDdgPjDeB4YKwZZ3vUjaTPRJbB+B5IshL6/c1ORl1cFPSLG8T36Jsw6Du8Qs64fagD2/f0HiO+hwSlh8q/GvM2AUOcuAGP6DgOszAShr53QrP5kPE+GP9ZOI2k4VxoliO1pds66HVOIxqOKrObSoUUTL/8nytZOBJAu4C4wYM4afBIprIVXRil7M+X0HAcQYNNBJvwrjpwxh4R+PZHAkxkU2ywyNxo38H4zE4+AMBd64l3DAVsblav9P2PGrHZe2AnRdx79Bc7A9AkhUlTnv7kP5p0/BjS2J+Xwx/l/JukI9I+UC/HzX8odyPR9fH+y3N61kaf2d245jGWbM+pwcBSewoQa7DW+mV1tYc7LG8j2TzZcs0RMA0O3aip0TTEEI7JIuARaALEbAbxy6cFOvS9EEgV+LjmTFe0cZQ73j6IPLKGEmi7FjGmUGB5KrSFouARcAi0LUI2I1j106NdSztCDRiG6t4JCJgv7JmEDs/uYheSvsYrf/RCIRJBg+a4EPAhyZMXWTSobW1CFgELAIJELAbxwSg2SoWAQ0C7ciC61xrR011JrrGP2szdQi4Pov+sdAd6UsNewT99Ht9BWtpEbAIWATWPwJ247j+Mbc9vgIQCJU2hCh67DNG+FmQp/e9AiB4RQ/R9fkCAGeagDBrJuZONu+iSf/W1iJgEbAIaBCwG0cNStbGImCAgMS3lefgPgJ2bam20hnGrp00iA26saZdjIBb5F+BcKSBiysCj+Yb2FtTi4BFwCKwQRCwG8cNArvtdDoj4Bb5LBC+HDHGzwQe/ft0Hrsd2wgCWZ9XELCNAR7XBR4dbmBvTS0CFgGLwAZBwG4cNwjsttPpikC2xHsQQ/RsW4m0bw7yOHh9cJpNV2zTMi53KW+GKv5u5C/hq0GeFhrVscYWAYuARWADIGA3jhsAdNtl9yKQ9fkGAt7Z8JBxkIl03taLeFbvbPwuQk95qFrD7iv6aVn3jtx6NlkI5Hw+gIFbTdojxqfKBbrMpI61tQhYBCwCGwIBu3HcEKjbPrsWAdfnpwC8NnTQ6GrZ9fmHkXrahI8Hefp21w7aOjapCOSKfAoTvm7SqAO8bcAjSaayxSJgEbAIdDUCduPY1dNjnVufCCy4iDcfXoO/ruuTcFGQp9M0PmRLfDYxzm+1ZeC7FY+O17RhbaYHAtkSX0qME01GM+xgXjstbZN2rK1FwCJgEZhqBOzGcaoRtu2nBoH5JT7YYdzYtHG8PsjTYXEDyJb4ZGJcHGH3p1WMPZ8u0FBcG/bv0wcB12eRmNzHYER/DTwaPeU2qGZNLQIWAYvA+kfAbhzXP+a2xy5FwC3y6SAsbXIvliIl63OeAH/ckBjPZDLYb1kfPd6lw7VuTQUCI9rkKwHMNmj+lsCjgwzsralFwCJgEdhgCNiN4waD3nbcbQi4Pv8ngE80+cWzZmKTKFLmnS/hOS+tgiQz/HPEOIYc4KABj+7utjFaf6YWge2X8IJqDY8Z9cL4ZlCgk4zqWGOLgEXAIrCBELAbxw0EvO22+xDIFvluIuzV7BkDD2YIZ9Uc3OG+gMGBTTGfangfMfIAto4Yxctw8L6gj37dfSO0Hk01Atkiv58I15j0Q4zPlgsUFepg0oy1tQhYBCwC6wUBu3FcLzDbTroegUXsuHOxEoxZE/B1iGr4QLmfrp9AG7ZqihBwF/OWcLAvgLcC2Bfy4WH+G1oNYACEx7iGx0j+S3hso2E89ng//my5P1P0g7CuWgReAQjYjeMrYJLtEOMR2G4xv77m4NF4y7YWATHeWy7Q/RNow1ZNEQKuz8cCuHKKXb4p8OjgKe7DNm8RsAhYBNQI2I2jGiprOJ0RyJb4aGL8KNEYGVc4VZw6cCa9kKi+rZRKBFyflwCYWrUXA0qoVIJonbYIWARSh4DdOKZuyqzDU4GAW+RFIJxj2PZtVMPny/10u2E9az4NEHB9vhnAgVM6FEseP6Xw2sYtAhYBcwTsxtEcM1tjGiKwfYm3rQEHMbAnMXapAVkCXsPAHAJ6ALwM4Lm6MszDAO4gxo/ttfQ0/CHYIVkELAIWAYtARwTsxtH+QCwCFgGLgEXAImARsAhYBFQI2I2jCiZrZBGwCFgELAIWAYuARcAiYDeO9jdgEbAIWAQsAhYBi4BFwCKgQsBuHFUwWSOLgEXAImARsAhYBCwCFgG7cbS/AYuARcAiYBGwCFgELAIWARUCduOogskaWQQsAhYBi4BFwCJgEbAI/H+n2qc5KKLCZgAAAABJRU5ErkJggg=="/>
          <p:cNvSpPr>
            <a:spLocks noChangeAspect="1" noChangeArrowheads="1"/>
          </p:cNvSpPr>
          <p:nvPr/>
        </p:nvSpPr>
        <p:spPr bwMode="auto">
          <a:xfrm>
            <a:off x="155575" y="-1096963"/>
            <a:ext cx="6229350" cy="22860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367364" name="AutoShape 4" descr="data:image/png;base64,iVBORw0KGgoAAAANSUhEUgAAAo4AAADwCAYAAACOueV4AAAAAXNSR0IArs4c6QAAIABJREFUeF7snQmUHFX1/7+3ejIJYQIIyCakq5PIJjsIKMgioIgg4IK7PxQUFUSSrg6I+ndE2dLVEwRRRETxJ6LITxBQRJTNFRRkEWRLujogCggCGbJMpuv++9X0xE5Pd9d91ZNJd3LfOTmHw9y3fV71q1vv3YWgRQkoASWgBJSAElACSkAJCAiQQEZFlIASUAJKQAkoASWgBJQAVHHUh0AJKAEloASUgBJQAkpAREAVRxEmFVICSkAJKAEloASUgBJQxVGfASWgBJSAElACSkAJKAERAVUcRZhUSAkoASWgBJSAElACSkAVR30GlIASUAJKQAkoASWgBEQEVHEUYVIhJaAElIASUAJKQAkoAVUc9RlQAkpACSgBJaAElIASEBFQxVGESYWUgBJQAkpACSgBJaAEVHHUZ0AJKAEloASUgBJQAkpAREAVRxEmFVICSkAJKAEloASUgBJQxVGfASWgBJSAElACSkAJKAERAVUcRZhUSAkoASWgBJSAElACSkAVR30GlIASUAJKQAkoASWgBEQEVHEUYVIhJaAElIASUAJKQAkoAVUc9RlQAkpACSgBJaAElIASEBFQxVGESYWUgBJQAkpACSgBJaAEVHHUZ0AJKAEloASUgBJQAkpAREAVRxEmFVICSkAJKAEloASUgBJQxVGfASWgBJSAElACSkAJKAERAVUcRZhUSAkoASWgBJSAElACSkAVR30GlIASUAJKQAkoASWgBEQEVHEUYVIhJaAElIASUAJKQAkoAVUc9RlQAkpACSgBJaAElIASEBFQxVGESYWUgBJQAkpACSgBJaAEVHHUZ0AJKAEloASUgBJQAkpAREAVRxEmFVICSkAJKAEloASUgBJQxVGfASWgBJSAElACSkAJKAERAVUcRZhUSAkoASWgBJSAElACSkAVR30GlIASUAJKQAkoASWgBEQEVHEUYeoOIdfnRwFs2+5omfDmUpZua7edTqivTDphFXQMSkAJKAElsLYQUMVxLVnJHS/mviVL8RIAp90p9fRisydOpefabWdN11cma3oFtH8loASUgBJY2wio4riWrKib531A+NM4TOeZwKMtxqGdNd6EMlnjS6ADUAJKQAkogbWMQFcpjtPP5VelUtiJU5gJIE3ANiFjcwJeDeBVAPoArA9gMgM9BKQALAewtPrveQBPAXiSCI+HwD2pFbh34RlkTuq6vrzmHN6kZxJ2hYPdKMSuIOwGYAcAk6STI+A3RY8Olcp3upwy6fQV0vEpASWgBJRANxHoWMVx1vm89XAP9qMQe7ODncDYCcBWqwEuA7iPGTemUrh+4Rz6y2roY401mfH5YgY+LR4A4YIgS7PF8l0oqEy6cNF0yEpACSgBJdARBDpKcZw5wLPKIc4CYT8wpq8hQg8R45LUZHz/iVPp5TU0hnHr1s3z7SAcKG2QGSeWcvQdqXw3yimTblw1HbMSUAJKQAl0AoGOUhwzeT6FCRd1AhgALxDjPH4FFwX9tKxDxmQ9jLTPzxGwqbQiOdinOIfulsp3o5wy6cZV0zErASWgBJRAJxDoLMWxwJcx44ROALNyDIRFTogTFubo1x01LsFgZl3Irx4ewrMC0VERXsqY9kyOXrGo01WiyqSrlksHqwSUgBJQAh1GoKMUR9dnY1+4p4QRA38jxm/ZwV+cMh53UghoEl7a+gUseWpjpJYOoq9nPWxGZWxHjL2Y8BYAr5e03UCGGfj6ptOQveckWpGwjQmvVrmSPahyTW0Tj3Fh4JFxPFprizJZa5dWJ6YElIASUAITQKBjFMeD+rkn6MNiAFNazHshGJc5ZVy58AxaZMsnPZ93oDJOq3hVm1NN43FtVYzHMQ3jXd3ihZ32+dMVj/OLLSZ5feDR0RbyXSeqTLpuyXTASkAJKAEl0EEEOkZxnJnnncqEB5uwWciML5bS+DGOo3K7/Kp9fR/A7gnauh8pHBTMphcT1J3QKrbew8Q4u5ijL0zoICe4M2UywcC1OyWgBJSAElirCHSM4pgp8IeY8b9j6BLO75mELz1xKpl4jONWZl3Ik1csx2VE+JBto0T4/QrCYU/NIRMfsmOL67O5pj5IPEDG+4Mc/Ugs34WCyqQLF02HrASUgBJQAh1DoHMUR599BrJ1ZIpBFjNBZGItjn/pZyfdh+8R8OEEjV8ReHR8gnoTVsXN87OgKDi6qKQYOy/I0d9Ewl0qpEy6dOF02EpACSgBJdARBDpJcfw1A4fUUflS4NFZq5OUOXkcHsKdAPa27YeAjxQ9GntKatvQapBP4D28YpNpWL+bnH9ssSkTW2IqrwSUgBJQAkpgVQIdozg2iK3HBGSKHpVW96K5Pm8P4H4AvZZ9/acX2PYxj/5tWW+1i7sDfCBC3C7tyHiplzzaWSrfjXLKpBtXTcesBJSAElACnUSgIxTHKL1gCk/WgpnonMnpPOeJ4FkvDuObQY7kKf2sO0hWIYH38FWBRx9I1lt31FIm3bFOOkoloASUgBLoXAIdoTjOKPCRIeOGWkwMfKjk0ZUThS5zAW/OwygCWM+yzzIBMyfiZNRmXBmfv87AydI6DHy+5NE5UvlulFMm3bhqOmYloASUgBLoJAIdoThmfP4CA1+pAfPysIMtJtprOePzDxj4oO0CEVAoemR/WmnbkYW8rfcwMd5RzNEqyrtFd10hqky6Ypl0kEpACSgBJdDBBDpDcczzNUx4Vw2nSwOPTppobu4AH44QNyXo96WeXmw+3iGDEoxjZRXX52cAbCZtgxkzSjkyJ65rbVEma+3S6sSUgBJQAkpgggh0hOLo+vwEgP+muiO8IcjSnyaIwX+VrX6egj78JyZ7TcNhOYSjFmbpxokec6P+XnMObzKpFzYOOy8GWWy82sIedQAUZdIBi6BDUAJKQAkoga4n0BGKYydRtL3OrBn79wKPPtoJc8n4fAADd1iM5ZbAI5PLe60tymStXVqdmBJQAkpACUwgAVUc62DbOlCsrE5YFGQpPYFr17Qrt8CfAuMb0rGsC6kGlYn0aVA5JaAElIASUALNCajiWMcmXeCTifH1JA8Np7BVaTb9M0ndZnVm5nmzsoMjGHgjMXYCkAZhIzCmADBpGF8G8C8AJRD+ziHuIuAYED4iHoeDtwVz6JdGfsZ5PD2chLcxsCcxdgNhczA2YKCPgJeqfS0A4RfDhBufmkP/EPczToLKpDHIzfO8/nqEw0A4EIw9GJhBhI3BmAxgMUbW7z8EPBQS7kWIP5Y8/GltNlEYp0eurWaMmUTPpOg3uS8BuwPYCsBGABwAzwN4EMCtvcDlSWPCzizwNiHjmJCxNxF2BbB5tQ+zR/wLjD+yg+tLi3Et+ilsa0JaOSIw3ecdiXCwA+zOwLZguEC0V65PhCEwFleyoS0m4GkCHjSxcjmFO0qz6e+KsH0CMwd4VplxCAM7EWM7BjIEbABgWjUm8ysA/k2IoqXcx8DvljJueSZH5v+v8dLN+7UqjvWKY57fTITfJHmqiHB0MUvXJ6lbXydd4IMpxFwQzBWyecGslsLA8GRgyyHGUSCcCOANAKTPhXkBXVEu4wtPnk5Pr5YB1jSqTBoTnjHAO5dDnEojEQHswkkRFoHxQ+rBBcXTyDhUiYvr8yIA24grNBBkxhtLOfpjXBtugb8GxqlxcrF/J5wfZOmMUTnXZ/Pcbhlbr5EA4cIgS59tVjczwHtziM8zcAQBPYI+lhLh/xXnoCBV5k0oszLjdAL2E/5uHwXjf4Ic3SUYDw7q556gL/o4tXuuGjWeQiaYTYGk33oZN89Hg3CdTV1OYcfxVtKqv7UPE2Bi3r7GZjw1sg8z4YdThnHho6eT+aBrWdJ5PpYIP42TE/z9tsCjNwvkxoikCzyHGAWbuuEKbLzoc2R8BsatbDOPZ6ZS+DgYx1XePRnrhglLiHFtGZi/yKN7rOuPQ4U1tV+Pw9BXNiFVEMazz45uKzpx60GybDWM2UGOLmhngjPyfGgZOJcIe7XTjrQuA4M0chqV7OVpOiIsYeAjpSz9n7RfGzll0pjWzDzvNEyYT8ChNjybyC4G4+zgFeQlJ1LufN4I5ciRrJ3CU9fDBg+fTINxjWQK/DvmSDlqrzDeH+ToR6YRc0pXZhjlN1EhxkAxR9n6yu483gIOLgbwziQNE+E7xSyZj7imJVPgXZnxbQCvT9DHEID3Bh7FKmLuPN4NDv6aoI/6Ki8FHplT1kTF9fn/VXaaL1tUXu4Oou/2fhq2qNNU1M3zQUz4/Dj91kb6YTxXOZk8s+jRZa3GmM7zWUT4YrvzYOCikkeJPr5cny+v3GrZ2PA/HXiUVLEeM9V0gXenEF8F4W3CD6RYXJWTymtSw8guPIMS7wGxndQIrMn92macEllVHOsotflC/Frg0WkS8PUy0bE1kAfhk+P1w0gyjjbqhCB8OsjSt9poY5WqyqQxScNlCuFLlavn2cKTLPmSEH42THh/XAzVdIGN6cTv5Q03lCwGHs2QtOH6bExAtpDItpB5OuXgwAVzyERxQCbPRzEh+Q1B3emlabN6MmZeshu3M1YmnFLKklE+x75EfT6zsnH3A5iUtA/zwcjAPos8eril0lLgjxHjO0n7Ga1nrglLHr0paTuZsSHb4pq6v6IY7xYnFPf3dJ7N9efXQTgiTraNv18STMcpOI7KjdpwC3wdGEe30f5o1ZMCjy5N0o7r892WHyk3Bx4dnqSv2jpRYo4yBsB4/2p6L75oFGLJR1TSuXTCfp107M3qqeJYR6Z6NbMiIegfBx69z7Zu5nzejlP4+SohiZo0YuxkCPCHHfx6g5fx3NB62GyFg9cTwfR7bDsvE9txN5BnZhxaytGt7balTBoTnFHgbUOOlJ3t2mXcov71gUexLypzbeSkcCCFODCyqzT2tzaF8LMgS8dIq5jUpKGD7csOtgPjcAKOjKn7BwBXM+GBMuH+p+bQC/XyM+bxa0MnspM6hICDAWwiHU+9U1na5ywB88bJtOT5yWVkaq8yZ13Ik4dX4HJwdE3adiHg50WP4hhi+nyekSpjj4qSvYexncWInaY4RqwZKAEXFz06Jemg0z4/TsAsaX0Crix69CGpfCO5qr17Pu6a3ijhFXvSCxi4qrcXC4aGMNMBzgXwDnH/DT5CRuvu+S2e9Nxi7OIQ9qranpvbKGPvbvXhwIT9Slkyvwm7wkxuIbqVWl9acTySYrgFfi84OrkX/yal46uTY2KcWsxRIt+GVn120n6dkE3Daqo4NsDi+rw0SSxHBm4seXSUzQJVj+BvBuHVsfUI5wbb4ItNv0zNFRnhO6v56zhumE8ihV2C2WS+5BIVZdIYm+vzWwGYa1bJld/VzLignMJ9DmFLpwzz0jan4aLfPBNOKGXJnJyJSjVlp3HSEhcGvlryyPoKLlJYHdxOwNbNOjPXUOsP4oMP95O5lhWVtM/vJEBubkHoD7IUXZ9m8vxVc5Up6kgoRIxPFHNkrqMRKY1DUVrWw4TVRWIh8Lq4U8f6hiI7MwfRqa1FSXzaVXUiMHaWNrbenws8Os9ifCtFt+rnqb190Smr5BDg0ZSDI0dPsVc20s9Opg/XM/B24RjMjc1+0vjFCa6O4Qxjo4VnkHGQsyrRqSthoVUlwkeDLH3Pqs6o8NWcSi+KTHA+Y1H/TgDzVwzhtxtuiOXLlmKHEPg0gOPFbTA+FuTou2L5GMFO3q/bnaPoJdJuJ91WP+3zc5XriU0TjNvK+NjN8z4g3Fx54DeM7UtoP5n2+ScEvDu2vVUFjGf0lcy4edJkPNj7Al5aNgVb8CQcxBxdiYquE1c2aRTcLJ1pOYZIXJk0pubm+X0g/ABAKoYrM+HERkqfm+dvgPAp4bo8FngkPtU0dqgh4RZh25EYEY4rZuknNnUkSmPFa/nSYLAyT0vvYbfAXwJHV8CiwoQvlLJ0tuuzcbYxJ0zjXa4LPDoWV3PKXYRrKp6h4tNZ6UAqp2VeySMrp4dEzhqMfaUOOfVjr+4JVgkhmHFkKUfmFseqzDiPN+RJ+LnQnnZBuYwDmjkGVhXsx6Ufa+ajMPDIXMnGlnSe/2xjB8/AUyWPEjmyJTHpCIG9kjifVJV24whkPpIlxXwYfjbw6JJGwjZh2IyjqONgv+IcMtfybZVO36/bmpzFA91uP11V3/XZfJUZt37bcnvgkbnuii3p+bwllWG8uuKdUggXBFmaHduoUbx8fhQmNISwMOMrmVdwVjMj8unn8qucSTBXz2J7ITYhEAaxTdBPy4TDiMSUSWNaVc/Za0X2jCN2pt9s1JLtSRE52Ee6iVZ+M+b5HLBZbwA7VEw7HpHWqY7/tlae3AScU/Qo0clfgo+u04lQZMbVdXN4gAlnTWbcEfZiaHg5jmDCRQk+RkuBR25Dj3LCb0E4Z+hl3NnXh6krgPdXQmb51TAkUqRGbkQ5tSi2CjaAcCljg6RhUCqe75+o7JNWttMEuEWPrJwcjdIY9sA8X+YqPq4sDlPYbdFsankS5/psvNf3jmus+vflwXSs3+xGaWUb/ey402Cc2aYK2zWOOL+sKO7GscS6uHn+nHnWLCqGww764uyk69tz+3kK9eFGYzYi7Gs5HBwzGkquWR3L3/VjUwexs81NRX2/3bBfC/k2FdMTxwZoXJ+NJ17cyc6YmlKboR37uXdJH26vhr6JW8M/bzIN+91zEsXaXW49wOv1hJG9jfhKJ3Sw06I59FCrQVTtwIyMjU3N8YFHV8RNbvTvyqQxqWrGG3MqbeJ2xpXLA49OaCo0cnJlzDBk62hx3ZTg6mxZMB19sS/J6mSMnZ1Tjn4zzU5NGIw57UQ1cH02Sqz4lLXyrWOutUxYkFrbr3nBdJxZP690sjBfy5hxAhGurFnTMhHOKGbJKImrlCQhUwDcHXi0T9yDVft312dznW/jMf544JH4Y7Z+LAmSMrwceBR/i1PTkbEjfGExbhIrLcJrzUyBLzNrKOWbIkxfkKUnW8lH8QtDmJNMcWGGX8pRTlyhRtAt8JWWdrX2693PTroPPxPYLf93ZDURElq+vwZ45zDEA9K5MyFbypLtR3DUfLfs11IWzeRUcawjU7Ulsjopq2niJ4FH5kXSsqTznCeCFydnjs5TDvZYOIdMgODYMsPn14eAzTG7+OWdLvClxPh47CD+KyC+djFVlMlYslW7wfuE3sRP9vRipydOJWML1rBUHb9MQGjZhwXjzCBHoitY26szEO4NsrSn5HmKUxqjKybgY0WP/lfSXiOZ6u/eBAa2/mCstsfGDKBVVAFbB49qu2YvGv1oMP99TOCR+ZAYU6onZsYBSLa+Iy0sCDwSO51Ev1VbRxXG/xVzZGs+s3J+boHvBMPGI/uPgUdvtHkWLM04xB7DtvumxObU9dmYLFxrMz9j62fzIV/btuvz/QB2EfdHuDbIks2HhbWNsG1oIdfnvwAQ7TcAnu3pxfQnTiWzV4pLN+3X4kk1EexaxbGyeX2w4mVnbL46qVwReNTSGLca/PNeybUjE75eypLYQDidZ3M60TImWC2sih3QXyp2QKI4cCaOWcVz1lzjSMuTgUfTJcLKpAGlkS/wm6Vx44jw4WKWWv4eEsQtPC3w6Guxa5jk6gwQ5XaPDPMd3A5Gs2dpKTPek8SebZWXY7vxCgU2yAlCytQOcQUTjill6Ret1sP12QTYtvFutzodSuKoEgU1z9JXYp+jJgKuz8bRTnyCyIRvl7JkrrdFJVPgdzDjZyJhgDnEXqW5dK9EPu3zDTanaBIHlozPX2DAimdSm8Oqfa35oDLZp0TFmD+VcmTiboqKO8CHI4R5rqX6yMKhQez8dD8tEXVgcTAx2p5kP12l727ar6XQWshJF2ocuhrfJlyfzwcwd3xbba+12K8gZkoXcCcB+wt6WooQM4K5JPZUtc2uIQk0PDrO6mmVCckguTKNqkmuXaBMGj4KmTznmKLQLpLyWDAdO8Zd+1bsX43h/Q8lDRoZh3DUwizdGCdfNWV4LE6u9u+S6yCB0vhiGOLIRXOp3XiS5orpw5UUjd+3mUONbOwHo5F1fTZX23Ivz5oOiPEZSbiQtM8P0kioFmkR22VHcxhx6LNyVAHjmCBHUsVslXFnfE4zYJVthoBTix5dJAFg0kFOmoS/i6JajDT408Cjd0naNjKW6/GPwKOmkQJG+3R9/nHVREI6jHBoENNsFK2avravBIu3SpFo4/S23fk8bXkKxgxK7LjDjHeWcmR14prx+d0MiB3xbCOkdNN+LX1oWsl1s+JovlASGfuOB7hGbRAh18j2aFQ2k+fjmGB+9JIiOpGpbcj12ZwIHiRp3MhIX0Y1m4hVEFgKcUBxLv221XiUyVg625zPWzkpPFqJ19knWUtp6BzXZ+PE8R5Jm8ahoRfYXJI72TqMjVFKGYctzNGvm43Fnc8uRmwam52e/dNx8FapGUfcnNv4EBWffiQ9cTShhUoeidbN9sTR5uPRMMz4fCIjylgjL22kGkzi0cuEN5eyJLodSRf4IuIoVJWo2MRCrD7DJk+yrAidIF2fjaK1o6zRSMraHGHlO8tS4TL1bFI9uj6bTGtN03Y2mONdgUf7Wsw9Ep0xwHuFIf5sUW8ZBvEqiYNnt+3XFgyainaz4vhUG7lCx4PdmDYIeE/RIxM2o2FxC3xPNYBufP+EN0hjeo025vr8b5tgqQ7wpoUe/S5+MCMSrs/mtEoULsLIS3J3K5Ox9NN5/l8iiIIXm+DDyxhbxHmsVu0EzclBr3C9bwk8MnnSY0sCL1tQD7Zolhs7Tmlk4Akw3lLKkfylHDML1+dEH6LMOEQa8N7aDnRkzC+mGNstyNGzsQsxEv9umcQMZmVbFnaspk7a5wst4+u1lWowybVsL/BqyQeP6/P2DJgTWkkecTP9hwOPXhe7DlUBG29kY6fLwK5xMTWNE+ErfXjFYszmAtgq0H7t/Nw892MkS5W0iFM9Vk+TzU2FdE8y3uGJTq8TxZllvLGUoz/GTbzb9uu4+Uj+3pWKYzVEzJgsEJIJr06ZVnYkGZ8PY+BXwv4fCDzaVSgbiW09wK/pCWGUaWnhyWVsWJuZIq5ixmefgTG5eVvUa2mQrUzGkqt+GZuTXelv87uBRx+LWzvX56uEAY1Hmzq8mRNGfV8JTtKeDTzavNGY45TGinPIfdSDw5spnXEcmv3d9dnkqxVfl0XtWL6QbT/sTBcMnFzy6BuSeVmfcJn2La/9KrbOt1ezBEmGZMbfVqpBy1NyM6ZnKjH9RKkp3TxfAcJHRBMxrCy8bav5ys2HmiRYv+EkyiOdyfMuTDDOKuJSn+FIXHEksP01TBBfzVeyl4lTPbo+myDrsXtXzXgXBlnMAhHbzMHIVm1zTcQRcZH89rpxvxYDaCEofTmNR19d0UYC+5GV8xp2sEmjtGZGwPX5l+KgpgJD+3qYaZ/fRogMjKXF+voiPZIj92xpB3FX4cpkLMnKKYjJDPNeKWMAsQpepsAfYYY4NFIlTJTYa7T6bFvFDiXgN0WPDq2fY/UEwlxPu03mf2dPL45q5TluwW2laNUb2TbTEacYuyzI0d8kfW7r86ZDwHMS2RqZpzeZBlcSiitahxEng5ss+7CKpen6/LxNHu52Uw3ahkhq9mzVMzHXi6lUZDspC0018iUniw054iz2U2l+aZNGdkoZb5R8xKfz/IG68Ezxyy0MW9OoIddno/waO0dRkaZ6rP4ezEGH3OmmGnBfNJB6IbMmfWiYC7xZewzkSx619KPoxv06Eb+6Sqo41gFxfTaptGYmgBtUwh1kGtWrHpOb7CyiUB9UxvbF08m8jMXFzfPpIIhTbFGCEBnVXLxj4sc1/eExTizlyHxVjinKZCyTqq1MyeIaaikGsXErOxx3gA9EGGUnkm7Qzw872PWpOWSe19iSJHaoSQ0WeDSntnGB0ng9BvFeic1R7KDrBKbP4/0cB2KTjWr1mwKPjpD2VY3vdodUvipnlTYvQRzHIXcQ6zcL/l8/VpMrfDiFljEGG8wvcarBRM+W3E7QpIoUe/6C8fcgR/F2hVdzKrMIVzDwQeFa/4uAfaXByl2fTXgsk6lIXBwHuySxBTYhqlYMYdBiPzJH5GcEOTKOqy2LpTNJ1JZYcW/Ss+tzaHGTY07jf1DK0YebTaQb9+u4dZH+XRXHGlKzLuQNhodgTh7suRB+GGSp4WaRLvDJxJAmUI+yRUgXcFTONkhrkhAZrs/GiNkYM8tKiy9dZTIWYYJ8xy2Vl0yBP8QchWeSKo3LmHBIKUt/kC0wMN3nPR3AxEiTl7rgyTPO4+lhT+QI0/DDq/rSeEvRI6uUhtIBuQU+CYyGKcuatmFpa5XJ8ykme4x0TEaOGTNs7Dhdn01u4P+x6EN8rWjaTBf4CGLYpfFrI9Vggri0hlnTj9VaLrYZtggoFD1qGXs3UqwdfLvidX64cA0eYcYRNmtsG94HwIqpg+hLkgklU+BdmWHiyIqLNNWj67M5qRfbiwK4J/BoL/FA6gSrCSas4jIiJh5lN+7XSfnV17NXkMar5w5sJ9HGWJ1Hq2tZmwC2DFxW8sgm0HY0AsuwD8aj+h3FHN1gswyZAn+RGWdJ67QK56JMxlJ0C1xqEa9wbIUmjg2zLuRXrxjCOQScKF0rAIsrL4ljpI4eo+26BT4eHGVQEZdaW2CJ0lht+A+BR/uJO7EQTJCZpKVzT6OubQNBJ/GEdX02sQUl6fKiIcadqNTPI0FO7rZSDdrGpTXjlaTJTKQQAe8qeWRyKI8p1fzKZs82sRWnCR+968MVOH7R5+g/QvlIzNZr3tahp3YsSWIlO8NILzyDjL1w02Kb+jRqiNAfZMmcEicqO17MfUuWwoSTE5e4THDduF+LJx8jqIpjDSDXZ5NmSJQTup4rE/YoZemv9f+/eoppNgdZNgfC+4IsSUP2RN1Vv6aM4a/YXkcUY7FuMrbOMc3C8SiTsSGKkrzM6u0bjYNUinE8MUxqMXHAZACPE+PdxRyJ03KNPhqZPBeSxYFjAAAgAElEQVSYsMq1c8yeUx52MM3ksa0GJDcnjTNEG5qDt8XlpRW1Uydk6/BhMks0c+5p1r9lzmJrpa4aZ9XsAdLTZfPxOLeYo7yUmW1UBfNctZNqMIEHNy9lTIuLMGBr1mP4lEPMenIuLahlZRIXhGEU/cAoja8ScWQ8B8JnA4+Ms5pVqcY8fMnyRuzqwCMbm+mVY0pwLS5K9Zgkr30YYv924rUmMbNoFQarW/drqweuhbAqjqsqjubFubM1XMKiIEsN483ZGqzbxMBa+fK2v1J4PvBoU9t52p6a9JSxzROn0xhPb2UylkmSsCMpxs4hYcvKlcquIeOtBLxZ/IEysvjGO/Hbk8vwJIb5jZ4X12cTKeAwi2fp0cCj7a2VxpEO/hx4tLdFXyJRW29nBn5d8kg+5wSZdWyVupl53qlMEKUmXQnFUhFPcKvRXqpBSw/uyjV9MfAo9iPE9dkEI3+H6OEYEVpcLmN7x8H2IGxfOYky2bbeCmBLizaeB6MwOcTXE//WCrwvGLHhYWrHlMQkabS+6/P1lSvioyzmKEr16BbYOA4da9Hu0k2mYUOpk1ijdhMpeozvBzlqaPrRrfu1BfOWoqo4VvEkyX4xSraV/YulHcSKTaZhfdsfSIKsF7cGHh1i+xBZhsZYFmQxtVHoBGUyNpyE67N5IVgHtrVdwxp5k/93bpCju9pow1yd/VOYS3tUU71mUhmzh1ORTaO1E5okNqjNfNLzeUsq42mbOhJ7t9r2ZhR425Bh5ewGW6UugbdtuYzXPHk6ieae5FajHaXF8HN9NiHXZCd5I8CvDzw6Om4t3Tw/a5EpJq65uL//gRjfW28qrnr4ZLIKB1PfcCbPH2fCpXEdrsG/Xxp4dFJc/67PxvFuqzi5mr+3baZiGfpttOsxTnw1SnVX7tcWzFVxlMCytd+rbbOVXY3r860ADpaMQey5V9dYOs95IrQ03F5lvIyBYo5s4jFG1V2fzVX8bu3ORZmsSjDJNaNoDcYKmRPGXzqMgVZZW6RtJwkxY/IIE0cno9ZKY3Vc9wdZ7J4kllujeSV5oRDhf4pZEqcnzBT4PcwwWXvExUapq/42bVOwWt06JDyxSRSs2cwnQV5149F4TtGjz7eCHKUY7IVJlDAR5R4mfAMObirNJvOB1VaxTSnbVmcJKktSPRr76+EhxAezX+WFhQuDLNlklxkz+oQOcJ8NcnRhfWPdul8nWNKmVfTEsYrGNl7YKFGTxaLk0WubEbY8kbHKgzrap1vgm00mDemDYfvii9q9mlPuItgku286F2Wy6kql5/MOVMbD0vWzlatmWrkqZFxRb6dl21atfDrPbybCbyzbMCExZPa+TRq2yYUbN7YEIWyAELsHc0nsbZr2+SsEfCFuLDV/t1LqTL1KDumbLLx5TRWrHNUJbjVM8LFMMJus8kyPMqhk2Xk7EWLzpK/CVBCvMEHqOYtlaypqnnnjjX6xNKh+o5asPrjHY9S2bTAODnJkbhKalkS5zgmfDrL0Tdvh1MonSSnazIG0W/frdvjV11XF0cQAmcdvYSeKdWddWkWXt45WT8m+rCwVMWMUv6utI4RJz2WT7L6SCs8reVSoB6pMxjJJciIV86AaA/q7iXELpfDLJDHcJD8E6/BMkkZlMg8HgxVb5H4yL+S2iuvz5QA+atGIdXiTBLZiVkpdpDj6bK6cxTZ30kwlNYqc1a1GxcmwrVSDNun6RsdobH7jArIn/K2tgAneTvgXGAEDCwjYkBl7EGFPS2eV24hxmu3+G63xxF6xW/wkRkQlqR7dAr8XDJPkQFwIaDsUV5KUosMOtm4UzzbhM9RqvhOyX4uBCwRVcTSKo883MvB2Aa96ERMseRvjIdqobtXrTuypmiQ1VIKj/+WbTMM0WzvKdIHfRYymebjHzL9J/DZlMtamMEmuZwAmJtm/gMg+z4TxMTZ0j3AP7i+dhkfG6yq31W8iU+DLmHFCgt/Nf6swfgmKHA2s9qLKKeqHKif9V7bV94jCZdI7GmcHUTFZPkoeWTnQWYftsPyATGIyQMDHix6ZGJ+iYnurMQ6pBm0zKInsw5NcWbb60DY54FNlzGHgk9IED+a3y4RPl7JkPlpEZWaeNysTnhEJrxkhUapHy/i90UySJMSoR2B7uFLxlP9H4NHWjVB26349no+F1WY9nh13SlvtXF0w4yulHDXNPpAp8DuYYTz4pOX0wKN5UmEjNyPPh4YEm8DIfw082sOmDyPrFng+GKcJ6zX1glMmZE4vVinpAl9EjFOEbEfFrFLFWbYtErcNMVPfaJSOLovPuAVcZ+nlapp6PJiOHXAcWaURW2UMzOQOYBCMqaIJR2+x5oH+G75k5vNGKMMqVp+tUje9wIc4jF+L52AELQNz27542041mOeHQdhBOiepQp8oFMwKbBwXb7H6HjFeyDanvg1vZRrNOckax6V8bcU27fNvCdjfgr8o0kCSjDGtUvlKxleNFVuSyNbI/Djw6H2N6nTrfm05/5biE6Y4unm+BISVHlftPNTjCSBBOJGR7k08rh5sG8ympjlure2CEthyJLDR+m7gkU1i+Wi6ljagNwQeNQx3oUzGPr1pn79PQNPUVo2ed2cYGy08g8wVx5opRukqRAF1108yAAa+WvLoi9GzlSDMSPU3+LEgR1bBx2vHmigQMWD1cZck1aAkiHXtPBLsAaJ4h6N9JDrRZHyimKNvJ3k23H6egj4YD2RRitZqHz8KPHp/XH/pAn+eGF+Nk6v5exhk0SM5wU/nOUOEPwPYRNg+m7A0QY5iDxeSmIU0i6MbO7aR37Z5r20QKzsqIEz1mMAJVcy/2Vhdn01IHZNVSVyY8cFSjn7YqEJX7tfimcsEJ05x9Pm2ikH2QSufM8ZnijmSpuGTzcZSqs1MMbEbo1vgT4HxDemwkjitWKcZYzT0FGs1xuqGuFA6j1Y/OmUylqJb4OvAiA0jUlszmI6etk7bpIvZRC6h0mVaMy/LOUGOVkldmdDwv7jJNGxna3YxOiXX52MAXGuFwjJMToJUg+HQIKY93U9LpOOy3gOABYFHs6Ttpwt8MDFMdAhxsVV+axtOomwz8PmSR+fEDTCB4igKaj3abybPR1WSQZiTR1Fh4KlljO3jgpYnMQtJ+nFpu99HP2rCCZKrd+vsQ4QlQZYSfZyOLkA6z/9LFAVqFxUGhimFVzc7FOrG/Vo0cQuhiVQcVzHeXtMnjlUnjYdMtj4LXqOifw0GsVeccX6mwB4zxJkZbK+ozGBs04zBwUHBHLrDZs6WdilLp66HzZrFLFMmY8lnfP41A1ZxNd1BTLq9n4Zt1nE8ZRMpXYC5Vj4h8OiK+rEkMLkYaYLwySBL30oytyRBfG3D5KR9/rZN6se4KA2N5mkVJmuE2bVBlt4pZebm+VQQviaVN3rE0CD6bJTf2rYTeIhDGt8zwensC4FH0hPEaBquzybX+xukvCRhbFyf/wRgH2mbxu458Mi1kF8pmuS3Lf1QyPj8GQbGhLhpMc4XA49sYnmu0lQ1dI4J/yNugxgtA9d3436d5DloVWdCFMdqirlVrtXWtOLo5vkbIHwqAdAhDvGG0lwyeWFbFtsXkzUT+xA5SPIVarkRtrwyUiZjH5kEmSwSrWPc82rz9wRXTqb5YwOPjD1jw5LQZvLJnl689olTyTgLWZVKpAArBwwG/l3y6NU2nSSYk1VIroQx5c4KPPqSdB6uz0Yx/4RUHkBQ+TjIWMivFE1yumkqhynMXDSbYm9FEuS/XlqxO5fbwI6YXtjeNP2+mKXm9oTMlC7gZQL6LJiKgqE3as/12djt2+SFFps+WDtZtumdnyRiSkg4dFGWmoYZ68b92uK5EYlOiOI4w+fXh4DxXlxZrJUk0XRkQm6e3weCda7QauunVb6ARF/fbp5PA2G+bFRR/jfRdctoe9N93tEBzKmptFhv6LaBfx0Hr184h/7SVDlQJmPQJLhqbJg7V/oQjIecZRYh82w/VfJom1Z9JznpMO1JTmyavCDNb2dHCx52GZcSpBqsTKY/yJL4pZ0k1SAT3l3K0v9J523rKFFxvPllJSPR26Ttj8pVb4FMFIrYtIG1bVdCfw2WsthAYoeYJOB7MFixtbQI/WQd5y/mOjbR1XGM42bM79A8G+ITaQALA49EAf2n+7ynAzR9P9SPy1wblzyaZPssjcq7Ppv3fEMnlyZtPhhksWurZ6kb9+uk/JrVmxDFMVPgDzHjfztBcUwXeHcw7rT8ehsdelOnjyYvJjujXMa3ghyZsA6ikkABvi7wyCZHKCzzU98WeGSygjQt1obK6waTgUrcu9miRf+v0OHtBBO27KuRsvt3ACa2p6xIlIkRo/y/WSpzpv9/DjuY2SwsVqMBmhR6r/ThFQJ6ZBOINNQLgiyJ1ylJqkEG3lXy6KfSMaUTpBp0CNstzNJj4j58fo4AcW57Ar5R9Ohkafs1L3njwNAwN3BMW3cHHomucZMoYT1lbPPE6WPzyzcb04zzeMOwJ3IuEZdWN0G2dpOmU9uPg9qBuj4/YZnZSXy6WXV8ehmAWBkcGsT6ScweqqHqFgGYIl4IRmy2I9fnrtuvxfMXCk6M4pjnrzJhlVRQa+LEsWrQ/3sAmwv51Ird7wzjQBtP1gShZ24OPDpcOja3wOeA8TmpvO1pxtYDvHFPCPPDExknU4i3FufSr1qNR5mMpWN7Mh21wDgjyJFJMzfhJYnXKzP8Uo5ycYO19rqvNtgs4Hyz/jJ53oUJ98eNZ5W/Ez4aZEnsnZkkUHDKwWsXzCHz4haVBBkxlgaDlStP4QlaIzMjwcA+F3h0nkBupYit7XNt20T4TjFLJ0r7c302KQfldouWduF7fosnPb8YQ9LxGLnJZWzw6OlkohSMKWmfzyTgbJv2nBDbLpxLj9vUMbI7Xsx9S5bCKHZi3cA2/rBt7FTHwS5Jkhik83wWEaLIDcLyp8rHeKxtarft18K5W4mJHw6rVuuE0z7/hIB3r/Jjn2Cv6mrmE6PUtLwuazLPBdSD/YqnkVUAVttrXgDPB1m8WnLlYsZpHbhc8DVVO3+bHNgE/Lzo0ZFxz4kyGUsoM8B7c4i74tjV/T32dNeyPbG4ObWvpOOKtfGta/D4Rk4x9Z1WbfbMaZidjRzjuaVAJs47dbS/JCd1HGJPiW3zyj7sUw2+EgxWQqAIlTrTj60jCTP+UsqROOB5gt+rMUs4ueSROJqEW+DjwfhO4lSUjNn1XvqtHmbXZ+NJbzzqRYUJ2VKWzCmTqCTIh/1KkMW0Zvu+67MJCxMbaqhmcNbPUc3v4g1EMM498iJI9VjbmK0NZZIUo9XTRvMBJg0ptCLF2CMu81D03u2y/Vq+kHLJCVEcXZ+N3coq2RYm8sRx+jzez3GiQNzyr8wqQ2ObBcYBpRwV5VirkiPOKyb47zRp3dDBTovmkMhu0fXZnAbKFWGL3LHVazazbpMFY18WpvA6iXF6Nee1MqmBGp1QDOJFq0DUQLkcYrvxzD0tWOdIJFPgjzBjjGd0q/ohsNcij+6R9GHrXLCyTcaZQY7OFfZhd1oPlHt6sb6NE06CVIPiK9fROdqmGgRweeCRONtPEm93JnyhlCXRCVll/MbpxuQhTpy/3GEctjBH4gDoCU61bwo8OkLyXBmZBPmYW550NXp/xoxFdHLWqA3XZ2MqZZUXWpLqsbavzPm8HafwiJQnGN8McvRpsfyIZ7uZg9jsq3KH86XAo7MkfXTbfi2Zk63M6lccjYF4H14ZY2dA+NnSEB+UnhDYTiySZ6bMALIh41wrW6b/dnb/sIO3N8pXKR2Pres+A/mSR3Pj2nftM1LIwxpczan0ItwuzRxAhP9XzNJX4sY8+ndlMpaUbUq3kccbPyjlyCpweH3PWw/weqkQs4lwYLANjpDEhrQ5ia72ZxWbsHoVbj7UtpA+U1W5F3p6kXniVDJXbS1L2ucbCIg9Ia9p5OHAo9fFtVv7d9tUgwxcVvLo49I+kgTmhuXpXKKMJYLbB/PyfWEx5pvTybr5Plh/yBDHg3qwhc1tUPU69kkAG8W1Xf37EEKkg7lkUnzGFuvwRYwvBznqb9Rw9drbBEPvje14VMDSLnyVZ9Ze4RKleqwfe9rnWwg4VDinJ4NBuNKTeDfPB4GiuKNS/ebmYBBHSNs3Y+6m/VrI2EpMCtaq0VrhGGPkxzjE+22uf6QDiTyOTfBtwoHSOnVyN08u4z3N7E6kbSaw3XkRIXaI26Ssg+Qy7ghytDIAe6vx29hNMfDr0nQcLlE4RvtUJmPpJ7k6Na0w48RSjsw1n1WZdSFPLg/hwwyY0Bujp9aiMC2uz78EovzS0mIVcDramH02H0/2NpxCr+SKk5ZRTG3i3Ikyk4wCSfBhZ+xWrYLzJ1HqmHFIKUfiYN7uPN4NDv4qXeiqXBmM/Sqe1Q3NL9J5NtehJsRPfc7vK4jxEBPEaVeThEgyY8z4fDYDZ4rnRTg3yJJI3tILvcyM1za70Zo+wK9zwshhTFxsTQVqG7YMvWbMEqxzt0f85/Gb2MGdFpN6f5AjEz6rZdnmfN4qlYqy92wVJ1v9++PhCuwTl1Kyvq1u2q+FHKzEVrvi6A7w4QhxU4tRDTHwNV6Bc20Xr1GbVUXVvHTMdYzYc2u0rShqPPCVYDrOtlGGms2v6mDyVOUluJ54ZQi/wmIcHfTTskZ1TNiKKRSdon5G3CbwtcCj2FzTlgFai8MO9npqDr1gMQ4ok7G0qicL5vrGNhTJsAN8uTiIcyRfzNEpFePjIJza4ESvDML+QZZMsOGmxfX5HxYbs/nu/1mQJbFNmel4u/N52vIUTH5ZceDe6oBfClcg02ovqbZt4srK9z+La/DoxejzAQxYBdoH4+DKx93t0t9SgmDW6OnFZk+cSs9J+6jaipkAyrblJQK+6BCu26gP//rPf7BluQd70cizZz466tnf2dOLtwwvx+dAEMeYBJDI1rfq9GNsaaWOkkOOg73inDQE77t6ji1TwCaInIEwxP6L5pJxArUrI1ENzO9CbFpV+aleFXj0AbuORqQb+T60aGdhTy92b3WbUD2BNyYLuwrHE6QIByzIkjl9tirdtF9bTUwoLN84hQ3Wi1l4IBkbr3nhMC6xVSCja49BvA0hPhISjk54LW2G/pgDfGihR+aLZdxKggC6pm8zhi86w/jTUC+GegibU4jXh4yjaMSw2+bHbdq7PUX4SNMfibHHfBJfkXppmy/9lIM3x22kzSAqk7Fk0nk+lgjiUCx1LTwKxhUh4VdOiH+4S/Dvx4DeKVOwaXkSZjoh9mLCISZDTYvfx1VT18MnmmX9Mf1Vlf7nbX4ctl6Xo20n8IocqRpzOpQkNzYT3l7K0i+k806QahDDDjax+QhLEE/uX4FHW0rnMCrn+mxOvKyu6W36IMLv15uCw81zZ2sGwcBFJY/MR5B1SfB7KzkhDmvmrZyex3uQg1sAbCwczD97gV0e88h4eTcsmQYRSWLa5sllbJjkpixJGlHb2MO1Y69+lBjTBJHyzsCNZQfHNQq7VY1neo355hSyfxwpvCWYTYFQfoxYguento0J2a+Tzi2u3upXHO1tJkwGiJvBMLmt70s5WDAY4oVnXsHSrTfA5Ck96BsaxmZOiNcysCMx3sSE/RPGZRzls5gJ55cJAzax4OLgrnwBzuctqQzzA7F2zpH2IZQzJ5jXEvBTGsbdU5bhXy9vgFf3MA4Dw4RKEQVDNg5DBBwWeCQ3cK4bYFqZNFwy1+fLK+nCPipcz/ESe6lq+/bduAbdAT4QIcSnYlF7ll6Xo2OoeqeaU0dROKiasXPlKv2PDPyUU7i23mkr4/OJDHw7bq61f7eN5WebarCSmeXpwKPX2IzJOtUgcEvg0Vts+jCy1te6dh3cOnU9HD36sZIgo9dJgUeX2nX5X+m0z/MI0d4nLea3ckFIuDp0UORlmDppMl4beT1zlIlMdMtlgpYT49Bm1/mjg0mQF1kcjLt+wmmf30mAODC8qS9N9dgMbtVswZhOSGMtPsDAlycDdw4OYsnkDbCTOTBiwNgGi+xAjXkVr8BxtgdUjebQ6fu19KG2lZsIxdE8FAfbDmyC5FeAcVkK6F+QoyTXMeJhZnx+NwM/EVfoXMGHCHh70SPzQm+rKJOx+Exg6iXTcAMY1i/4RItBuDYFfFZ6XZPkJC1pHDYzH7fA88GINbFoNXcCrix69KGal/HXwNFVvbQkyVds7Pv2lnZgm20lYapBkyv8EQbuNeGUiHBvqhf3xTkTVa8ATTo/21uOltNnwtczizG7Nue6m+crQPiImBtgYh+aTCSG912cwl2l2fRPi/rGCzpp+lmbbv4ry3iOgaNLOfpjXAOuzwsszVeskzys/F34bDIWGZtnm2ICnZvQXH8hwl/CMAr3ZBWBpJoW0Ny02H4g2ozTyK4gwlfSi3Fu7TNn20itfKfv1+3MLWZPXV1Nj7SbIFzE6h3QSOsmHuO3OIVLbDeZdgaXJJBrO/2Nc92QgPk8iC80s71M0p8yGUst2oz6IueB45MwFda5x2GcYRPGxLRrmUko2qynDqLv4X6yCog8OoetB/g1PSGM0iI6TWg09/oA0a7PJg9tywxHde3cHngk//hNkmoQmBd4dLpw7ZAk1WDDtk26u22wQZw9dzVsjnkmx6M8Q4TPFLM05kM6k+drmPCuNjtpmRO9UdtVkyrjjJX4OROO+eZhBydIInVUUzAaxVh+wNPCQztufLbxLVu0J4rZWlu/morwakslOW5KK//OwO8cxsnFHJkQc+NaOnm/HteJ1jQmfyATjsD12RhCvxGEfcEwaaE2TNhUe9UIS8xXPRg/mfoKfpr0RdbeIIB0nk8gwsXC+Ihjuoucdxg/ZMIRNmnA2hz3Hx1g7kKPftdmOw2rK5PGVNMFfhcxCkZfGyfu5gr3Ngb8kketHNaadlf5PZtTkn0txmMdxqa+7QTXvqs0UR/A2c3zsyC8WjwHwoVBlj4rlU+SapAIHy5m6QfSPpJ6dTZoXxzzzy3wlyputA3DxgjHPWQCfYfD+Hyza0LbgOYN+7WIV7uK8jLiwXyh5UeFcOqRZ7qJWnCdtEKSQNPMeGcpRybAuXVxfTYfaHaB9xv0woQ9Slmy9cQfcYjrwVnMOKUNP4VVR0S4l0L0F3N0gzUQywqduF9bTkEsvtoVx1V3cKb0BdgeZezhALszsDuA3SyMicUTq3pHG7tCc4VhvvJuXh32i+IB1QhWPb9NSq7jpPWNXaHDuILKuJQmgcscpQJcnaVMwC8R4vziXPrt6uzItK1MGhMeDZsTMk4iwl4J1+EhBq4NQ3yv3YDhrs//BGEDcHQKssq/iu0RUd3/q9jNXh149N6E446qzRzgWeUwChhcsSpJUBy8LZhDJoSQOanbrEzRjYO42IY8SpJqkBi72pyG2ITMajVRW+eSdIGPIMZFlidD/2DGVeUULog7aXMLfCcYbxIvTr0g47kgR5slrl+JkG4SRhDhk0Q4ts3r06fBuIEdfL+UJbtsLCOn+x+jkYw64lIOMSvJb7zqZW6undvVCdq6YTATnT6fZzghPguGMS+ROhqtZGQcNwm4HoxL42xIxWCFgp22XwuHbS3W7kNi3WGjCuY6KsXY1gkxy/xemLB1FO6DsAk4CsdhTilNBhNjeGz+DQNYUvPPhJcogRCAEVCIh5YvwT1JEqOPy4SEjbjz2aUyjmLG4aAoDIsJeLx+xabrRRCeN3NhB79LMe5YOFhJA1VNRWabucMEFSfCPRxiLxC2NxYExNg8UgBGeBqHJJPNxXiY/c14OaYm4SabsB3CKceKKZPmiGacx9PLKRwWKZCMHUBR/MVNTainqtJmAl8b4/1FTHgAhPvIwa3teA7GLpgKrHsE+tnJTMORHOIIEPYB4zWgKJi22Zdfqr64HwLjfji4LZiDu6RpVDsJprmCfGUa9jM3ZsTYxXx3ADAOTKPvI2N+8TIDL9OIreVTxDBXoQ8gxP3FuXisG+fdKWtg7HgXrY+DysABBOxZfUduWXmfrU/G5Q4YBGExGCbcnbHdfTjl4I6Fs3FPJ3Bfm/frjlAcO+VB7ZZx2NqZMXBE0qtJZdItBHScSkAJKAEloARWPwFVHFc/43HvwTZ3aYowXeo1O+6DnaAGlckEgdZulIASUAJKYJ0moIpjly1/1dPORPeX2nvJc1R3GYvR4SqTLl04HbYSUAJKQAl0HQFVHLtsydIFNvY24nRSxl6xmKX9u2yaVsNVJla4VFgJKAEloASUQGICqjgmRrdmKqYLfDIxvm7R+yWBRyajwVpblMlau7Q6MSWgBJSAEugwAqo4dtiCxA0ngWPMySWPvhHXbjf/XZl08+rp2JWAElACSqCbCKji2E2rNZKJxyqVGQEHFj26s8umaTVcZWKFS4WVgBJQAkpACSQmoIpjYnRroGKCVGbhCmw8Hsnc18BsZV0qExknlVICSkAJKAElMA4EVHEcB4gT1UTmfN6OU1EGDWl5OvDIBKxda4syWWuXViemBJSAElACHUhAFccOXJRmQ8rk+Tgm/NhiyDcHHh1uId91osqk65ZMB6wElIASUAJdTEAVxy5avIzPZzNwpnTIBBSKHnlS+W6UUybduGo6ZiWgBJSAEuhWAqo4dtHKZXy+kYG3Wwz5+MCjKyzku05UmXTdkumAlYASUAJKoIsJqOLYRYuX9vlJAraWDjkE9lrk0T1S+W6UUybduGo6ZiWgBJSAEuhWAqo4dsnKbT3AG/eEeN5iuOGwg76n5tBSizpdJapMumq5dLBKQAkoASWwFhBQxbFLFjFd4IOJcavFcB8PPNrWQr7rRJVJ1y2ZDlgJKAEloAS6nIAqjl2ygG6eTwNhvsVwGcBjDNztAH9mxt09k3HfE6fScos2OlpUmXT08ujglIASUAJKYC0koIpjlyyq6/N3ARzfznAZ+FvJo53baaOT6iqTTloNHYsSUAJKQAmsCwRUceySVXZ9vjJCtPcAACAASURBVBfA7m0Nl/DDIEsfbKuNDqqsTDpoMXQoSkAJKAElsE4QUMWxC5b5oH7uCfowCGByO8MlQq6YJb+dNjqlrjLplJXQcSgBJaAElMC6REAVx3VptXWuSkAJKAEloASUgBJog4Aqjm3A06pKQAkoASWgBJSAEliXCKjiuC6tts5VCSgBJaAElIASUAJtEFDFsQ14WlUJKAEloASUgBJQAusSAVUc16XV1rkqASWgBJSAElACSqANAqo4tgFPqyoBJaAElIASUAJKYF0ioIrjurTaOlcloASUgBJQAkpACbRBQBXHNuBpVSWgBJSAElACSkAJrEsEVHFcl1Zb56oElIASUAJKQAkogTYIqOLYBjytqgSUgBJQAkpACSiBdYmAKo7r0mrrXJWAElACSkAJKAEl0AYBVRzbgKdVlYASUAJKQAkoASWwLhFQxXFdWm2dqxJQAkpACSgBJaAE2iCgimMb8LSqElACSkAJKAEloATWJQKqOK5Lq61zVQJKQAkoASWgBJRAGwRUcWwDnlZVAkpACSgBJaAElMC6REAVx3VptXWuSkAJKAEloASUgBJog4Aqjm3A06pKQAkoASWgBJSAEliXCKjiuC6tts5VCSgBJaAElIASUAJtEFDFsQ14WlUJKAEloASUgBJQAusSAVUc16XV1rkqASWgBJSAElACSqANAqo4tgFPqyoBJaAElIASUAJKYF0ioIrjurTaOlcloASUgBJQAkpACbRBQBXHNuBpVSWgBJSAElACSkAJrEsEVHFcl1Zb56oElIASUAJKQAkogTYIqOLYBjytqgSUgBJQAkpACSiBdYmAKo7r0mrrXJWAElACSkAJKAEl0AYBVRzbgKdVlYASUAJKQAkoASWwLhFQxXFdWm2dqxJoQWCbeTyzJ4U9GNgRjB0ApAFsA2ATAL0MLCFgMYB/A3gcwGMA7kIKtwez6UWFqwSUgBJQAms/AVUc1/411hkqgVgCrs9/APCGWMHGAiGAuwFcgRR+pEpkQopaTQkoASXQBQRUceyCRdIhKoHVTSDt8w0EHDkO/SwD4VJK4ZziafTMOLSnTSgBJaAElEAHEVDFsYMWQ4eiBNYUgXSezyLCF8etf8ISZpxdmo7zcRyVx61dbUgJKAEloATWKAFVHNcofu1cCXQGgXSejyXCT1fDaO52Qnxo4VwyNpFalIASUAJKoMsJqOLY5Quow1cC40Fgxnk8PezB9wi4lQj3DTMWhg7+NetlvPzUxpjKw9gsLGOPkHAYAe8FMM2i3xcc4OiFHv3Ooo6KKgEloASUQAcSUMWxAxdFh6QEOpnAjhdz35Kl+DyAOcbbWjjW5cR4TzFHNwjlVUwJKAEloAQ6kIAqjh24KDokJdANBGYM8F5hiGuqYXskQ17qAG/Rk0cJKpVRAkpACXQmAVUcO3NddFRKoCsIuPN4Czj4NYDXCQf8n5SDvRfMoSeE8iqmBJSAElACHURAFccOWgwdihLoRgIz87xZmXAXAFc4/j9vMg373XMSrRDKq5gSUAJKQAl0CAFVHDtkIXQYSqCbCczM805lwp8BTJHMg4Bzih4ZO0ktSkAJKAEl0EUEVHHsosXSoSqBTibg5vk0EOYLx7gi5WBHvbIW0lIxJaAElECHEFDFsUMWQoehBLqewNWcchfhIQDbCedyXeDRsUJZFVMCSkAJKIEOIKCKYwcsgg5BCawtBDI+v5uBn4jnw9g3yJGxj9SiBJSAElACXUBAFccuWCQdohLoJgKuz3cDeL1wzD8OPHqfUFbFlIASUAJKYA0TUMVxDS+Adq8E1jYCmQJ/hBlXSObFwPCkMjJPnE5PSeRVRgkoASWgBNYsAVUc1yx/7V0JrHUEoswyy/AMGFMlkyPgi0WPviqRVRkloASUgBJYswRUcVyz/LV3JbBWEsj4/AMGPiiZHAN/K3m0s0RWZZSAElACSmDNElDFcc3y196VwFpJIFPgdzDjZ9LJhcDrFnn0sFRe5ZSAElACSmDNEFDFcc1w116VwFpNwJ3PG6GM5wE4wol+LvDoPKGsiikBJaAElMAaIqCK4xoCr90qgbWdgOvzXwHsJpznzYFHhwtlVUwJKAEloATWEAFVHNcQeO1WCaztBNwCfw2MUyXzZGAwM4hX3d5PwxJ5lVECSkAJKIE1Q0AVx4nkzkxuHrtyCm+mELuCsAOA1wCYBkQeqK8AeAmE58C4nwn3OIwbix6VJnKYpq+ZAzyrzDiEgZ2IsR0DGQI2qI61tzrWfxNQBHAfA79byrjlmRyZOazxsue3eNJzL2FvcnAgATsB2BbAVgxMI2A9M34GXibGYqboSrVIjIUgFMF4ZOgVPPh0Py1Z4xPp4gFkfD6RgW9Lp+A4eP3COfQXqbyt3KwLeXJ5GQ5ECvswY0cA2zOwafW5Xh/AEIClDCwhwrNgLAJhERh/Jwf3rgAefGoOLa3tN+PzARWl1wNwJACzn14eeHSC7djald96gF/TE+KDYBwIgnE02tSYCTDwHDH+BsKvqAc/LJ5Gz7TbV5L6a+Pv8TXn8CY9k3AMCPsSsLvZXwBsVDXPMHvKgwBu7QUuf8yjfyfhNrPA24SMY0LG3kTYFcDm1T6WA/gXGH9kB9eXFuNa9FOYpI926kz3eUciHOwAu7PZYxkugA0YWJ8IQzD7K7CYgKcJeNA4wnEKd5Rm09/b6de2bre/z2znu7rlVXFc3YQrb5LpA/y6VBkfY8IHAGxh2SUTcGtIOLuUpdss61qJbzOPZ6ZS+DgYxwHIWFU2woQlxLi2DMxf5NE91vXbrHBQP/cU18dbycEHwDgagFEGkhazCT8Exh8A3L5iBW75x5lkXgZwff4EgG8laHgIg9gw6KdltnXTBT6YGLcK672IFHYPZlMglG8txkyZAewSAocQY5dqSsFtzEcEA1MJGATwLHH0YvgzhbiueDo9mpnHb2IHd4rHQPhokKXvieUlgv3szJiGI0LgRDAObeeZMDEnHcJdzPgVGE8y8Gki7FU3jDmBR2PydWfyXGDCHMmQm8jcEHj0jvq/GcViOMQ5RHg/gFRM+0ME+MsHcfZEfBRN1O+x0Zwrv9GnK7/RLRPxJlwYZOmzzepmBnhvDvF5Bo4goEfQx1Ii/L/iHBRAxAJ5zCjwkWXG6QTsV/0giav2KBj/MxFZmGYM8M7lEB8mRO8zc/CRpDzMhB9OGcaFj55Oi5M0EFen299ncfNbk39XxXE10k8XePfKNtEPYMyGn7DbK4YdfKr+1CNhWyurReMM8VUQ3ibcpGK7rJxUXpMaRnbhGbQoVrhNga0HeL0U42PE0cmP+eJdHaXsDGOGmU+6wBcR45REnTg4KJhDd9jWzRTYY0beot6lgUcnWciPEXV93p4Ac2r4oepJh7g5ZvzFIVzIwPellSqnFPmSR3Ol8i3lRvJmf7xyspwDMGNc2hQ04jAOW5ijX9eLunm+HYQDBU00E7kq8Mi8qFeW6AOGMF8aL7OmakBlHG6U+zbG07TqRP8e6wdilOmyOS1OWIgxUMxRdswazuMt4OBiAO9M0jQRvlPM0omt6mYKvCtzdEovzbxU25w5MX9v4NF1ScYXV6fyDB/EhM8Tog+w8SmM5yonk2cWPbpsfBoEuv19Nl4cVmc7qjiuBrrbnc/TlqVwNgEnW3iVikZCwG9WODhqPJTHzAW8OZcxAI5OK1bHs/AigI+uro3MAEsX+F3EMCc85gRsdZZlwXT04Tgquz6bk7+Dk3SWNNh1usCXEkeKkLQ8EnhkTCGsS/XlddY4fvDIxsD4RZCjt8uEm0tlfD6MgQuA6Dp6YkuILYO59K/6TtM+P0nA1kkHw8BlJY+i9Y+u3IfwHWmczCZ9PhM6OGTRHHoo6Zga1VsTv8f6cWTyfBQTrk88L8L5QZbOqK3v5vloEC4HsHHidgEw4ZRSlozyOaakfT6zsgmbg4ZJSfswtsIM7DOeoa3SeTZmSl8H4Yik4xLUuySYjlPM/iqQbSiyNrzPks59ouutDmVhoufQUf2583g3dvATAmatroEx4dulLJnr0sTFLfB7wdHX8yaJG5FVZGKcWszR12XiMqnIvqgX36MR27KJKPdXFODIQ3hbnzcdYnwAhOMxYttkU24JPHqLTYVIlpnSPvYlgnmhSU6wrRXHWRfyBsPLMQ8E82ytib3Besy1HM1JV0/ZXAfiU9Z8x6ECA/8uefTqhk1dzanMU9iTy9EHhzm52b9ybdxn0e3XAo9OMx+ly1O4sWI7d4BF3WaiwdT1sPPDJ5MxNWirrMnfY6OBz5jHrzWKMRvzipGPPPE+R4yzizn6wmi7aZ+zBMwbp0OA5yeXkam9njUfAsMrcDnMnjIOhYCfFz0al30xXeCTaeSmw9iFNy1GYa3YXl7AwFW9vVgwNISZDnCucK8aabeBwi7F0e3vM+k8O0VuTbwcOmXu4z6O6pfuj+N+ZOPQceg42CeRI8HVnEovwnwCPmMxDmOnNn/FEH674YZYvmwpdgiBTwOR4iQrjI8FOfquTLi1VDrPbwDhassTnPuJcVk5hdv6JqP04nMIJ62PzeFEDkrHEON9Vcefxp0TfhhkaUwmFNfnR6o2f6KpmQ22NB0btfNlXd3M4xTxOwOPxFejM3zevwxcZclUNGcLof8EHiU60Zk+n2c4ZdwgOWU0a+AwLq04G1y7fAh/32ITvPzScmw0tAzbUgr7VGw13wXgjRbjHhW9PfBIdBLt5vl0EMRxKwk4ZwnjnCmEXxKwf4KxNa7C+GaQI/NbTlw66ffYaBJpn99JwP+JJ0joD7L0ZSOfyfNXzfWsuK5AkBifKOYochqLlMah6Lk9TFBVLNJuQP2t+nlqbx++A0T7Ylx5NOXgyAVz6IlVBPvZyfTh+ords/QWIQRhvyBLf4rrcOXf14L3mXiuHSSoiuM4LcbWA7xxKkSpySnCXSDcRIzbaBjBUC+e6x1Cb9iDfSunFKckPDWztmGrbgY/BfBW4bSNzcxnA48uaSTvFvhTYHxD0lbkWOBgv+Iculsi30ymmpHEKOdThO2YnMmnBTn6USt5d8R+yVx5N9womfCFUpbOrm/DzfMlIFjZEo6H97Dr831A5GXZsDDh66UsiT4Oqs4+RhGVX5ER7mXGQFjGbZPXw/PDZWyJEG8FRyeiie1Mpw5i8sP9ZJ47cak6K5iX72axlRi/SAEfXZCjZ1s+D3k+CITf2JwyMXBRySNR+CG3wFfanDAZ5wrmyO7tqNg52gmw42DXhXPIeABbl077PTbZp76EEVtzURn9rbs+m2fZnJqNd7ku8OhYjNjhXmM+XMe7A+PpX/KokKTdGefxhjwJP2eOHHPiyoJyGQc8eToZZ6QxJXJQcfC4xQ3GjwKPjOlUbFkb3mexk+xQAVUcx3FhMgV+DzOMUmO4GluNHzDha6UsmUDITUu6wHOIYfsjfzrwSOzR5vbzFOrDjebqRjjl5XBwTDCHftly7D6ba/l3C9t8bOogdrZVDEbbdn1+v3G2EHoymmp/4hTeWZpN/xSOz3hMmxfFKvZN1brHNrLVdPP8PhCukrZv5JiQLWVpwKZOvWxcjEQiHF3MUqydV4KXo3muzwyyyDfyEI2ui8NKaBD5x8kqU0sRpi/I0pNSNm6B9wXDOKPEetATcHExi89IPFu3OZ+3qkQY+Id0HFW5kwKPLpXUSfv8YDVMlETcyJix1P7eQwYuB+EbZcIjk8p4rVF4KpEA3iNtsEbuksAj6+v9Tvw9Npp72m6PMk2cToRiJWTT1XXtPcCEsyYz7gh7MTS8HEcw4aKK/Z8JfWRTSoFHbsPfMOG3IJwz9DLu7OvD1BWA2fN8ACYEmk0ZUU4ti1Eawx6Y6B0SE5zFYQq7LZpNC1t14/p8F4C9hUNZHkzH+nE3MmvD+0zIoyPFVHEc52Wp2sMcEjrI2Rieuz6bvL4S27WVI14xhE1HQ8S0nEY/O+k+/MzqZJPx/rhTOtOnCc0QhnhAijGp0jQjz4eGhF+IT8UYdywF3m4bV9LYak3qxZiYaw5hu4VZemyMAjdyUilWTKv1E23qtX27BT4HjM814f6fnl5s+cSpZGK9NS3VZ9W8lKSlTIwPFHNU/0JdpX7kVRvigSR2vinGzgty9DfJgGbmeacyReF+XiWQvyLwSGxa4Q7w4Qhxk6DdlSKVMD1vLOXoj3F1duzn3iV9kU2Y/IR31Ub/ScD7ih6NCXUU90HRaGzm6n5KGVvZhEXp1N9jo/nZmpNUfO6MSY0JSVb7MTIvmI4z6xWadJ7fTCMn0zZlGTNOIMKVNZXKxn65mKUxv8eEBwt3Bx7tYzMoE2vzhcW4SXy4IDQ/yhT4MjNf6VhiPx7XgveZlEWnyqni2CErk2QDktqx2Nrp2Fy5GXyuzyZo855ClM/29GJ6nFJT21Z6Pu9QCR9i7F5MAHJJeaSnF/s8cSq9LBFeRcYEaS9gRV1MvJZfwa7PJpjt9tK+WjpRCBvJ+PyDFl61kSNFq6aq9rgmbIc0l3Tltg8nlzwSmSaYOHQhR7ZbViUE9pLEADWmIT2Mv4IxXdDBPT292M/mmXN9NmGBzhe0vVJkchkbSJSvqte6MTVIUh51hvGWZmGuqkrp/TbPoxmEQzhqYZaM001s6fTfY+0EqjaEJilBXIzLZvNm42wVZKlp3Na0z48n+EgysVxHzW3Mfx8TeHRzo0FUTwFfsPmtAlgQeGTloOnm+RsWjmXiFKG2ESHi3mvd/j6L/YF1gYAqjh2ySOZr7/nFMCdE4jWR2MpVT07MSZ203YVDg9jZJkBwOs95oiiGoqgQ4cPFLP1AIlx9ERq7yKb2fHXtmMweewQeGaeVRMXN87Mg1HrHPhB41LR/1+dvVrI4fNKms7jNMa4t12cTp65RCKIyM15bypHJ6NOwVO2OjPmEyVgkLWPiCLas2M+OOy3KwiNR7FY2FYbYf9Fc+n3Lto1y7+NGYXiQ5SGwh214khjFvNHwoutHCcyMzx+2iW852mYlnuYTSOGAONMLN88frYaOkQwnkjHON0WPYp1AuuH3WDtpE+UCDlqaCrV+1jA7yJEJ7dS0ZPJ8DVPkUJWkrGDCMaUsmT26aXF9NsH80xYdPB54ZLJliUrVVtXcekkKc4i9SnPpXolw2ucbbG67nGFstPAMeqlR293+PpPw6gYZqTLRDXPp+jG6PpuvSsm128hcU8i0yg5SDd1h4rSJYxwy452lHBkbNXHJ+PxuBn4ircDAjSWPREb+tkopgIaZO6RjM3Kuz4ZZbQzAlkpTNRRES+ebMf0TPtnqFKPlS6T1y/C7gUcfa1p/5ET1dstwLs+uGMKOIrOImo6TBEpnxiGlHLXMkOP6bLJ6tHyZrxxGwhAfrs/m1M5kyREVmxAoaZ/n0UhgcnlhPFdmvOHJubQgrlL1d2+yHNlchYs8wrvh91jLJ6mSXm1DZN7g+myutsVmELXjI8ZnJKHKEtjEitbTjCUyz5mEv9d9LLd6zH4aeCRWlC3H/o/Ao4bxTteG91ncb7db/q6KYwetlFvgVyyyQITDDvpaBQJ3fTYv16apsxpM/a7Ao31tkcwY4L3CEH+2qLcMg3hVXOq9qg2budKTXjM9HEzHLnGG1XHjrM/yERe0Owo8O4wxQZ9b9UPAlUWPTEYW69LCgWcZAdu3ym3uFvgkMBp6ybcYyKeaeda3VHB9/p+KHm6VQrBZ5pXRfmadz1uvSOHvwhiILznDSDc7vWg29urpv7FBtHFIOC/wqJnN6SpduT4bhzNpZANjIjBMDg61yTiUIFNN0xf26OC75fdYC9v12ZgbJMlGJL55SXriaLJrlTwSOTPZnjhKstSMcrL9wGPCfqUsmVSsscWdzy7KaHr7MaYBwgVBlmY3arjb32exsLpIQBXHDlmsamgBY4sjLX+q2MS8oZlwxuc0A8aZQ/7yYxwT5Eh6XbGy6ySKk8SRIO3zLVbprRKOv55h/YtAcgpra+cIwqIgSzZXT9Ewq1eFxut4bOgZxpeDHDUNO7J5/v+39/VhclRV+u+pHhKSSQCNICCkayDKpyCCgLAiiHyq+IHiogurIvoTEEi6egDRJSCKpKsTRdBdcFlFRRcUvxf5kO/HZUFAAQGBpKsTRBBBIBMSJtN9fn16amJPd3XXudUzSddw7z95nsy595773qq+t+495325fwZBuNZM9NKXukPY8ZaFNKJ9MMfs3ALvA6rHpqoLVXFAaZBub1fBMEM2NtYzqh/ThC9pQ2QZyx41Jju0HbOpjnKSj4wESTKrAo86EpKn6X1c9wz6LFfAIqVqVDQn32MNZgt8d4RmeVx/z2cYO8TRQtUbGeUqlI9CjS72aL+MzwV5iqUSEllRBiTDX9v2Q4FHu8QNruE34CzJEtfYywcSA7tHhZVMhfVMg0FabOzGsUdmKlvk/YjRObarwVfhdSvl6Ivt3Hd9FvLW9leWrRWXBTnM01CVNFcNNyRG6hNxiRZzi3ywM0qzoiuMhwMPuyTxv7mD5phFqmDHOF1fw8DyepcEuJ1OB6MG3uHqbRmGsEunU9xQ0qyFi7ITwHHz1KlumETxkG4CR60cYO9lHkWeXofa76q4Klk6HcKOUZnwcf5kC/yRpozXuCogxu6lPMWyC9RVh4BnYhtsMEjCyef6LDG3EnurLnNmY9o9nyZJDGspaXsfxwbQIRa4PS6EnwU5UnMruj4LC4NamUY6NnmvjE/t6kJTupAjt8DfAeF47UNiwooRcuNK4uBmmvY7JWWmfT3TjD9NNnbj2COzZXKlIvQZG03Ddo+fSpELULg4PVEjr52uHV47gmtVfUmEmFXnrVQXBgplj9peIbk+X2+kpkA4KciR0ULZztlsgc8jwhfCvw8HczEz7vp7oMDHMNU5PNXFJElIGg2vUCXpZ7uWThwc0YlzM6xbBrCV2kHgxeEhbGWSKNXYtlwrj2Sg5mSUuo6D3dqRUbtF/ikY71X6n0zaUWJci/wVMM5Q9lO/Su4fQr+GnzQJewJVcVhpkOR9UBdjtZTRq4nNH/WohYpKOk3b+yg+h9nIz6tBGzXkDGM3LSVUkg8BAE/OmQ233Sa92d8k1FAAdopLEAy5SiXpRh0Lq/7YHU2Ou0b7vjLw4MYV7BfFSjAV1jPDZ7Dnze3GsQemyF3Cm2EEj6qDk2OuJAcKnGeqa6uqi/oHoU2Lrs9Vg8xt+SL+XjlPx0U1l4Cu5OXqWmy1/Cz6u3rAE2y4fYG3qBCeNmzWSP0n6/NJQmId0cfVgUfCO9e2JCQq70oTPczeHi9DFgNQpYLXRalQbL+Y51Wq9dAL1W9WjcD5X0s5usJwPurmrvn1pvr6zi3w6aC6QpG+VLFVMEhGMbSuzxJD2ZG8v9mBdtmsaXwfZWxzF/H+joM79EDXLa8NPDpSW2fA5wMYuFVrH9qdFXiklptMwOM47A6hPy68xPVZZBX/Te273OrkqTFpMLqq6LIvx3c60IU113uKgH3b3b6kfT1T45siQ9WPcIrGk0pXswX+LhFUiRIM3Fiei8M7nYC5PguBsjoOpSZjdk/g0V5JwQvj7jqSTbe0TfhJkKMPRPVpHJ9leLWUdJxx9dwCPwSqa19ryyOBRyr7kJj8TxFXYi9WKtipneTXmCO1eMNra/GGh2sdq9sxDgryJBnYiUqCDUfVHcL0qAXP8BSQqQ9blU4n0418fZxZn1cYanZfFXj0YQ1Irs+XA/i4xjacg2eCPMVLKTY1mGRD007uMbXvY5JEMMM46YECnyLqMer5HL1G3q4TXVZzW67PkmAmiWba8oeaytWb4oxryj/ye6Km7CGgWPKoI+1a/ZbBwWUGvzWPMOPITnikfT2Lm4c0/t1uHDfkrJkLtN894uDwJxaQ0PZEliSnPLUznIVBjuTrM1HZ+RKe9dJqrDSp3Ja+ZPTaW67Z1VeqBJxY8uhbJv1Phm2SOMe+adiiXchBo49tSXQZpwV5uqjTeMIrO9Fm1idKAc8Gc/HauCv6jv36/E9VoG2iS0TdvwYevbbl/0c1fUVyr/Vv0Q78PvBII5nWUnvuBfwqZyO0fb+iuovLuh83j+aJFDcFHmllQtd1NeDzIQyor7flur3sUeuVZYrfxwGfL5ZYQpN3nfqwpckHhym5dSJibp8lrlf9PHe6zRnDIsFHnYRkHF326JooPMPkzhNrDBgSd6/lh/15dS0+1ummKPXrmcnDlyJbu3HcQJM1UODdqoRLCPgnpQvXDA/huLh4M9dnoTIw0kFWkS53cDJJLFs7Kgp3Mb8d1TrPoLqMONjmiQVkqiusbl9rGGqVd5Tja25LE8Q+sJj35mo9O3n8+0q4N9gWe8dt7pLEX4JwZZCjj2rHHmVnGpvFjN+V8/SW5raMT88ScjdKv0mePwCROuYtmIxuwiSJbIYa1w70JJ3aMCR0lk3BE2WPWvhek+DRK+9jAkqi6A+XDkAb6jB3DNGJ6ubAhdwXjD4z6nh1YgyW8lTo9Hy4BT4DBPV1ubRVqWJeM49oyEAgt2WyadRxEDOeAeG0wKMfxL0HaV/P4saX1r/bjeP6nDk5YVyBwxzGSTxKEaGRe3uBGPlSni7TuOoWWQKSTcTtV8+ZjU21gdpRPiT5egXjiiBPLdcvxnE3gFqxQ4NfNzbzLuLNR4YhJ3v6ErcxGN1siHJOs6Rj1XGwz7IFJHKPHYvxVePoDrXrU1zTuEoGvlv2qCXD05R0mhhHlfJkLHcoICa5eoxaUCPfkwt5B87ATNFIqQfc3F9NBu+jNRk8lTpTWDeSwzXN76NptnM9DMijQ+Lep3V/H00AWWnAvSvZ97Gbusb+Q+7MB9Q+iWFMopyYuD4L7dpRBu2urFSwo+NgRxB2rN0YyQeexNGqb4YAPAtGcXoVF2ukOet+pnw9M8A3VaZ247gepmv7Im87wvgUjdLjbK3sUrKUvzfi4GyT0zTXZzl50/Yhrvw28Gh/pU+RZqbXYmEjSwKPFkQseGbcjcAPA4+O7cb/YcZ01wAAHxtJREFUiawboToT13zH+FK3yJ8Bo0UfWpJkSh6dEtd4uEj8H4C9NbZjNg5hhyRUNo19DBT5C8w4z6DfyKQBQ+WJyJMRrQ/GV4+El4IFmKWhgUpyIq2RFY0aWwKt7cgEK2Puxh55H7NLeCuq4EntvIudJoavsb3tivyGKkPiBPVFsalrbCwJNVS7BLPGdiNkVfVjMLf8LTG+PWMmfvDQyWRE25b29cwcqnTUsBvHSZynUFFFpMVEnkmrfrIWhKtpBOfFcQc2u57wxOuiIEcm6jItiCVSI4mKzRs9XRP6DG2MjPzYf6Hk0fmTOI1GTQ/4fAkDJxlUqkyv4FVRX+DhfMrC1HwF9BdnBDtpFVEMFYnE9ReDHDbTbIY6jdMk6UvacQjvWZajXza2GcbPim6t5nReqq4JhtCPhSRZ/sbF9VlCAvYxqHh34JFqU571+YsEfN6g7cqIg9md1KHatWV6yhzJC5vi9zHJx6xpJn6SDwHNpm7cBs9c+ebZwKPXdHrGwkS7SNolg2dTa3oPE74BB9fGaaxPufVMi1AK7ezGcRImTdj4a5JoPgPvUjdPWM7ApU4G3zIJzm76ijRW6sAE8B+acFCO+Rt1nbjdV3hutQ/CNaguxPhwKU9GcYXqxhMYJllMABxeUwG6rrm7thm4jGODPKm0sZOo+gC4LfDo7QmGP66K67NcsbfELLZpl0ccvKY58asWp3YgCDcb+HJ/4NHuBvb/MB3V8ZYkr36D+p21wRsaSnA9+KfAox0NfFln6vr88xpbgkoPXioR4b2lHEmddSXN72MCChugij2CQRKJU1VJ8CEQu6lr+Q0wZ0OI1ahOIBGrwiPGSD7kfgXgkqjfuqi6SZSnemk9mwjQerUNu3GcwJkJM8vOASAJKipSVckurjK+WV6Fa5OekowNwS3yh8FQbSjG6hBwaMmjG7qBIQHvHaIC6JME4oOxb5AnuYrtiRKeEgoNjPrdIsaXSnkadxKVLfBbiepKQs0JMdcHOVLrHIeJNab4GPFLtgO+FtguJ4WbKCfmj4FHu0YsnKeC8DVlG4JWW5qnuDYSZXACCwKPVLyMrs+i2evG+TH2dxMt4xbcfF4mIZvavqba+2hMewSsnTmEWRoS93W/t4abcwCxm7qIeZTrdnUcYSf1lbG2E37ciqKQJLU8BUbAwFICNmXGm4nq8dfq3zsANxPj9DilpbSvZ9p3L412JpOdxvGtN5+zBR4gwk8B7Kbs9CZizI97eZRt1c2yRT6ZGBeb1NHI6cW15/r8F0P94z8HHm3T8iNZ5I+B8V9x/Y37ewYDwXwS9YOeKQl4x8af8I3Sz4jsXjMFx5qMgzcuXUBqUu0kRNBgnBnk6cJuADWWSWN8M8hTyxW/W+QlYJxu4Iv6BLC5zWyB30+ESLqRdv1rP7x2uJBnv5yBbKTVv7lxsqLtfAolQOXkVNvXo7UM1x2m0vtoeNotWeUPlj16o8FzJokbZTDmqusQjMKCkqjSaJLakoQWdZLUnLuEt8tUsIABkbnUhmS9zISTyjkSXtPIkvb1TP1cpNBQ+8OSwqGtP5fdRfwmOHVdZY1eKTOQL3tUnGgPkzDsjziY04kXMs7HJNdZNTms/67JYf1zy0KVgCJiNWPW03laFefn+vx7Av64NX3TsNnjp1KdRH3A588yEMXNeE7gkUmyCZJshmBwFd4O14Ei/wszvqvGvU3SgHFWpeHi3OifW+RzajuIhWqfxVCp6mKqRV/3wZCMesxv45P7dpv2tL6PEnKwGEMm2c6m9FN1ta8KjJSqNJu6xmfPWB989JmJvYFJRHGzFq+OU+YKr8Al3MHkhNRrtxamfT0z+h1JmbHdOHY5YZK9hwru0ipNTGYyR4Is1mqQQ183SRC16zeh1BFlA3VhxkfLebqyuUKTRrSqvWCo9oWbMBFC1UECowGfP8jA1SZVHeBtyzy6I5QuFGm9TZvqP9o3DbuNbS61bdfUISTjvAXrTvUdxiHL8iQfQolL1ufLCPiksoHn58zGFlGUUK7Pcl2/n7IdOTk6v+zRmM64tlrdbqDAP2KqJ7KpCgN/K3u0ucbY9VlOY4y01KsZbL98PsmVs1Ex/R2o8We+u8afKfFn40pa38eEIQdnBB6pZVqNuUXl+NfBPqUFJHG/qpIgTpNXM2bHfUhni3w2MUwSCtXrRHjzJrclmkMUwYGFPi7Ik9ADjSumz7F8xvXSeqaa5JQa2Y1jlxOX9fkXBLxb2cwjwVzsGkfYrGyrxcz1+cwaUewF6vpCJZIjk0SAlqZNM2dFoYIy2DyYT5I9Pf6HosBFJrRQ9LQbT1u1CzUAk2OYJM4RjM8FebrALfB3QGjhMmTGweU83WTqcaJ4JsMkgSifXJ9F/ed1Kn/bcHpKXddnSVbQJ7t0cc3u+iwb9terfB41UsesJVAVWhnksGmSjzpDCp3n5szGllGb9oGUvo+1Z+Z9tWfmJwbzqOI+bGwvAd9ndXgIs+MEHBr7SCA1uDTwaF7cuBNsHF+sxfE2f8i27WagwO9hwrhEq04+Cfn8GsaOzRvetK9ncfOQ5r/bjWMXsxcmMPxW3QRjfpCnr6rtDQ07XHG2a+n5wCMd239EC6GqgRBeq9sgxo9LefpglENJqGwCj/oMYVov5qbcg7Urpl87hC9FSfQR8P2SRyot8+bBZYt8JHE9m1Fduo17zS7iN5ODe7QddlIuSrCZM77OFz/DxDaJC9TS/oAJF5dz9FnNOAeKfAczTPhS/zfwSH3SOuZDKC/5jDY5jwmXlXP0qan0Pg74/Hkelb5TF1OaHMMTdTkJf7zskclHiXw03QcgVnN63SCViWEJTjKfCzzSniDW3XF9lnXxrdoJIODUkkfjNL/Tvp5px55GO7tx7GLWjH88qtizPEiiOzopJVvko4nxI4PGXwg82szAfpzpwCI+lB200Mh0aq9KeOfyHP0mysb1WTbVRpySM2dgtimpbNLxmtTLFvnrxFARdIftvgjUqYiaA/SfzzB2WJonM0WasNFskfeoUR+ZPXNdJhwZnlR11JU23TgyUCh7NGgyV2K7nc9vqaKu0GNSPh14dKmmgmGGuTSZKLPdNLa0djL05nKOZIPSUtL6Ptbo0IRZ4sOaeREbk5CDsTZNpQZrSZPXBB6pwyCSSA3WPnrOCzwSVo+OJVvgE4jwrTi7hr+vrl3jzzSwl8ShSOGCdm0Ig0QpR+Pkd9O+npnglTZbu3HsYsZcnyWbN6ttYsTBzCRkvtr25/q8pwPEStCNtdftVa/rs2iNtiS5dPD3gSCH3dtdvw0U+HwmnK0dr9j1ii5us88JfvTaDfszgUf/boJJo+02i/nVfVU8a1KfALfkkRGf5lj7e/4Hb/TsyvoGWBcgT/h4kKO2MbLZAt9NhL20/reTLYyrn2AxlRPH/cs5ir1xMM4wl80M4ZRyji6J87v570bUWIxbgzwd2K6PtL6PCdSbbgo8OliNdQKpwVp++8IgR+dq+0giNciED5Zz9OO4PpKQo5vGkmeX8E5UwUNxvqz7e0TYVNrXM/XYU2hoN44JJy2k15BTIm0ZDjxSC9VrG220cxfyxpgF8UnFISl1h4fQbxJ3M9ZfGMe3HMDGal9jskRNv1Kl304nmGq/JsEwpNKQU8Ju3rH/C4ZqiSFdJv+YynZVgV2We6T/0W/Az1AiLTbm1zBeT9C+N8hRs6537Awn4P1D3zRs+vipFPsbYBrzJc5SFQeUBun2WMcbDLZfzPMqVUicpu6Zi5G/S+P7uPNCnrZqFlYRoA9hidOLb5qEJFKDDBxd9khN9WT4HtU91MqEhgksRklXfRVs+/gZJHHLqhKGTLTEsXeq7Ixgs0Y1rLSvZyqgUmqk+4FJ6eAm023hrnIqWKruYwISUTR9mfKXOQ52W7aAHtC03WiTIOPyzppiQMeYl2yB30GEyGvsDv5F6hubjmcy7I3jHMc7UUEVe5koWbQbgymljfYkraW/UeUVuRZXxWUx4wPlPHVMYsj6fDUBkTGxbca7ZngIc0w+hmqnmu+qkRj/Qr3hqu/ssDzIkeq2IUEygrDhvSoqgazTc5r1+SICVDGXBPym5NE7O7aXwvdxoMC7MeEPRu9zzKl3c1tJEs4yDl5vyL8qPKomIRergyHM0n5kuj6L5KA+btHBgcECulWLa3jzMKy1F7vpFWzSLL2a5vXMZOxps7Ubx4QzluQHqm8aNjalUzF1z/X532rLmvpKhAjHlHJkRB0TnjYKCbVWFWRthvHmpXl6sNN4Qm6054wW8AmSxzPFWWNvspBHtLck8EidYR6zoTiJAP21p+FCOta3kdIDQaWAk0DWTa55VVd24nd4+iKJPOoEr9F9I35V8kjFpuD6/N8AjtE8M6HNisAjPbG0JCMsYRcViK75NEU/qo+SNL6PSU7q2DD2PMEzuSoYqv1WGtwc1OT2rgXhcMVc1k1qlEq/q1EqaeU9JXlFPtgk+1xVmJAr52ixyljoFL7MczaaBhM97FVBDrObw5jSvJ5psUqjnd04Jpy1bRbz6/qqUB/d1xcbQx6vJK4NXMg7cAaPqOu2If/tuMHzWfjohJdOW9SZrgmCztFtFrB2EKZ2WZ8/QEBszFFzu0JP0T8DO01U0o9wjVIFK9SqDoZXd+K/hG6syeAhJZ/pixnCrktzJD51LEmueaHclA74nGXUdbDV0nzrnCVcGORI6K9ii+vzwwDUmtMmm9Kxzo0SQggXBDn6XKzjo9mxIle5t8Z2zGZDvo9ukb8MxlkG/lb6pqHf5IPeVAccwF2BR/sY+CS4G0kNArg88OgEbR8DPh/HwBVaewDXBh4dqbVPoDMdeSOV9vVMi1fa7OzGMeGMhUfxq9WLsfRj8IPd7NZAgY+Bg1NpLd7VGAcS5b5hXNiKYKimn6v8GnYLfCAIwieofXauC4ZwpLb9JGoBphmLUZiF8WHCI/mzTjJYJo9L+NUt1CharOrNm8ZDaXwy5BtV8cE19pst8qXEOFHjCxGOK+XoexpbdxFvCQciaWlU4mJfwxM62TSqtaMbHajRq/xLjV7l+3FOhXFaQ0a/E8BXAo/Umx/Dq9P7Zw7hLVpN5rS9j4bPuUzfQ4FHu8TNY+PfTaUGGfhW2SPVuyH9JJEahCHV286X8KyXVtc/JrWsGsOoIhsM0lMarNwCm2nMM84N8hSp2pTm9UyDVRptjBa0NA5wMn2u6QD/L4B9Dfp4njPYuTyf1Ath7SRBTipE0eA99X4UXF0Di/ht7OA2tV9KibltL+StM5m6hvLWyrYfq67FPnFSVY1thT+a8oOmT7oZbeBjgUffUfq1zkw2JuTA49HYMLnmW+VUsceyQXrMtK0oe9fn+yModto2neS0SePn3EW8v+PgDo2t2MRtvBrbMclITkKX4/osTAGmCS9PVzPYL0p5pa7fLXKIBJXqSxRmNV36N5VyFBtLZ5oZGvb1kZp2tDAWxJbwREZ+hzRX7c9Vqth7xSCpY7PT9j7WlKxKhh8DPww8EnUlVUkiNQjGaUGeoiREI/tMIjWYRCBgwOcvMaA6eQ7XHvVJddbn2wkYR6/TAeAKM15fzpPMXUtJ83qmeqhSaGQ3jl1Mmmn8RdjVXX3T8O7HTyU5iWpbQjoGeamFj2wcKbFG89QwqWBZ3zTs0SlDNFxARIZOq+IRZAgHaK4jm0HI+ryIgLzh1FSJcVppFb6hOd2cu5h3yTDmM0OItZuz3e8OhmofBMpT2E5+GsU5El6Cg12C+SQ0TxNeDJNk7ps5hH3jTqaEdgiMHyqzWK8JhvAhU1wHCnwiE1R8iU2gSbzs2dSHn8zYCKtWvYS9ycEpInE2zo6wHAx1TKHQWPUPoT8OG+nDLfDHQbjcZDIzjDfGxQNLe2GCnnwgahR6hsE4rEa/c4uJL2KblvcxZLp4weiEP1Rs0mKSRGoQjINMcE9A0C0Z/lvErSnNY5x3EW8yMlzPwn+tcvzDjoO94pIp3cV8OKq4VtmmmP1X4NEnYn5HTZLkemo9M8AhNaZ249jFVIUncPL1bno69hQTChngl85Gdc47vLwacxwHOzoO9hft2A5xRXcigyPiMi7DBBbJllb9KDDwy4qDY6J4JsNNrBCL76CE6zFkcGjSDVD4gyYndaqs1Saf7pOrIWRwc/80rNjiGaxZvjH6K9OxNY3gDaD6CfERHTbAa4jw6VKOTOJ/2sKSLfD7iaCl4ZjUDPF5F/I2I5l6xumrVfNIuHLOLHwsSo4OV3Emuxxn0KhCh0Zt5QfuEI6/ZSGNqPpuMAqv1f5skIxl0sUKcvBBrkJi+XSF8XCQp501xq7PklAwX2O7zoZxq1PB8cvOJKG7iiyhrJ6QOGsyY19mxtFRetQav9LyPrpF3re2OZbTV3VhwrvKOfofbYUEUoPCNTvniQUkHzGqkkBq8KnAIx1vapMHhr9PUrvsVHFIuxuZUDXqBvVvDPCXacBuj3rUMZEmzeuZatJTZmQ3jl1OWLbABSJ4XTajrf7zmTPwUW3SRCiJKPGI2o3t/QycOx24bWgIL03fBLuiiuMZ9dg1TbamxOfdyGtxjMn1dNTgs0Xej7geSzmp3Jfj+mY8TA6O1VxBaicsJOCWH8W4d+2Pc2Zjj8hNmrYzhV3W5yMIdeqZjMJcTO5hwgV9VdxO0/HCy2uwTcbBIWBIDNNOqjYIFwUra5unLk5ws0U+mRgXq/rTGz1JFbwjMwPPjQzDRJnn6sAjVZb0gM83MqAnl/6H72sJuKpK+EmFcOfGffjb2pextUPYk4HPAHiHcpgvUhUfKg3S9Ur7SLM0vI8DPn+SgctMxmnKT2iqFgbgycAjzYnwOreNpQaBGwKPDjUZd6NtghPlF8D4apVwVdVBiddg5kbT6xrvx4Lrz6aKR5iBIWK8M8iT6qMtzetZ0rnp1Xpxi1mv+t0zfm2zmGf0VSH8VmoqhATOV8A4P/BwbjvVlXZthrKAcuLVn6BfkyprifDF7EpckORUqc3mUSQUJdZL9UNk4myjrVw9AlhScXDOZCj7uD7LKd9uHfxjquLtpoTPSccbZlSKWovmpDBpN1LvRQJOKHlkIoMZ3Z9wRC7GrWC8rRuHxuqKdnCfgyOEWy88UZMrTm0RfjqJF72OCNd1+tBwfX4awBbahifUTj6Eqnh/6QwSmp6uS6iG1LPvo1vkr9U/aPQliQazWZY549e1jZHccKhKQqnBSk3B6xEG7hV5USLcm5mG32vI6ceccgv8DVB907d+CuMZBt5bzpPRCXGa17P1A+z66cVuHCcA55DuRGKH3jABzTU38YDj4BPLFpBaSrC5gTBA/yqR5J0E/+SU8Q6HcXIpT3K9PKFF5LGqwJUEvGZCG/5HY9dmGIOamLKk/SsWtNgYn6R9t6sXnjxeaZBVaerC1RlCLkmMa1ufhVZoBL9Rn3S2a4jx6+oIPjJ2Kj7vIp4+Mow1pgNssJdMU8mE/lpjG0kzwrvwY6xqlQnf6N8YZ2lvJ7R99vL76Pos4gHak1gZ8i2BRwdpx44kUoPAosCjM7R9JJEajGxbBCe2xSY4hmRTqSpugU8HQYjHVbdLqkajja4bcXDCEwtIwk+MS5rXM+PB9mgFu3GcoImpn1qsxbdbAu+Tt7+UgHNLQ/h+N1d8Y93XA8f7cB4zTlEmMsR7TriXqlhYypNcfU5aCTfmS8JEoYnopwLCL+uLfY7unIgGO7URE0f07Nph7PDnz5GRnvRE+BzGPAox+FET0V7Yxs1gnGeSDGDSdxjrJIH3plnW0o2cKg4GHrUk2tQS3aqKcIJOrrZQ6ISnI9eZjG8CbG8jB/nSArprAtqKbKJX30e3wH81ypSXEIocnabFKYnUoAn1lPiRhMC8jf+xSl1R9SRp0KlCMsBNNuBaCO+r3XKcF3j0U22FdnZpXs+6HXsv1LcbxwmehWyRjyTG52vXWB3l9dp0KwvbtQRcXsrhRtNrac1Q6pmYVZyG0WxiXZJEQ8MM/I2An4NxqTY2ReOXxkYCr+HgdCJIJu9MTZ0mGzkR/XFfBZeb6K4m6GdclU5xjkw4YaJ4I5P6WY8dcpDHaFKWcViAEJYT4xdOBt+My7hM6mNjvfA67+Ta/wnvm4aHTt6r/xhxcGG7JAXXZzlxTBxPGzWPA0X2mFEwGPMDBNxWBf6VUJOP05dVtWS6/2HCV8s5+q2+WneWvfQ+bl/gLSoECQtQF2Z8spyn/9RWMOTLrDdLjN1NbmJcn02lBiPdZ+DrZY9Mru3HtSP0XUT4f0R1BoJuwpyeBOMX7OCKyXg207yeaZ+7XrSzG8dJmpVQklCC4g+sMfRvR6PZj7JRE8yFEHglADmql/ijR2o8XLeXs7jL5GqhG9dl8V3ejwMrwAG1ZIk9QfVr7K1qPHv9VOegxhAIK8F1dRyJn3ko4+DWZfNxz2RsaE3GInGl0xgHV4H9wHgTGC4IW9b4LmUz2SexdQCeJ4L8aP2+KiejDm5KmuVt4luUbRjU3bqgE24PFuDtGxrPMZ9DwvJDhX+NGbvAwQC4zg8ouI4wsJJGn1vh2XyIGH+snUzcZrIwdotlY33Jtl61BodRFUfV+E2FJkqeAXnHVjLwJAF3gXEDVuGnwULq5io6kdtZn68g4DiDyvWkmzBu+jAG3lF/N0dDTGSD7PBo3OjfwXgMDv5AwJ1rCTdMRmyu1u+0vY/acVk7YOeFPG3VbOwPQJIVJU57+5D+adPwQ0vifV8Mn0v5bZCPSPlAvx9V/KE0iEfXx+9bmtezND5nduOYxlmzPqcHAUnqKEKuw5tl29ZWHeyxfAHJ5suWKYiAaXZst6dEUxBCOySLgEWgBxGwG8cenBTr0tRBYKDIxzOjVdHGQOt46qDxyhlJouxYxplBnuSq0haLgEXAItCzCNiNY89OjXUs7QjUYxsreCQiYL88PISdn1xIL6V9jNb/aATCJIMHTfAh4EMTQl1k0qm1tQhYBCwChgjYjaMhYNbcIqBFoB1ZcI1r7ajJzkTX+mjtJgcB12fRPxa6I32pYo9gkH6vr2AtLQIWAYvA+kfAbhzXP+a2x1cAAqHShpBEj3/HCD8LcvS+VwAEr+ghuj5fAOBMExBmzsDsieZdNOnf2loELAIWAQ0CduOoQcnaWAQMEJD4ttIs3EfArk3VVjoj2LWTBrFBN9a0hxFwC/wrEI40cHFF4NFcA3trahGwCFgENggCduO4QWC3nU5lBNwCnwXClyPG+JnAo3+fymO3YxtFIOvzCgK2McDjusCjww3sralFwCJgEdggCNiN4waB3XY6VRHIFnkPYoiebTOR9s1BDgevD06zqYptWsblLuHNUMHfjfwlfDXI0XyjOtbYImARsAhsAATsxnEDgG677F0Esj7fQMA76x4yDjKRztt6Ic+c1o/fRWgpr6pUsfuKQVrauyO3nk0UAgM+H8DArSbtEeNTpTxdZlLH2loELAIWgQ2BgN04bgjUbZ89i4Dr81MAXhs6aHS17Pr8w0g9bcLHgxx9u2cHbR2bUAQGCnwKE75u0qgDvG2ZR5JMZYtFwCJgEehpBOzGsaenxzq3PhGYdxFvPjKMv67rk3BRkKPTND5ki3w2Mc5vtmXgu2WPjte0YW2mBgLZIl9KjBNNRjPiYE47HW2TdqytRcAiYBGYbATsxnGyEbbtpwaBuUU+2GHc2LBxvD7I0WFxA8gW+WRiXBxh96fVjD2fztOquDbs36cOAq7PIjG5j8GI/hp4NHbKbVDNmloELAIWgfWPgN04rn/MbY89ioBb4NNBWNLgXixFStbnHAF+y5AYz2Qy2G/pAnq8R4dr3ZoMBEa1yVcC6Ddo/pbAo4MM7K2pRcAiYBHYYAjYjeMGg9523GsIuD7/J4BPNPjFM2dgkyhS5p0v4VkvrYYkM/xzxDhWOcBByzy6u9fGaP2ZXAS2X8zzKlU8ZtQL45tBnk4yqmONLQIWAYvABkLAbhw3EPC2295DIFvgu4mwV6NnDDyYIZxVdXCH+wKGlm2KuVTF+4iRA7B1xChehoP3BQvo1703QuvRZCOQLfD7iXCNST/E+GwpT1GhDibNWFuLgEXAIrBeELAbx/UCs+2k5xFYyI47GyvBmNmFr6uoig+UBun6LtqwVVOEgLuIt4SDfQG8FcC+kA8P82doDYBlIDzGVTxG8i/hsY1G8Njjg/iz5f5M0QNhXbUIvAIQsBvHV8Ak2yHGI7DdIn591cGj8ZZtLQJivLeUp/u7aMNWTRECrs/HArhykl2+KfDo4EnuwzZvEbAIWATUCNiNoxoqaziVEcgW+Whi/CjRGBlXOBWcuuxMeiFRfVsplQi4Pi8GMLlqLwaUUKkE0TptEbAIpA4Bu3FM3ZRZhycDAbfAC0E4x7Dt26iKz5cG6XbDetZ8CiDg+nwzgAMndSiWPH5S4bWNWwQsAuYI2I2jOWa2xhREYPsib1sFDmJgT2LsUgWyBLyGgVkE9AF4GcBzNWWYhwHcQYwf22vpKfgg2CFZBCwCFgGLQEcE7MbRPiAWAYuARcAiYBGwCFgELAIqBOzGUQWTNbIIWAQsAhYBi4BFwCJgEbAbR/sMWAQsAhYBi4BFwCJgEbAIqBCwG0cVTNbIImARsAhYBCwCFgGLgEXAbhztM2ARsAhYBCwCFgGLgEXAIqBCwG4cVTBZI4uARcAiYBGwCFgELAIWgf8P7r2nOdcbBcEAAAAASUVORK5CYII="/>
          <p:cNvSpPr>
            <a:spLocks noChangeAspect="1" noChangeArrowheads="1"/>
          </p:cNvSpPr>
          <p:nvPr/>
        </p:nvSpPr>
        <p:spPr bwMode="auto">
          <a:xfrm>
            <a:off x="155575" y="-1096963"/>
            <a:ext cx="6229350" cy="22860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0" y="2780928"/>
            <a:ext cx="914400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altLang="ru-RU" sz="4400" b="1" dirty="0">
                <a:solidFill>
                  <a:srgbClr val="FFFF00"/>
                </a:solidFill>
                <a:latin typeface="Times New Roman" pitchFamily="18" charset="0"/>
              </a:rPr>
              <a:t>Обеспечение бюджетного  процесса</a:t>
            </a:r>
            <a:endParaRPr lang="ru-RU" sz="4400" dirty="0">
              <a:solidFill>
                <a:srgbClr val="FFFF00"/>
              </a:solidFill>
            </a:endParaRPr>
          </a:p>
        </p:txBody>
      </p:sp>
      <p:pic>
        <p:nvPicPr>
          <p:cNvPr id="15" name="Рисунок 14" descr="https://b1.culture.ru/c/792728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88024" y="260648"/>
            <a:ext cx="3888432" cy="27363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6" name="Picture 2" descr="C:\Documents and Settings\Трефиловкая НОШ\Рабочий стол\фото малая родина\IMG_428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1545" y="260648"/>
            <a:ext cx="3648407" cy="27363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7" name="Picture 10" descr="https://sun9-58.userapi.com/impg/DUzOpX3MtEP0Ei4TJU1v4lek1sgsU4oD2GkW4A/p287BzK1XwA.jpg?size=1080x801&amp;quality=95&amp;sign=c075adc384f1ff25820977a611b87d2e&amp;type=album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7543" y="3789040"/>
            <a:ext cx="3769497" cy="27957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8" name="Picture 6" descr="https://sun9-31.userapi.com/impg/1kQILqgsLm1d-0819uF9twUJGMb5ACq74TEE4g/8DNOvyD1X8E.jpg?size=2560x1920&amp;quality=95&amp;sign=a19a53809fc5f3ad088a39e95fb59cd5&amp;type=album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932040" y="3789040"/>
            <a:ext cx="3744416" cy="28083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10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11.xml.rels><?xml version="1.0" encoding="UTF-8" standalone="yes"?>
<Relationships xmlns="http://schemas.openxmlformats.org/package/2006/relationships"><Relationship Id="rId1" Type="http://schemas.openxmlformats.org/officeDocument/2006/relationships/image" Target="../media/image7.jpeg"/></Relationships>
</file>

<file path=ppt/theme/_rels/theme8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9.xml.rels><?xml version="1.0" encoding="UTF-8" standalone="yes"?>
<Relationships xmlns="http://schemas.openxmlformats.org/package/2006/relationships"><Relationship Id="rId1" Type="http://schemas.openxmlformats.org/officeDocument/2006/relationships/image" Target="../media/image5.jpeg"/></Relationships>
</file>

<file path=ppt/theme/theme1.xml><?xml version="1.0" encoding="utf-8"?>
<a:theme xmlns:a="http://schemas.openxmlformats.org/drawingml/2006/main" name="1_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10.xml><?xml version="1.0" encoding="utf-8"?>
<a:theme xmlns:a="http://schemas.openxmlformats.org/drawingml/2006/main" name="3_Поток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11.xml><?xml version="1.0" encoding="utf-8"?>
<a:theme xmlns:a="http://schemas.openxmlformats.org/drawingml/2006/main" name="3_Исполнительная">
  <a:themeElements>
    <a:clrScheme name="Исполнительная">
      <a:dk1>
        <a:sysClr val="windowText" lastClr="000000"/>
      </a:dk1>
      <a:lt1>
        <a:sysClr val="window" lastClr="FFFFFF"/>
      </a:lt1>
      <a:dk2>
        <a:srgbClr val="2F5897"/>
      </a:dk2>
      <a:lt2>
        <a:srgbClr val="E4E9EF"/>
      </a:lt2>
      <a:accent1>
        <a:srgbClr val="6076B4"/>
      </a:accent1>
      <a:accent2>
        <a:srgbClr val="9C5252"/>
      </a:accent2>
      <a:accent3>
        <a:srgbClr val="E68422"/>
      </a:accent3>
      <a:accent4>
        <a:srgbClr val="846648"/>
      </a:accent4>
      <a:accent5>
        <a:srgbClr val="63891F"/>
      </a:accent5>
      <a:accent6>
        <a:srgbClr val="758085"/>
      </a:accent6>
      <a:hlink>
        <a:srgbClr val="3399FF"/>
      </a:hlink>
      <a:folHlink>
        <a:srgbClr val="B2B2B2"/>
      </a:folHlink>
    </a:clrScheme>
    <a:fontScheme name="Исполнительн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Исполнитель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50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50000">
              <a:schemeClr val="phClr">
                <a:tint val="80000"/>
                <a:satMod val="250000"/>
              </a:schemeClr>
            </a:gs>
            <a:gs pos="76000">
              <a:schemeClr val="phClr">
                <a:tint val="90000"/>
                <a:shade val="90000"/>
                <a:satMod val="200000"/>
              </a:schemeClr>
            </a:gs>
            <a:gs pos="92000">
              <a:schemeClr val="phClr">
                <a:tint val="90000"/>
                <a:shade val="70000"/>
                <a:satMod val="250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12.xml><?xml version="1.0" encoding="utf-8"?>
<a:theme xmlns:a="http://schemas.openxmlformats.org/drawingml/2006/main" name="17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gradFill>
          <a:gsLst>
            <a:gs pos="34000">
              <a:schemeClr val="accent3">
                <a:tint val="50000"/>
                <a:satMod val="300000"/>
                <a:alpha val="0"/>
              </a:schemeClr>
            </a:gs>
            <a:gs pos="35000">
              <a:schemeClr val="accent3">
                <a:tint val="37000"/>
                <a:satMod val="300000"/>
              </a:schemeClr>
            </a:gs>
            <a:gs pos="100000">
              <a:schemeClr val="accent3">
                <a:tint val="15000"/>
                <a:satMod val="350000"/>
              </a:schemeClr>
            </a:gs>
          </a:gsLst>
        </a:gradFill>
        <a:ln>
          <a:headEnd type="none" w="med" len="med"/>
          <a:tailEnd type="none" w="med" len="med"/>
        </a:ln>
        <a:effectLst>
          <a:glow rad="228600">
            <a:schemeClr val="accent2">
              <a:satMod val="175000"/>
              <a:alpha val="40000"/>
            </a:schemeClr>
          </a:glow>
        </a:effectLst>
      </a:spPr>
      <a:bodyPr anchor="ctr"/>
      <a:lstStyle>
        <a:defPPr algn="ctr">
          <a:defRPr b="1" dirty="0">
            <a:solidFill>
              <a:schemeClr val="accent2">
                <a:lumMod val="75000"/>
              </a:schemeClr>
            </a:solidFill>
          </a:defRPr>
        </a:defPPr>
      </a:lstStyle>
      <a:style>
        <a:lnRef idx="1">
          <a:schemeClr val="accent3"/>
        </a:lnRef>
        <a:fillRef idx="2">
          <a:schemeClr val="accent3"/>
        </a:fillRef>
        <a:effectRef idx="1">
          <a:schemeClr val="accent3"/>
        </a:effectRef>
        <a:fontRef idx="minor">
          <a:schemeClr val="dk1"/>
        </a:fontRef>
      </a:style>
    </a:spDef>
  </a:objectDefaults>
  <a:extraClrSchemeLst/>
</a:theme>
</file>

<file path=ppt/theme/theme13.xml><?xml version="1.0" encoding="utf-8"?>
<a:theme xmlns:a="http://schemas.openxmlformats.org/drawingml/2006/main" name="16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gradFill>
          <a:gsLst>
            <a:gs pos="34000">
              <a:schemeClr val="accent3">
                <a:tint val="50000"/>
                <a:satMod val="300000"/>
                <a:alpha val="0"/>
              </a:schemeClr>
            </a:gs>
            <a:gs pos="35000">
              <a:schemeClr val="accent3">
                <a:tint val="37000"/>
                <a:satMod val="300000"/>
              </a:schemeClr>
            </a:gs>
            <a:gs pos="100000">
              <a:schemeClr val="accent3">
                <a:tint val="15000"/>
                <a:satMod val="350000"/>
              </a:schemeClr>
            </a:gs>
          </a:gsLst>
        </a:gradFill>
        <a:ln>
          <a:headEnd type="none" w="med" len="med"/>
          <a:tailEnd type="none" w="med" len="med"/>
        </a:ln>
        <a:effectLst>
          <a:glow rad="228600">
            <a:schemeClr val="accent2">
              <a:satMod val="175000"/>
              <a:alpha val="40000"/>
            </a:schemeClr>
          </a:glow>
        </a:effectLst>
      </a:spPr>
      <a:bodyPr anchor="ctr"/>
      <a:lstStyle>
        <a:defPPr algn="ctr">
          <a:defRPr b="1" dirty="0">
            <a:solidFill>
              <a:schemeClr val="accent2">
                <a:lumMod val="75000"/>
              </a:schemeClr>
            </a:solidFill>
          </a:defRPr>
        </a:defPPr>
      </a:lstStyle>
      <a:style>
        <a:lnRef idx="1">
          <a:schemeClr val="accent3"/>
        </a:lnRef>
        <a:fillRef idx="2">
          <a:schemeClr val="accent3"/>
        </a:fillRef>
        <a:effectRef idx="1">
          <a:schemeClr val="accent3"/>
        </a:effectRef>
        <a:fontRef idx="minor">
          <a:schemeClr val="dk1"/>
        </a:fontRef>
      </a:style>
    </a:spDef>
  </a:objectDefaults>
  <a:extraClrSchemeLst/>
</a:theme>
</file>

<file path=ppt/theme/theme14.xml><?xml version="1.0" encoding="utf-8"?>
<a:theme xmlns:a="http://schemas.openxmlformats.org/drawingml/2006/main" name="3_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15.xml><?xml version="1.0" encoding="utf-8"?>
<a:theme xmlns:a="http://schemas.openxmlformats.org/drawingml/2006/main" name="1_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16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31_Тема Office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32_Тема Office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6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1_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2_Поток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1_Яркая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Ярк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Яркая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Поток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4829</TotalTime>
  <Words>1112</Words>
  <Application>Microsoft Office PowerPoint</Application>
  <PresentationFormat>Экран (4:3)</PresentationFormat>
  <Paragraphs>435</Paragraphs>
  <Slides>23</Slides>
  <Notes>2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13</vt:i4>
      </vt:variant>
      <vt:variant>
        <vt:lpstr>Тема</vt:lpstr>
      </vt:variant>
      <vt:variant>
        <vt:i4>15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52" baseType="lpstr">
      <vt:lpstr>Arial</vt:lpstr>
      <vt:lpstr>Trebuchet MS</vt:lpstr>
      <vt:lpstr>Georgia</vt:lpstr>
      <vt:lpstr>Times New Roman</vt:lpstr>
      <vt:lpstr>Wingdings</vt:lpstr>
      <vt:lpstr>Calibri</vt:lpstr>
      <vt:lpstr>Wingdings 2</vt:lpstr>
      <vt:lpstr>Constantia</vt:lpstr>
      <vt:lpstr>Calibri Light</vt:lpstr>
      <vt:lpstr>Verdana</vt:lpstr>
      <vt:lpstr>Century Gothic</vt:lpstr>
      <vt:lpstr>Courier New</vt:lpstr>
      <vt:lpstr>Palatino Linotype</vt:lpstr>
      <vt:lpstr>1_Поток</vt:lpstr>
      <vt:lpstr>31_Тема Office</vt:lpstr>
      <vt:lpstr>21_Тема Office</vt:lpstr>
      <vt:lpstr>32_Тема Office</vt:lpstr>
      <vt:lpstr>6_Тема Office</vt:lpstr>
      <vt:lpstr>1_Оформление по умолчанию</vt:lpstr>
      <vt:lpstr>Тема Office</vt:lpstr>
      <vt:lpstr>2_Поток</vt:lpstr>
      <vt:lpstr>1_Яркая</vt:lpstr>
      <vt:lpstr>3_Поток</vt:lpstr>
      <vt:lpstr>3_Исполнительная</vt:lpstr>
      <vt:lpstr>17_Тема Office</vt:lpstr>
      <vt:lpstr>16_Тема Office</vt:lpstr>
      <vt:lpstr>3_Воздушный поток</vt:lpstr>
      <vt:lpstr>1_Воздушный поток</vt:lpstr>
      <vt:lpstr>Worksheet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</vt:vector>
  </TitlesOfParts>
  <Company>UPRFIN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Петр Черномазов</dc:creator>
  <cp:lastModifiedBy>Zam-Tref</cp:lastModifiedBy>
  <cp:revision>2384</cp:revision>
  <dcterms:created xsi:type="dcterms:W3CDTF">2015-06-01T11:45:15Z</dcterms:created>
  <dcterms:modified xsi:type="dcterms:W3CDTF">2025-02-04T06:30:07Z</dcterms:modified>
</cp:coreProperties>
</file>